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3" r:id="rId1"/>
  </p:sldMasterIdLst>
  <p:notesMasterIdLst>
    <p:notesMasterId r:id="rId61"/>
  </p:notesMasterIdLst>
  <p:handoutMasterIdLst>
    <p:handoutMasterId r:id="rId62"/>
  </p:handoutMasterIdLst>
  <p:sldIdLst>
    <p:sldId id="326" r:id="rId2"/>
    <p:sldId id="401" r:id="rId3"/>
    <p:sldId id="378" r:id="rId4"/>
    <p:sldId id="330" r:id="rId5"/>
    <p:sldId id="327" r:id="rId6"/>
    <p:sldId id="331" r:id="rId7"/>
    <p:sldId id="332" r:id="rId8"/>
    <p:sldId id="328" r:id="rId9"/>
    <p:sldId id="335" r:id="rId10"/>
    <p:sldId id="336" r:id="rId11"/>
    <p:sldId id="333" r:id="rId12"/>
    <p:sldId id="334" r:id="rId13"/>
    <p:sldId id="379" r:id="rId14"/>
    <p:sldId id="352" r:id="rId15"/>
    <p:sldId id="337" r:id="rId16"/>
    <p:sldId id="346" r:id="rId17"/>
    <p:sldId id="345" r:id="rId18"/>
    <p:sldId id="347" r:id="rId19"/>
    <p:sldId id="373" r:id="rId20"/>
    <p:sldId id="338" r:id="rId21"/>
    <p:sldId id="384" r:id="rId22"/>
    <p:sldId id="339" r:id="rId23"/>
    <p:sldId id="340" r:id="rId24"/>
    <p:sldId id="385" r:id="rId25"/>
    <p:sldId id="364" r:id="rId26"/>
    <p:sldId id="341" r:id="rId27"/>
    <p:sldId id="386" r:id="rId28"/>
    <p:sldId id="388" r:id="rId29"/>
    <p:sldId id="387" r:id="rId30"/>
    <p:sldId id="400" r:id="rId31"/>
    <p:sldId id="389" r:id="rId32"/>
    <p:sldId id="380" r:id="rId33"/>
    <p:sldId id="390" r:id="rId34"/>
    <p:sldId id="382" r:id="rId35"/>
    <p:sldId id="353" r:id="rId36"/>
    <p:sldId id="343" r:id="rId37"/>
    <p:sldId id="348" r:id="rId38"/>
    <p:sldId id="363" r:id="rId39"/>
    <p:sldId id="374" r:id="rId40"/>
    <p:sldId id="375" r:id="rId41"/>
    <p:sldId id="355" r:id="rId42"/>
    <p:sldId id="350" r:id="rId43"/>
    <p:sldId id="356" r:id="rId44"/>
    <p:sldId id="381" r:id="rId45"/>
    <p:sldId id="399" r:id="rId46"/>
    <p:sldId id="398" r:id="rId47"/>
    <p:sldId id="393" r:id="rId48"/>
    <p:sldId id="395" r:id="rId49"/>
    <p:sldId id="391" r:id="rId50"/>
    <p:sldId id="396" r:id="rId51"/>
    <p:sldId id="397" r:id="rId52"/>
    <p:sldId id="360" r:id="rId53"/>
    <p:sldId id="361" r:id="rId54"/>
    <p:sldId id="376" r:id="rId55"/>
    <p:sldId id="377" r:id="rId56"/>
    <p:sldId id="354" r:id="rId57"/>
    <p:sldId id="344" r:id="rId58"/>
    <p:sldId id="383" r:id="rId59"/>
    <p:sldId id="362" r:id="rId60"/>
  </p:sldIdLst>
  <p:sldSz cx="9906000" cy="6858000" type="A4"/>
  <p:notesSz cx="10234613" cy="7099300"/>
  <p:defaultTextStyle>
    <a:defPPr>
      <a:defRPr lang="fi-FI"/>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Default Section" id="{4A0D520C-C649-4B2B-998F-7F53BECAB83D}">
          <p14:sldIdLst>
            <p14:sldId id="326"/>
            <p14:sldId id="401"/>
            <p14:sldId id="378"/>
            <p14:sldId id="330"/>
            <p14:sldId id="327"/>
            <p14:sldId id="331"/>
            <p14:sldId id="332"/>
            <p14:sldId id="328"/>
            <p14:sldId id="335"/>
            <p14:sldId id="336"/>
            <p14:sldId id="333"/>
            <p14:sldId id="334"/>
            <p14:sldId id="379"/>
            <p14:sldId id="352"/>
            <p14:sldId id="337"/>
            <p14:sldId id="346"/>
            <p14:sldId id="345"/>
            <p14:sldId id="347"/>
            <p14:sldId id="373"/>
            <p14:sldId id="338"/>
            <p14:sldId id="384"/>
            <p14:sldId id="339"/>
            <p14:sldId id="340"/>
            <p14:sldId id="385"/>
            <p14:sldId id="364"/>
            <p14:sldId id="341"/>
            <p14:sldId id="386"/>
            <p14:sldId id="388"/>
            <p14:sldId id="387"/>
            <p14:sldId id="400"/>
            <p14:sldId id="389"/>
            <p14:sldId id="380"/>
            <p14:sldId id="390"/>
            <p14:sldId id="382"/>
            <p14:sldId id="353"/>
            <p14:sldId id="343"/>
            <p14:sldId id="348"/>
            <p14:sldId id="363"/>
            <p14:sldId id="374"/>
            <p14:sldId id="375"/>
            <p14:sldId id="355"/>
            <p14:sldId id="350"/>
            <p14:sldId id="356"/>
            <p14:sldId id="381"/>
            <p14:sldId id="399"/>
            <p14:sldId id="398"/>
            <p14:sldId id="393"/>
            <p14:sldId id="395"/>
            <p14:sldId id="391"/>
            <p14:sldId id="396"/>
            <p14:sldId id="397"/>
            <p14:sldId id="360"/>
            <p14:sldId id="361"/>
            <p14:sldId id="376"/>
            <p14:sldId id="377"/>
            <p14:sldId id="354"/>
            <p14:sldId id="344"/>
            <p14:sldId id="383"/>
            <p14:sldId id="362"/>
          </p14:sldIdLst>
        </p14:section>
        <p14:section name="Untitled Section" id="{90623380-D2E0-48F9-B9E3-64C18C5369B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82B855"/>
    <a:srgbClr val="85B856"/>
    <a:srgbClr val="A4D867"/>
    <a:srgbClr val="E7E8EC"/>
    <a:srgbClr val="006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435" autoAdjust="0"/>
  </p:normalViewPr>
  <p:slideViewPr>
    <p:cSldViewPr snapToGrid="0">
      <p:cViewPr>
        <p:scale>
          <a:sx n="60" d="100"/>
          <a:sy n="60" d="100"/>
        </p:scale>
        <p:origin x="-1890" y="-372"/>
      </p:cViewPr>
      <p:guideLst>
        <p:guide orient="horz" pos="4319"/>
        <p:guide pos="220"/>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7404"/>
    </p:cViewPr>
  </p:sorterViewPr>
  <p:notesViewPr>
    <p:cSldViewPr snapToGrid="0">
      <p:cViewPr varScale="1">
        <p:scale>
          <a:sx n="87" d="100"/>
          <a:sy n="87" d="100"/>
        </p:scale>
        <p:origin x="-1902" y="-72"/>
      </p:cViewPr>
      <p:guideLst>
        <p:guide orient="horz" pos="2236"/>
        <p:guide pos="322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ergechr\Desktop\Fortbildning_l&#228;rare\V&#228;rmland_energi.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bergechr\Desktop\Fortbildning_l&#228;rare\V&#228;rmland_energi.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bergechr\Desktop\Fortbildning_l&#228;rare\V&#228;rmland_energi.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FF0000"/>
            </a:solidFill>
          </c:spPr>
          <c:explosion val="25"/>
          <c:dPt>
            <c:idx val="0"/>
            <c:bubble3D val="0"/>
            <c:spPr>
              <a:solidFill>
                <a:schemeClr val="tx2">
                  <a:lumMod val="40000"/>
                  <a:lumOff val="60000"/>
                </a:schemeClr>
              </a:solidFill>
            </c:spPr>
          </c:dPt>
          <c:dPt>
            <c:idx val="1"/>
            <c:bubble3D val="0"/>
            <c:spPr>
              <a:solidFill>
                <a:srgbClr val="FFC000"/>
              </a:solidFill>
            </c:spPr>
          </c:dPt>
          <c:dPt>
            <c:idx val="2"/>
            <c:bubble3D val="0"/>
            <c:spPr>
              <a:solidFill>
                <a:srgbClr val="92D050"/>
              </a:solidFill>
            </c:spPr>
          </c:dPt>
          <c:dPt>
            <c:idx val="3"/>
            <c:bubble3D val="0"/>
            <c:spPr>
              <a:solidFill>
                <a:srgbClr val="00B050"/>
              </a:solidFill>
            </c:spPr>
          </c:dPt>
          <c:cat>
            <c:strRef>
              <c:f>Sheet1!$B$4:$B$8</c:f>
              <c:strCache>
                <c:ptCount val="5"/>
                <c:pt idx="0">
                  <c:v>Vatten</c:v>
                </c:pt>
                <c:pt idx="1">
                  <c:v>Vind</c:v>
                </c:pt>
                <c:pt idx="2">
                  <c:v>Biobränsle(industri)</c:v>
                </c:pt>
                <c:pt idx="3">
                  <c:v>Biobränsle (värme)</c:v>
                </c:pt>
                <c:pt idx="4">
                  <c:v>Import (el,bensin, bränslen)</c:v>
                </c:pt>
              </c:strCache>
            </c:strRef>
          </c:cat>
          <c:val>
            <c:numRef>
              <c:f>Sheet1!$C$4:$C$8</c:f>
              <c:numCache>
                <c:formatCode>General</c:formatCode>
                <c:ptCount val="5"/>
                <c:pt idx="0">
                  <c:v>2.5</c:v>
                </c:pt>
                <c:pt idx="1">
                  <c:v>0.2</c:v>
                </c:pt>
                <c:pt idx="2">
                  <c:v>6</c:v>
                </c:pt>
                <c:pt idx="3">
                  <c:v>1.4</c:v>
                </c:pt>
                <c:pt idx="4">
                  <c:v>7.7999999999999989</c:v>
                </c:pt>
              </c:numCache>
            </c:numRef>
          </c:val>
        </c:ser>
        <c:ser>
          <c:idx val="1"/>
          <c:order val="1"/>
          <c:explosion val="25"/>
          <c:cat>
            <c:strRef>
              <c:f>Sheet1!$B$4:$B$8</c:f>
              <c:strCache>
                <c:ptCount val="5"/>
                <c:pt idx="0">
                  <c:v>Vatten</c:v>
                </c:pt>
                <c:pt idx="1">
                  <c:v>Vind</c:v>
                </c:pt>
                <c:pt idx="2">
                  <c:v>Biobränsle(industri)</c:v>
                </c:pt>
                <c:pt idx="3">
                  <c:v>Biobränsle (värme)</c:v>
                </c:pt>
                <c:pt idx="4">
                  <c:v>Import (el,bensin, bränslen)</c:v>
                </c:pt>
              </c:strCache>
            </c:strRef>
          </c:cat>
          <c:val>
            <c:numRef>
              <c:f>Sheet1!$D$4:$D$8</c:f>
              <c:numCache>
                <c:formatCode>0%</c:formatCode>
                <c:ptCount val="5"/>
                <c:pt idx="0">
                  <c:v>0.13966480446927376</c:v>
                </c:pt>
                <c:pt idx="1">
                  <c:v>1.1173184357541902E-2</c:v>
                </c:pt>
                <c:pt idx="2">
                  <c:v>0.33519553072625702</c:v>
                </c:pt>
                <c:pt idx="3">
                  <c:v>7.8212290502793297E-2</c:v>
                </c:pt>
                <c:pt idx="4">
                  <c:v>0.43575418994413406</c:v>
                </c:pt>
              </c:numCache>
            </c:numRef>
          </c:val>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1800"/>
            </a:pPr>
            <a:endParaRPr lang="en-US"/>
          </a:p>
        </c:txPr>
      </c:legendEntry>
      <c:legendEntry>
        <c:idx val="1"/>
        <c:txPr>
          <a:bodyPr/>
          <a:lstStyle/>
          <a:p>
            <a:pPr>
              <a:defRPr sz="1800"/>
            </a:pPr>
            <a:endParaRPr lang="en-US"/>
          </a:p>
        </c:txPr>
      </c:legendEntry>
      <c:legendEntry>
        <c:idx val="2"/>
        <c:txPr>
          <a:bodyPr/>
          <a:lstStyle/>
          <a:p>
            <a:pPr>
              <a:defRPr sz="1800"/>
            </a:pPr>
            <a:endParaRPr lang="en-US"/>
          </a:p>
        </c:txPr>
      </c:legendEntry>
      <c:legendEntry>
        <c:idx val="3"/>
        <c:txPr>
          <a:bodyPr/>
          <a:lstStyle/>
          <a:p>
            <a:pPr>
              <a:defRPr sz="1800"/>
            </a:pPr>
            <a:endParaRPr lang="en-US"/>
          </a:p>
        </c:txPr>
      </c:legendEntry>
      <c:legendEntry>
        <c:idx val="4"/>
        <c:txPr>
          <a:bodyPr/>
          <a:lstStyle/>
          <a:p>
            <a:pPr>
              <a:defRPr sz="1800"/>
            </a:pPr>
            <a:endParaRPr lang="en-US"/>
          </a:p>
        </c:txPr>
      </c:legendEntry>
      <c:layout>
        <c:manualLayout>
          <c:xMode val="edge"/>
          <c:yMode val="edge"/>
          <c:x val="0.66659454242453109"/>
          <c:y val="0.23551938781155429"/>
          <c:w val="0.33340541721404288"/>
          <c:h val="0.61377027861704825"/>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Sheet1!$C$19</c:f>
              <c:strCache>
                <c:ptCount val="1"/>
                <c:pt idx="0">
                  <c:v>2012</c:v>
                </c:pt>
              </c:strCache>
            </c:strRef>
          </c:tx>
          <c:invertIfNegative val="0"/>
          <c:cat>
            <c:strRef>
              <c:f>Sheet1!$B$20:$B$24</c:f>
              <c:strCache>
                <c:ptCount val="5"/>
                <c:pt idx="0">
                  <c:v>Vattenkraft</c:v>
                </c:pt>
                <c:pt idx="1">
                  <c:v>Biobränsle (industri)</c:v>
                </c:pt>
                <c:pt idx="2">
                  <c:v>Biobränsle (värme)</c:v>
                </c:pt>
                <c:pt idx="3">
                  <c:v>Vindkraft</c:v>
                </c:pt>
                <c:pt idx="4">
                  <c:v>Import</c:v>
                </c:pt>
              </c:strCache>
            </c:strRef>
          </c:cat>
          <c:val>
            <c:numRef>
              <c:f>Sheet1!$C$20:$C$24</c:f>
              <c:numCache>
                <c:formatCode>General</c:formatCode>
                <c:ptCount val="5"/>
                <c:pt idx="0">
                  <c:v>2.5</c:v>
                </c:pt>
                <c:pt idx="1">
                  <c:v>6</c:v>
                </c:pt>
                <c:pt idx="2">
                  <c:v>1.4</c:v>
                </c:pt>
                <c:pt idx="3">
                  <c:v>0.2</c:v>
                </c:pt>
                <c:pt idx="4">
                  <c:v>7.7999999999999989</c:v>
                </c:pt>
              </c:numCache>
            </c:numRef>
          </c:val>
        </c:ser>
        <c:ser>
          <c:idx val="1"/>
          <c:order val="1"/>
          <c:tx>
            <c:strRef>
              <c:f>Sheet1!$D$19</c:f>
              <c:strCache>
                <c:ptCount val="1"/>
                <c:pt idx="0">
                  <c:v>Potential medllång sikt</c:v>
                </c:pt>
              </c:strCache>
            </c:strRef>
          </c:tx>
          <c:invertIfNegative val="0"/>
          <c:cat>
            <c:strRef>
              <c:f>Sheet1!$B$20:$B$24</c:f>
              <c:strCache>
                <c:ptCount val="5"/>
                <c:pt idx="0">
                  <c:v>Vattenkraft</c:v>
                </c:pt>
                <c:pt idx="1">
                  <c:v>Biobränsle (industri)</c:v>
                </c:pt>
                <c:pt idx="2">
                  <c:v>Biobränsle (värme)</c:v>
                </c:pt>
                <c:pt idx="3">
                  <c:v>Vindkraft</c:v>
                </c:pt>
                <c:pt idx="4">
                  <c:v>Import</c:v>
                </c:pt>
              </c:strCache>
            </c:strRef>
          </c:cat>
          <c:val>
            <c:numRef>
              <c:f>Sheet1!$D$20:$D$24</c:f>
              <c:numCache>
                <c:formatCode>General</c:formatCode>
                <c:ptCount val="5"/>
                <c:pt idx="0">
                  <c:v>2.5</c:v>
                </c:pt>
                <c:pt idx="1">
                  <c:v>6</c:v>
                </c:pt>
                <c:pt idx="2">
                  <c:v>3.1</c:v>
                </c:pt>
                <c:pt idx="3">
                  <c:v>4.5</c:v>
                </c:pt>
                <c:pt idx="4">
                  <c:v>2.3999999999999986</c:v>
                </c:pt>
              </c:numCache>
            </c:numRef>
          </c:val>
        </c:ser>
        <c:dLbls>
          <c:showLegendKey val="0"/>
          <c:showVal val="0"/>
          <c:showCatName val="0"/>
          <c:showSerName val="0"/>
          <c:showPercent val="0"/>
          <c:showBubbleSize val="0"/>
        </c:dLbls>
        <c:gapWidth val="150"/>
        <c:axId val="133036288"/>
        <c:axId val="156762112"/>
      </c:barChart>
      <c:catAx>
        <c:axId val="133036288"/>
        <c:scaling>
          <c:orientation val="minMax"/>
        </c:scaling>
        <c:delete val="0"/>
        <c:axPos val="b"/>
        <c:majorTickMark val="out"/>
        <c:minorTickMark val="none"/>
        <c:tickLblPos val="nextTo"/>
        <c:txPr>
          <a:bodyPr/>
          <a:lstStyle/>
          <a:p>
            <a:pPr>
              <a:defRPr sz="1200"/>
            </a:pPr>
            <a:endParaRPr lang="en-US"/>
          </a:p>
        </c:txPr>
        <c:crossAx val="156762112"/>
        <c:crosses val="autoZero"/>
        <c:auto val="1"/>
        <c:lblAlgn val="ctr"/>
        <c:lblOffset val="100"/>
        <c:noMultiLvlLbl val="0"/>
      </c:catAx>
      <c:valAx>
        <c:axId val="156762112"/>
        <c:scaling>
          <c:orientation val="minMax"/>
        </c:scaling>
        <c:delete val="0"/>
        <c:axPos val="l"/>
        <c:majorGridlines/>
        <c:numFmt formatCode="General" sourceLinked="1"/>
        <c:majorTickMark val="out"/>
        <c:minorTickMark val="none"/>
        <c:tickLblPos val="nextTo"/>
        <c:crossAx val="133036288"/>
        <c:crosses val="autoZero"/>
        <c:crossBetween val="between"/>
      </c:valAx>
    </c:plotArea>
    <c:legend>
      <c:legendPos val="r"/>
      <c:layout>
        <c:manualLayout>
          <c:xMode val="edge"/>
          <c:yMode val="edge"/>
          <c:x val="0.14421969738509091"/>
          <c:y val="3.0436808939092883E-2"/>
          <c:w val="0.42768244521837667"/>
          <c:h val="0.16743438320209975"/>
        </c:manualLayout>
      </c:layout>
      <c:overlay val="0"/>
      <c:txPr>
        <a:bodyPr/>
        <a:lstStyle/>
        <a:p>
          <a:pPr>
            <a:defRPr sz="18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36515033385145"/>
          <c:y val="5.0720158335818055E-2"/>
          <c:w val="0.76299654072646261"/>
          <c:h val="0.67369749854690242"/>
        </c:manualLayout>
      </c:layout>
      <c:barChart>
        <c:barDir val="col"/>
        <c:grouping val="clustered"/>
        <c:varyColors val="0"/>
        <c:ser>
          <c:idx val="0"/>
          <c:order val="0"/>
          <c:invertIfNegative val="0"/>
          <c:cat>
            <c:strRef>
              <c:f>Sheet1!$B$29:$B$31</c:f>
              <c:strCache>
                <c:ptCount val="3"/>
                <c:pt idx="0">
                  <c:v>Värmland</c:v>
                </c:pt>
                <c:pt idx="1">
                  <c:v>Dalarna</c:v>
                </c:pt>
                <c:pt idx="2">
                  <c:v>Västra Götaland</c:v>
                </c:pt>
              </c:strCache>
            </c:strRef>
          </c:cat>
          <c:val>
            <c:numRef>
              <c:f>Sheet1!$C$29:$C$31</c:f>
              <c:numCache>
                <c:formatCode>General</c:formatCode>
                <c:ptCount val="3"/>
                <c:pt idx="0">
                  <c:v>1.9</c:v>
                </c:pt>
                <c:pt idx="1">
                  <c:v>5.3</c:v>
                </c:pt>
                <c:pt idx="2">
                  <c:v>16.600000000000001</c:v>
                </c:pt>
              </c:numCache>
            </c:numRef>
          </c:val>
        </c:ser>
        <c:dLbls>
          <c:showLegendKey val="0"/>
          <c:showVal val="0"/>
          <c:showCatName val="0"/>
          <c:showSerName val="0"/>
          <c:showPercent val="0"/>
          <c:showBubbleSize val="0"/>
        </c:dLbls>
        <c:gapWidth val="12"/>
        <c:axId val="156769664"/>
        <c:axId val="156779648"/>
      </c:barChart>
      <c:catAx>
        <c:axId val="156769664"/>
        <c:scaling>
          <c:orientation val="minMax"/>
        </c:scaling>
        <c:delete val="0"/>
        <c:axPos val="b"/>
        <c:majorTickMark val="out"/>
        <c:minorTickMark val="none"/>
        <c:tickLblPos val="nextTo"/>
        <c:txPr>
          <a:bodyPr/>
          <a:lstStyle/>
          <a:p>
            <a:pPr>
              <a:defRPr sz="1400"/>
            </a:pPr>
            <a:endParaRPr lang="en-US"/>
          </a:p>
        </c:txPr>
        <c:crossAx val="156779648"/>
        <c:crosses val="autoZero"/>
        <c:auto val="1"/>
        <c:lblAlgn val="ctr"/>
        <c:lblOffset val="100"/>
        <c:noMultiLvlLbl val="0"/>
      </c:catAx>
      <c:valAx>
        <c:axId val="156779648"/>
        <c:scaling>
          <c:orientation val="minMax"/>
        </c:scaling>
        <c:delete val="0"/>
        <c:axPos val="l"/>
        <c:majorGridlines/>
        <c:numFmt formatCode="General" sourceLinked="1"/>
        <c:majorTickMark val="out"/>
        <c:minorTickMark val="none"/>
        <c:tickLblPos val="nextTo"/>
        <c:crossAx val="15676966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Sheet1!$E$1</c:f>
              <c:strCache>
                <c:ptCount val="1"/>
                <c:pt idx="0">
                  <c:v>kWh</c:v>
                </c:pt>
              </c:strCache>
            </c:strRef>
          </c:tx>
          <c:invertIfNegative val="0"/>
          <c:cat>
            <c:numRef>
              <c:f>Sheet1!$D$2:$D$14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Sheet1!$E$2:$E$14</c:f>
              <c:numCache>
                <c:formatCode>General</c:formatCode>
                <c:ptCount val="13"/>
                <c:pt idx="0">
                  <c:v>38000</c:v>
                </c:pt>
                <c:pt idx="1">
                  <c:v>40000</c:v>
                </c:pt>
                <c:pt idx="2">
                  <c:v>39000</c:v>
                </c:pt>
                <c:pt idx="3">
                  <c:v>35000</c:v>
                </c:pt>
                <c:pt idx="4">
                  <c:v>24000</c:v>
                </c:pt>
                <c:pt idx="5">
                  <c:v>20000</c:v>
                </c:pt>
                <c:pt idx="6">
                  <c:v>19000</c:v>
                </c:pt>
                <c:pt idx="7">
                  <c:v>18000</c:v>
                </c:pt>
                <c:pt idx="8">
                  <c:v>18000</c:v>
                </c:pt>
                <c:pt idx="9">
                  <c:v>17900</c:v>
                </c:pt>
                <c:pt idx="10">
                  <c:v>20000</c:v>
                </c:pt>
                <c:pt idx="11">
                  <c:v>14200</c:v>
                </c:pt>
                <c:pt idx="12">
                  <c:v>14100</c:v>
                </c:pt>
              </c:numCache>
            </c:numRef>
          </c:val>
        </c:ser>
        <c:dLbls>
          <c:showLegendKey val="0"/>
          <c:showVal val="0"/>
          <c:showCatName val="0"/>
          <c:showSerName val="0"/>
          <c:showPercent val="0"/>
          <c:showBubbleSize val="0"/>
        </c:dLbls>
        <c:gapWidth val="150"/>
        <c:axId val="156802432"/>
        <c:axId val="156808320"/>
      </c:barChart>
      <c:catAx>
        <c:axId val="156802432"/>
        <c:scaling>
          <c:orientation val="minMax"/>
        </c:scaling>
        <c:delete val="0"/>
        <c:axPos val="b"/>
        <c:numFmt formatCode="General" sourceLinked="1"/>
        <c:majorTickMark val="out"/>
        <c:minorTickMark val="none"/>
        <c:tickLblPos val="nextTo"/>
        <c:crossAx val="156808320"/>
        <c:crosses val="autoZero"/>
        <c:auto val="1"/>
        <c:lblAlgn val="ctr"/>
        <c:lblOffset val="100"/>
        <c:noMultiLvlLbl val="0"/>
      </c:catAx>
      <c:valAx>
        <c:axId val="156808320"/>
        <c:scaling>
          <c:orientation val="minMax"/>
        </c:scaling>
        <c:delete val="0"/>
        <c:axPos val="l"/>
        <c:majorGridlines/>
        <c:numFmt formatCode="General" sourceLinked="1"/>
        <c:majorTickMark val="out"/>
        <c:minorTickMark val="none"/>
        <c:tickLblPos val="nextTo"/>
        <c:crossAx val="156802432"/>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435884" cy="355251"/>
          </a:xfrm>
          <a:prstGeom prst="rect">
            <a:avLst/>
          </a:prstGeom>
        </p:spPr>
        <p:txBody>
          <a:bodyPr vert="horz" wrap="square" lIns="95463" tIns="47732" rIns="95463" bIns="47732" numCol="1" anchor="t" anchorCtr="0" compatLnSpc="1">
            <a:prstTxWarp prst="textNoShape">
              <a:avLst/>
            </a:prstTxWarp>
          </a:bodyPr>
          <a:lstStyle>
            <a:lvl1pPr>
              <a:defRPr sz="1300">
                <a:latin typeface="Calibri" pitchFamily="34" charset="0"/>
                <a:ea typeface="ＭＳ Ｐゴシック" pitchFamily="34" charset="-128"/>
              </a:defRPr>
            </a:lvl1pPr>
          </a:lstStyle>
          <a:p>
            <a:pPr>
              <a:defRPr/>
            </a:pPr>
            <a:endParaRPr lang="sv-SE"/>
          </a:p>
        </p:txBody>
      </p:sp>
      <p:sp>
        <p:nvSpPr>
          <p:cNvPr id="3" name="Date Placeholder 2"/>
          <p:cNvSpPr>
            <a:spLocks noGrp="1"/>
          </p:cNvSpPr>
          <p:nvPr>
            <p:ph type="dt" sz="quarter" idx="1"/>
          </p:nvPr>
        </p:nvSpPr>
        <p:spPr>
          <a:xfrm>
            <a:off x="5796318" y="0"/>
            <a:ext cx="4435882" cy="355251"/>
          </a:xfrm>
          <a:prstGeom prst="rect">
            <a:avLst/>
          </a:prstGeom>
        </p:spPr>
        <p:txBody>
          <a:bodyPr vert="horz" wrap="square" lIns="95463" tIns="47732" rIns="95463" bIns="47732" numCol="1" anchor="t"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76430430-ADBB-4086-B01A-C17A44E6D6D6}" type="datetime1">
              <a:rPr lang="fi-FI"/>
              <a:pPr>
                <a:defRPr/>
              </a:pPr>
              <a:t>3.4.2014</a:t>
            </a:fld>
            <a:endParaRPr lang="fi-FI"/>
          </a:p>
        </p:txBody>
      </p:sp>
      <p:sp>
        <p:nvSpPr>
          <p:cNvPr id="4" name="Footer Placeholder 3"/>
          <p:cNvSpPr>
            <a:spLocks noGrp="1"/>
          </p:cNvSpPr>
          <p:nvPr>
            <p:ph type="ftr" sz="quarter" idx="2"/>
          </p:nvPr>
        </p:nvSpPr>
        <p:spPr>
          <a:xfrm>
            <a:off x="2" y="6742907"/>
            <a:ext cx="4435884" cy="355250"/>
          </a:xfrm>
          <a:prstGeom prst="rect">
            <a:avLst/>
          </a:prstGeom>
        </p:spPr>
        <p:txBody>
          <a:bodyPr vert="horz" wrap="square" lIns="95463" tIns="47732" rIns="95463" bIns="47732" numCol="1" anchor="b" anchorCtr="0" compatLnSpc="1">
            <a:prstTxWarp prst="textNoShape">
              <a:avLst/>
            </a:prstTxWarp>
          </a:bodyPr>
          <a:lstStyle>
            <a:lvl1pPr>
              <a:defRPr sz="1300">
                <a:latin typeface="Calibri" pitchFamily="34" charset="0"/>
                <a:ea typeface="ＭＳ Ｐゴシック" pitchFamily="34" charset="-128"/>
              </a:defRPr>
            </a:lvl1pPr>
          </a:lstStyle>
          <a:p>
            <a:pPr>
              <a:defRPr/>
            </a:pPr>
            <a:endParaRPr lang="sv-SE"/>
          </a:p>
        </p:txBody>
      </p:sp>
      <p:sp>
        <p:nvSpPr>
          <p:cNvPr id="5" name="Slide Number Placeholder 4"/>
          <p:cNvSpPr>
            <a:spLocks noGrp="1"/>
          </p:cNvSpPr>
          <p:nvPr>
            <p:ph type="sldNum" sz="quarter" idx="3"/>
          </p:nvPr>
        </p:nvSpPr>
        <p:spPr>
          <a:xfrm>
            <a:off x="5796318" y="6742907"/>
            <a:ext cx="4435882" cy="355250"/>
          </a:xfrm>
          <a:prstGeom prst="rect">
            <a:avLst/>
          </a:prstGeom>
        </p:spPr>
        <p:txBody>
          <a:bodyPr vert="horz" wrap="square" lIns="95463" tIns="47732" rIns="95463" bIns="47732" numCol="1" anchor="b"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AC425B03-6E3D-4B0C-ADE5-92A77252657D}" type="slidenum">
              <a:rPr lang="fi-FI"/>
              <a:pPr>
                <a:defRPr/>
              </a:pPr>
              <a:t>‹#›</a:t>
            </a:fld>
            <a:endParaRPr lang="fi-FI"/>
          </a:p>
        </p:txBody>
      </p:sp>
    </p:spTree>
    <p:extLst>
      <p:ext uri="{BB962C8B-B14F-4D97-AF65-F5344CB8AC3E}">
        <p14:creationId xmlns:p14="http://schemas.microsoft.com/office/powerpoint/2010/main" val="2212485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435884" cy="355251"/>
          </a:xfrm>
          <a:prstGeom prst="rect">
            <a:avLst/>
          </a:prstGeom>
        </p:spPr>
        <p:txBody>
          <a:bodyPr vert="horz" wrap="square" lIns="95463" tIns="47732" rIns="95463" bIns="47732" numCol="1" anchor="t" anchorCtr="0" compatLnSpc="1">
            <a:prstTxWarp prst="textNoShape">
              <a:avLst/>
            </a:prstTxWarp>
          </a:bodyPr>
          <a:lstStyle>
            <a:lvl1pPr>
              <a:defRPr sz="1300">
                <a:latin typeface="Calibri" pitchFamily="34" charset="0"/>
                <a:ea typeface="ＭＳ Ｐゴシック" pitchFamily="34" charset="-128"/>
              </a:defRPr>
            </a:lvl1pPr>
          </a:lstStyle>
          <a:p>
            <a:pPr>
              <a:defRPr/>
            </a:pPr>
            <a:endParaRPr lang="sv-SE"/>
          </a:p>
        </p:txBody>
      </p:sp>
      <p:sp>
        <p:nvSpPr>
          <p:cNvPr id="3" name="Date Placeholder 2"/>
          <p:cNvSpPr>
            <a:spLocks noGrp="1"/>
          </p:cNvSpPr>
          <p:nvPr>
            <p:ph type="dt" idx="1"/>
          </p:nvPr>
        </p:nvSpPr>
        <p:spPr>
          <a:xfrm>
            <a:off x="5796318" y="0"/>
            <a:ext cx="4435882" cy="355251"/>
          </a:xfrm>
          <a:prstGeom prst="rect">
            <a:avLst/>
          </a:prstGeom>
        </p:spPr>
        <p:txBody>
          <a:bodyPr vert="horz" wrap="square" lIns="95463" tIns="47732" rIns="95463" bIns="47732" numCol="1" anchor="t"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C412F220-0A15-45CD-952E-425B91DD169F}" type="datetime1">
              <a:rPr lang="fi-FI"/>
              <a:pPr>
                <a:defRPr/>
              </a:pPr>
              <a:t>3.4.2014</a:t>
            </a:fld>
            <a:endParaRPr lang="fi-FI"/>
          </a:p>
        </p:txBody>
      </p:sp>
      <p:sp>
        <p:nvSpPr>
          <p:cNvPr id="4" name="Slide Image Placeholder 3"/>
          <p:cNvSpPr>
            <a:spLocks noGrp="1" noRot="1" noChangeAspect="1"/>
          </p:cNvSpPr>
          <p:nvPr>
            <p:ph type="sldImg" idx="2"/>
          </p:nvPr>
        </p:nvSpPr>
        <p:spPr>
          <a:xfrm>
            <a:off x="3194050" y="531813"/>
            <a:ext cx="3846513" cy="2662237"/>
          </a:xfrm>
          <a:prstGeom prst="rect">
            <a:avLst/>
          </a:prstGeom>
          <a:noFill/>
          <a:ln w="12700">
            <a:solidFill>
              <a:prstClr val="black"/>
            </a:solidFill>
          </a:ln>
        </p:spPr>
        <p:txBody>
          <a:bodyPr vert="horz" wrap="square" lIns="95463" tIns="47732" rIns="95463" bIns="47732" numCol="1" anchor="ctr" anchorCtr="0" compatLnSpc="1">
            <a:prstTxWarp prst="textNoShape">
              <a:avLst/>
            </a:prstTxWarp>
          </a:bodyPr>
          <a:lstStyle/>
          <a:p>
            <a:pPr lvl="0"/>
            <a:endParaRPr lang="sv-SE" noProof="0" smtClean="0"/>
          </a:p>
        </p:txBody>
      </p:sp>
      <p:sp>
        <p:nvSpPr>
          <p:cNvPr id="5" name="Notes Placeholder 4"/>
          <p:cNvSpPr>
            <a:spLocks noGrp="1"/>
          </p:cNvSpPr>
          <p:nvPr>
            <p:ph type="body" sz="quarter" idx="3"/>
          </p:nvPr>
        </p:nvSpPr>
        <p:spPr>
          <a:xfrm>
            <a:off x="1022739" y="3372024"/>
            <a:ext cx="8189138" cy="3194971"/>
          </a:xfrm>
          <a:prstGeom prst="rect">
            <a:avLst/>
          </a:prstGeom>
        </p:spPr>
        <p:txBody>
          <a:bodyPr vert="horz" wrap="square" lIns="95463" tIns="47732" rIns="95463" bIns="477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smtClean="0"/>
          </a:p>
        </p:txBody>
      </p:sp>
      <p:sp>
        <p:nvSpPr>
          <p:cNvPr id="6" name="Footer Placeholder 5"/>
          <p:cNvSpPr>
            <a:spLocks noGrp="1"/>
          </p:cNvSpPr>
          <p:nvPr>
            <p:ph type="ftr" sz="quarter" idx="4"/>
          </p:nvPr>
        </p:nvSpPr>
        <p:spPr>
          <a:xfrm>
            <a:off x="2" y="6742907"/>
            <a:ext cx="4435884" cy="355250"/>
          </a:xfrm>
          <a:prstGeom prst="rect">
            <a:avLst/>
          </a:prstGeom>
        </p:spPr>
        <p:txBody>
          <a:bodyPr vert="horz" wrap="square" lIns="95463" tIns="47732" rIns="95463" bIns="47732" numCol="1" anchor="b" anchorCtr="0" compatLnSpc="1">
            <a:prstTxWarp prst="textNoShape">
              <a:avLst/>
            </a:prstTxWarp>
          </a:bodyPr>
          <a:lstStyle>
            <a:lvl1pPr>
              <a:defRPr sz="1300">
                <a:latin typeface="Calibri" pitchFamily="34" charset="0"/>
                <a:ea typeface="ＭＳ Ｐゴシック" pitchFamily="34" charset="-128"/>
              </a:defRPr>
            </a:lvl1pPr>
          </a:lstStyle>
          <a:p>
            <a:pPr>
              <a:defRPr/>
            </a:pPr>
            <a:endParaRPr lang="sv-SE"/>
          </a:p>
        </p:txBody>
      </p:sp>
      <p:sp>
        <p:nvSpPr>
          <p:cNvPr id="7" name="Slide Number Placeholder 6"/>
          <p:cNvSpPr>
            <a:spLocks noGrp="1"/>
          </p:cNvSpPr>
          <p:nvPr>
            <p:ph type="sldNum" sz="quarter" idx="5"/>
          </p:nvPr>
        </p:nvSpPr>
        <p:spPr>
          <a:xfrm>
            <a:off x="5796318" y="6742907"/>
            <a:ext cx="4435882" cy="355250"/>
          </a:xfrm>
          <a:prstGeom prst="rect">
            <a:avLst/>
          </a:prstGeom>
        </p:spPr>
        <p:txBody>
          <a:bodyPr vert="horz" wrap="square" lIns="95463" tIns="47732" rIns="95463" bIns="47732" numCol="1" anchor="b"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5BA2D8EC-857C-4163-AA49-D8BCB691ED2E}" type="slidenum">
              <a:rPr lang="fi-FI"/>
              <a:pPr>
                <a:defRPr/>
              </a:pPr>
              <a:t>‹#›</a:t>
            </a:fld>
            <a:endParaRPr lang="fi-FI"/>
          </a:p>
        </p:txBody>
      </p:sp>
    </p:spTree>
    <p:extLst>
      <p:ext uri="{BB962C8B-B14F-4D97-AF65-F5344CB8AC3E}">
        <p14:creationId xmlns:p14="http://schemas.microsoft.com/office/powerpoint/2010/main" val="640076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BA2D8EC-857C-4163-AA49-D8BCB691ED2E}" type="slidenum">
              <a:rPr lang="fi-FI" smtClean="0"/>
              <a:pPr>
                <a:defRPr/>
              </a:pPr>
              <a:t>14</a:t>
            </a:fld>
            <a:endParaRPr lang="fi-FI"/>
          </a:p>
        </p:txBody>
      </p:sp>
    </p:spTree>
    <p:extLst>
      <p:ext uri="{BB962C8B-B14F-4D97-AF65-F5344CB8AC3E}">
        <p14:creationId xmlns:p14="http://schemas.microsoft.com/office/powerpoint/2010/main" val="2470620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defTabSz="980161" eaLnBrk="1" hangingPunct="1"/>
            <a:endParaRPr lang="fi-FI" dirty="0" smtClean="0"/>
          </a:p>
        </p:txBody>
      </p:sp>
      <p:sp>
        <p:nvSpPr>
          <p:cNvPr id="4" name="Slide Number Placeholder 3"/>
          <p:cNvSpPr>
            <a:spLocks noGrp="1"/>
          </p:cNvSpPr>
          <p:nvPr>
            <p:ph type="sldNum" sz="quarter" idx="5"/>
          </p:nvPr>
        </p:nvSpPr>
        <p:spPr/>
        <p:txBody>
          <a:bodyPr/>
          <a:lstStyle/>
          <a:p>
            <a:pPr>
              <a:defRPr/>
            </a:pPr>
            <a:fld id="{BAAE8948-A02C-4B6B-A724-B61EA0D39C76}" type="slidenum">
              <a:rPr lang="fi-FI" smtClean="0"/>
              <a:pPr>
                <a:defRPr/>
              </a:pPr>
              <a:t>48</a:t>
            </a:fld>
            <a:endParaRPr lang="fi-FI"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8CED62-8306-4314-86BF-AA093D9B0EA6}" type="slidenum">
              <a:rPr lang="fi-FI" smtClean="0">
                <a:latin typeface="Arial" charset="0"/>
              </a:rPr>
              <a:pPr fontAlgn="base">
                <a:spcBef>
                  <a:spcPct val="0"/>
                </a:spcBef>
                <a:spcAft>
                  <a:spcPct val="0"/>
                </a:spcAft>
              </a:pPr>
              <a:t>50</a:t>
            </a:fld>
            <a:endParaRPr lang="fi-FI" smtClean="0">
              <a:latin typeface="Arial" charset="0"/>
            </a:endParaRPr>
          </a:p>
        </p:txBody>
      </p:sp>
      <p:sp>
        <p:nvSpPr>
          <p:cNvPr id="114690" name="Rectangle 2"/>
          <p:cNvSpPr>
            <a:spLocks noGrp="1" noRot="1" noChangeAspect="1" noChangeArrowheads="1" noTextEdit="1"/>
          </p:cNvSpPr>
          <p:nvPr>
            <p:ph type="sldImg"/>
          </p:nvPr>
        </p:nvSpPr>
        <p:spPr bwMode="auto">
          <a:xfrm>
            <a:off x="3197225" y="533400"/>
            <a:ext cx="3846513" cy="2662238"/>
          </a:xfrm>
          <a:noFill/>
          <a:ln>
            <a:solidFill>
              <a:srgbClr val="000000"/>
            </a:solidFill>
            <a:miter lim="800000"/>
            <a:headEnd/>
            <a:tailEnd/>
          </a:ln>
        </p:spPr>
      </p:sp>
      <p:sp>
        <p:nvSpPr>
          <p:cNvPr id="114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AE2302-4794-43A5-9600-6AC449893106}" type="slidenum">
              <a:rPr lang="en-GB" smtClean="0"/>
              <a:pPr/>
              <a:t>51</a:t>
            </a:fld>
            <a:endParaRPr lang="sv-SE" dirty="0"/>
          </a:p>
        </p:txBody>
      </p:sp>
    </p:spTree>
    <p:extLst>
      <p:ext uri="{BB962C8B-B14F-4D97-AF65-F5344CB8AC3E}">
        <p14:creationId xmlns:p14="http://schemas.microsoft.com/office/powerpoint/2010/main" val="151168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04850" y="1986410"/>
            <a:ext cx="8496302" cy="2306686"/>
          </a:xfrm>
        </p:spPr>
        <p:txBody>
          <a:bodyPr anchor="ctr"/>
          <a:lstStyle>
            <a:lvl1pPr algn="ctr">
              <a:defRPr sz="6000"/>
            </a:lvl1pPr>
          </a:lstStyle>
          <a:p>
            <a:r>
              <a:rPr lang="en-US" smtClean="0"/>
              <a:t>Click to edit Master title style</a:t>
            </a:r>
            <a:endParaRPr lang="fi-FI"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ea typeface="ＭＳ Ｐゴシック" pitchFamily="34" charset="-128"/>
              </a:defRPr>
            </a:lvl1pPr>
          </a:lstStyle>
          <a:p>
            <a:pPr>
              <a:defRPr/>
            </a:pPr>
            <a:fld id="{C2F2D7B1-5CF4-4299-87EC-B4CB5237FB22}" type="datetime1">
              <a:rPr lang="fi-FI" smtClean="0"/>
              <a:t>3.4.2014</a:t>
            </a:fld>
            <a:endParaRPr lang="fi-FI"/>
          </a:p>
        </p:txBody>
      </p:sp>
      <p:sp>
        <p:nvSpPr>
          <p:cNvPr id="5" name="Footer Placeholder 4"/>
          <p:cNvSpPr>
            <a:spLocks noGrp="1"/>
          </p:cNvSpPr>
          <p:nvPr>
            <p:ph type="ftr" sz="quarter" idx="11"/>
          </p:nvPr>
        </p:nvSpPr>
        <p:spPr/>
        <p:txBody>
          <a:bodyPr/>
          <a:lstStyle>
            <a:lvl1pPr>
              <a:defRPr/>
            </a:lvl1pPr>
          </a:lstStyle>
          <a:p>
            <a:pPr>
              <a:defRPr/>
            </a:pPr>
            <a:r>
              <a:rPr lang="en-US" smtClean="0"/>
              <a:t>Electricity Solutions and Distribution /</a:t>
            </a:r>
            <a:endParaRPr lang="sv-SE"/>
          </a:p>
        </p:txBody>
      </p:sp>
      <p:sp>
        <p:nvSpPr>
          <p:cNvPr id="6" name="Slide Number Placeholder 5"/>
          <p:cNvSpPr>
            <a:spLocks noGrp="1"/>
          </p:cNvSpPr>
          <p:nvPr>
            <p:ph type="sldNum" sz="quarter" idx="12"/>
          </p:nvPr>
        </p:nvSpPr>
        <p:spPr/>
        <p:txBody>
          <a:bodyPr/>
          <a:lstStyle>
            <a:lvl1pPr>
              <a:defRPr/>
            </a:lvl1pPr>
          </a:lstStyle>
          <a:p>
            <a:pPr>
              <a:defRPr/>
            </a:pPr>
            <a:fld id="{A6545131-DCF9-4E4A-B776-149D750829AE}" type="slidenum">
              <a:rPr lang="fi-FI"/>
              <a:pPr>
                <a:defRPr/>
              </a:pPr>
              <a:t>‹#›</a:t>
            </a:fld>
            <a:endParaRPr lang="fi-FI"/>
          </a:p>
        </p:txBody>
      </p:sp>
    </p:spTree>
    <p:extLst>
      <p:ext uri="{BB962C8B-B14F-4D97-AF65-F5344CB8AC3E}">
        <p14:creationId xmlns:p14="http://schemas.microsoft.com/office/powerpoint/2010/main" val="295139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Picture 1/1" preserve="1">
  <p:cSld name="Title and Picture 1/1">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8"/>
          <p:cNvSpPr txBox="1">
            <a:spLocks noChangeArrowheads="1"/>
          </p:cNvSpPr>
          <p:nvPr/>
        </p:nvSpPr>
        <p:spPr bwMode="auto">
          <a:xfrm>
            <a:off x="8408988" y="765175"/>
            <a:ext cx="1274762" cy="369888"/>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i-FI" sz="1800" smtClean="0">
                <a:solidFill>
                  <a:schemeClr val="tx2"/>
                </a:solidFill>
              </a:rPr>
              <a:t>Testiversio</a:t>
            </a:r>
          </a:p>
        </p:txBody>
      </p:sp>
      <p:sp>
        <p:nvSpPr>
          <p:cNvPr id="2" name="Title 1"/>
          <p:cNvSpPr>
            <a:spLocks noGrp="1"/>
          </p:cNvSpPr>
          <p:nvPr>
            <p:ph type="title"/>
          </p:nvPr>
        </p:nvSpPr>
        <p:spPr/>
        <p:txBody>
          <a:bodyPr/>
          <a:lstStyle/>
          <a:p>
            <a:r>
              <a:rPr lang="en-US" smtClean="0"/>
              <a:t>Click to edit Master title style</a:t>
            </a:r>
            <a:endParaRPr lang="fi-FI"/>
          </a:p>
        </p:txBody>
      </p:sp>
      <p:sp>
        <p:nvSpPr>
          <p:cNvPr id="7" name="Picture Placeholder 2"/>
          <p:cNvSpPr>
            <a:spLocks noGrp="1"/>
          </p:cNvSpPr>
          <p:nvPr>
            <p:ph type="pic" idx="13"/>
          </p:nvPr>
        </p:nvSpPr>
        <p:spPr>
          <a:xfrm>
            <a:off x="344491" y="1196755"/>
            <a:ext cx="9217025" cy="4896543"/>
          </a:xfrm>
          <a:solidFill>
            <a:schemeClr val="bg2"/>
          </a:solidFill>
        </p:spPr>
        <p:txBody>
          <a:bodyPr rtlCol="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i-FI" noProof="0" dirty="0"/>
          </a:p>
        </p:txBody>
      </p:sp>
      <p:sp>
        <p:nvSpPr>
          <p:cNvPr id="6" name="Date Placeholder 3"/>
          <p:cNvSpPr>
            <a:spLocks noGrp="1"/>
          </p:cNvSpPr>
          <p:nvPr>
            <p:ph type="dt" sz="half" idx="14"/>
          </p:nvPr>
        </p:nvSpPr>
        <p:spPr/>
        <p:txBody>
          <a:bodyPr/>
          <a:lstStyle>
            <a:lvl1pPr>
              <a:defRPr/>
            </a:lvl1pPr>
          </a:lstStyle>
          <a:p>
            <a:pPr>
              <a:defRPr/>
            </a:pPr>
            <a:fld id="{B617B953-E286-4E96-A8CC-41A4DD5DEEA7}" type="datetime1">
              <a:rPr lang="fi-FI" smtClean="0"/>
              <a:t>3.4.2014</a:t>
            </a:fld>
            <a:endParaRPr lang="fi-FI"/>
          </a:p>
        </p:txBody>
      </p:sp>
      <p:sp>
        <p:nvSpPr>
          <p:cNvPr id="8" name="Footer Placeholder 4"/>
          <p:cNvSpPr>
            <a:spLocks noGrp="1"/>
          </p:cNvSpPr>
          <p:nvPr>
            <p:ph type="ftr" sz="quarter" idx="15"/>
          </p:nvPr>
        </p:nvSpPr>
        <p:spPr/>
        <p:txBody>
          <a:bodyPr/>
          <a:lstStyle>
            <a:lvl1pPr>
              <a:defRPr/>
            </a:lvl1pPr>
          </a:lstStyle>
          <a:p>
            <a:pPr>
              <a:defRPr/>
            </a:pPr>
            <a:r>
              <a:rPr lang="en-US" smtClean="0"/>
              <a:t>Electricity Solutions and Distribution /</a:t>
            </a:r>
            <a:endParaRPr lang="fi-FI"/>
          </a:p>
        </p:txBody>
      </p:sp>
      <p:sp>
        <p:nvSpPr>
          <p:cNvPr id="9" name="Slide Number Placeholder 5"/>
          <p:cNvSpPr>
            <a:spLocks noGrp="1"/>
          </p:cNvSpPr>
          <p:nvPr>
            <p:ph type="sldNum" sz="quarter" idx="16"/>
          </p:nvPr>
        </p:nvSpPr>
        <p:spPr/>
        <p:txBody>
          <a:bodyPr/>
          <a:lstStyle>
            <a:lvl1pPr>
              <a:defRPr/>
            </a:lvl1pPr>
          </a:lstStyle>
          <a:p>
            <a:pPr>
              <a:defRPr/>
            </a:pPr>
            <a:fld id="{9D7C0C28-6860-498B-BA52-F0491C69FC0D}" type="slidenum">
              <a:rPr lang="fi-FI"/>
              <a:pPr>
                <a:defRPr/>
              </a:pPr>
              <a:t>‹#›</a:t>
            </a:fld>
            <a:endParaRPr lang="fi-FI"/>
          </a:p>
        </p:txBody>
      </p:sp>
    </p:spTree>
    <p:extLst>
      <p:ext uri="{BB962C8B-B14F-4D97-AF65-F5344CB8AC3E}">
        <p14:creationId xmlns:p14="http://schemas.microsoft.com/office/powerpoint/2010/main" val="289694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3"/>
          <p:cNvSpPr>
            <a:spLocks noGrp="1"/>
          </p:cNvSpPr>
          <p:nvPr>
            <p:ph type="dt" sz="half" idx="10"/>
          </p:nvPr>
        </p:nvSpPr>
        <p:spPr/>
        <p:txBody>
          <a:bodyPr/>
          <a:lstStyle>
            <a:lvl1pPr>
              <a:defRPr/>
            </a:lvl1pPr>
          </a:lstStyle>
          <a:p>
            <a:pPr>
              <a:defRPr/>
            </a:pPr>
            <a:fld id="{83B9B428-2103-47EE-8EC3-FD172AD5358A}" type="datetime1">
              <a:rPr lang="fi-FI" smtClean="0"/>
              <a:t>3.4.2014</a:t>
            </a:fld>
            <a:endParaRPr lang="fi-FI"/>
          </a:p>
        </p:txBody>
      </p:sp>
      <p:sp>
        <p:nvSpPr>
          <p:cNvPr id="4" name="Footer Placeholder 4"/>
          <p:cNvSpPr>
            <a:spLocks noGrp="1"/>
          </p:cNvSpPr>
          <p:nvPr>
            <p:ph type="ftr" sz="quarter" idx="11"/>
          </p:nvPr>
        </p:nvSpPr>
        <p:spPr/>
        <p:txBody>
          <a:bodyPr/>
          <a:lstStyle>
            <a:lvl1pPr>
              <a:defRPr/>
            </a:lvl1pPr>
          </a:lstStyle>
          <a:p>
            <a:pPr>
              <a:defRPr/>
            </a:pPr>
            <a:r>
              <a:rPr lang="en-US" smtClean="0"/>
              <a:t>Electricity Solutions and Distribution /</a:t>
            </a:r>
            <a:endParaRPr lang="fi-FI"/>
          </a:p>
        </p:txBody>
      </p:sp>
      <p:sp>
        <p:nvSpPr>
          <p:cNvPr id="5" name="Slide Number Placeholder 5"/>
          <p:cNvSpPr>
            <a:spLocks noGrp="1"/>
          </p:cNvSpPr>
          <p:nvPr>
            <p:ph type="sldNum" sz="quarter" idx="12"/>
          </p:nvPr>
        </p:nvSpPr>
        <p:spPr/>
        <p:txBody>
          <a:bodyPr/>
          <a:lstStyle>
            <a:lvl1pPr>
              <a:defRPr/>
            </a:lvl1pPr>
          </a:lstStyle>
          <a:p>
            <a:pPr>
              <a:defRPr/>
            </a:pPr>
            <a:fld id="{E23BF659-A7F3-4CB7-8787-435AE31C3567}" type="slidenum">
              <a:rPr lang="fi-FI"/>
              <a:pPr>
                <a:defRPr/>
              </a:pPr>
              <a:t>‹#›</a:t>
            </a:fld>
            <a:endParaRPr lang="fi-FI"/>
          </a:p>
        </p:txBody>
      </p:sp>
    </p:spTree>
    <p:extLst>
      <p:ext uri="{BB962C8B-B14F-4D97-AF65-F5344CB8AC3E}">
        <p14:creationId xmlns:p14="http://schemas.microsoft.com/office/powerpoint/2010/main" val="323348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E2C3D9E5-CEE6-43F6-92AC-D2E941E94652}" type="datetime1">
              <a:rPr lang="fi-FI" smtClean="0"/>
              <a:t>3.4.2014</a:t>
            </a:fld>
            <a:endParaRPr lang="fi-FI"/>
          </a:p>
        </p:txBody>
      </p:sp>
      <p:sp>
        <p:nvSpPr>
          <p:cNvPr id="4" name="Footer Placeholder 2"/>
          <p:cNvSpPr>
            <a:spLocks noGrp="1"/>
          </p:cNvSpPr>
          <p:nvPr>
            <p:ph type="ftr" sz="quarter" idx="11"/>
          </p:nvPr>
        </p:nvSpPr>
        <p:spPr/>
        <p:txBody>
          <a:bodyPr/>
          <a:lstStyle>
            <a:lvl1pPr>
              <a:defRPr/>
            </a:lvl1pPr>
          </a:lstStyle>
          <a:p>
            <a:pPr>
              <a:defRPr/>
            </a:pPr>
            <a:r>
              <a:rPr lang="en-US" smtClean="0"/>
              <a:t>Electricity Solutions and Distribution /</a:t>
            </a:r>
            <a:endParaRPr lang="fi-FI"/>
          </a:p>
        </p:txBody>
      </p:sp>
      <p:sp>
        <p:nvSpPr>
          <p:cNvPr id="5" name="Slide Number Placeholder 3"/>
          <p:cNvSpPr>
            <a:spLocks noGrp="1"/>
          </p:cNvSpPr>
          <p:nvPr>
            <p:ph type="sldNum" sz="quarter" idx="12"/>
          </p:nvPr>
        </p:nvSpPr>
        <p:spPr/>
        <p:txBody>
          <a:bodyPr/>
          <a:lstStyle>
            <a:lvl1pPr>
              <a:defRPr/>
            </a:lvl1pPr>
          </a:lstStyle>
          <a:p>
            <a:pPr>
              <a:defRPr/>
            </a:pPr>
            <a:fld id="{E923080E-1506-4B1B-9699-DC07D974746E}" type="slidenum">
              <a:rPr lang="fi-FI"/>
              <a:pPr>
                <a:defRPr/>
              </a:pPr>
              <a:t>‹#›</a:t>
            </a:fld>
            <a:endParaRPr lang="fi-FI"/>
          </a:p>
        </p:txBody>
      </p:sp>
    </p:spTree>
    <p:extLst>
      <p:ext uri="{BB962C8B-B14F-4D97-AF65-F5344CB8AC3E}">
        <p14:creationId xmlns:p14="http://schemas.microsoft.com/office/powerpoint/2010/main" val="1082425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Rubrikbild" type="title">
  <p:cSld name="Rubrikbild">
    <p:spTree>
      <p:nvGrpSpPr>
        <p:cNvPr id="1" name=""/>
        <p:cNvGrpSpPr/>
        <p:nvPr/>
      </p:nvGrpSpPr>
      <p:grpSpPr>
        <a:xfrm>
          <a:off x="0" y="0"/>
          <a:ext cx="0" cy="0"/>
          <a:chOff x="0" y="0"/>
          <a:chExt cx="0" cy="0"/>
        </a:xfrm>
      </p:grpSpPr>
      <p:grpSp>
        <p:nvGrpSpPr>
          <p:cNvPr id="4" name="Group 38"/>
          <p:cNvGrpSpPr>
            <a:grpSpLocks/>
          </p:cNvGrpSpPr>
          <p:nvPr/>
        </p:nvGrpSpPr>
        <p:grpSpPr bwMode="auto">
          <a:xfrm>
            <a:off x="0" y="0"/>
            <a:ext cx="9906000" cy="6858000"/>
            <a:chOff x="0" y="0"/>
            <a:chExt cx="6240" cy="4320"/>
          </a:xfrm>
        </p:grpSpPr>
        <p:sp>
          <p:nvSpPr>
            <p:cNvPr id="5" name="Freeform 39"/>
            <p:cNvSpPr>
              <a:spLocks/>
            </p:cNvSpPr>
            <p:nvPr/>
          </p:nvSpPr>
          <p:spPr bwMode="auto">
            <a:xfrm>
              <a:off x="0" y="0"/>
              <a:ext cx="6240" cy="4320"/>
            </a:xfrm>
            <a:custGeom>
              <a:avLst/>
              <a:gdLst>
                <a:gd name="T0" fmla="*/ 0 w 6244"/>
                <a:gd name="T1" fmla="*/ 87 h 4323"/>
                <a:gd name="T2" fmla="*/ 1146 w 6244"/>
                <a:gd name="T3" fmla="*/ 87 h 4323"/>
                <a:gd name="T4" fmla="*/ 2494 w 6244"/>
                <a:gd name="T5" fmla="*/ 87 h 4323"/>
                <a:gd name="T6" fmla="*/ 3859 w 6244"/>
                <a:gd name="T7" fmla="*/ 87 h 4323"/>
                <a:gd name="T8" fmla="*/ 5206 w 6244"/>
                <a:gd name="T9" fmla="*/ 87 h 4323"/>
                <a:gd name="T10" fmla="*/ 5880 w 6244"/>
                <a:gd name="T11" fmla="*/ 87 h 4323"/>
                <a:gd name="T12" fmla="*/ 5891 w 6244"/>
                <a:gd name="T13" fmla="*/ 90 h 4323"/>
                <a:gd name="T14" fmla="*/ 5900 w 6244"/>
                <a:gd name="T15" fmla="*/ 92 h 4323"/>
                <a:gd name="T16" fmla="*/ 5913 w 6244"/>
                <a:gd name="T17" fmla="*/ 98 h 4323"/>
                <a:gd name="T18" fmla="*/ 5925 w 6244"/>
                <a:gd name="T19" fmla="*/ 108 h 4323"/>
                <a:gd name="T20" fmla="*/ 5933 w 6244"/>
                <a:gd name="T21" fmla="*/ 122 h 4323"/>
                <a:gd name="T22" fmla="*/ 5938 w 6244"/>
                <a:gd name="T23" fmla="*/ 133 h 4323"/>
                <a:gd name="T24" fmla="*/ 5940 w 6244"/>
                <a:gd name="T25" fmla="*/ 145 h 4323"/>
                <a:gd name="T26" fmla="*/ 5941 w 6244"/>
                <a:gd name="T27" fmla="*/ 155 h 4323"/>
                <a:gd name="T28" fmla="*/ 5941 w 6244"/>
                <a:gd name="T29" fmla="*/ 1037 h 4323"/>
                <a:gd name="T30" fmla="*/ 5941 w 6244"/>
                <a:gd name="T31" fmla="*/ 1935 h 4323"/>
                <a:gd name="T32" fmla="*/ 5941 w 6244"/>
                <a:gd name="T33" fmla="*/ 2817 h 4323"/>
                <a:gd name="T34" fmla="*/ 5941 w 6244"/>
                <a:gd name="T35" fmla="*/ 3699 h 4323"/>
                <a:gd name="T36" fmla="*/ 5941 w 6244"/>
                <a:gd name="T37" fmla="*/ 3711 h 4323"/>
                <a:gd name="T38" fmla="*/ 5938 w 6244"/>
                <a:gd name="T39" fmla="*/ 3721 h 4323"/>
                <a:gd name="T40" fmla="*/ 5935 w 6244"/>
                <a:gd name="T41" fmla="*/ 3730 h 4323"/>
                <a:gd name="T42" fmla="*/ 5926 w 6244"/>
                <a:gd name="T43" fmla="*/ 3745 h 4323"/>
                <a:gd name="T44" fmla="*/ 5914 w 6244"/>
                <a:gd name="T45" fmla="*/ 3755 h 4323"/>
                <a:gd name="T46" fmla="*/ 5901 w 6244"/>
                <a:gd name="T47" fmla="*/ 3761 h 4323"/>
                <a:gd name="T48" fmla="*/ 5889 w 6244"/>
                <a:gd name="T49" fmla="*/ 3765 h 4323"/>
                <a:gd name="T50" fmla="*/ 5876 w 6244"/>
                <a:gd name="T51" fmla="*/ 3767 h 4323"/>
                <a:gd name="T52" fmla="*/ 5206 w 6244"/>
                <a:gd name="T53" fmla="*/ 3767 h 4323"/>
                <a:gd name="T54" fmla="*/ 3859 w 6244"/>
                <a:gd name="T55" fmla="*/ 3767 h 4323"/>
                <a:gd name="T56" fmla="*/ 2494 w 6244"/>
                <a:gd name="T57" fmla="*/ 3767 h 4323"/>
                <a:gd name="T58" fmla="*/ 1146 w 6244"/>
                <a:gd name="T59" fmla="*/ 3767 h 4323"/>
                <a:gd name="T60" fmla="*/ 0 w 6244"/>
                <a:gd name="T61" fmla="*/ 3767 h 4323"/>
                <a:gd name="T62" fmla="*/ 600 w 6244"/>
                <a:gd name="T63" fmla="*/ 4266 h 4323"/>
                <a:gd name="T64" fmla="*/ 1903 w 6244"/>
                <a:gd name="T65" fmla="*/ 4266 h 4323"/>
                <a:gd name="T66" fmla="*/ 3325 w 6244"/>
                <a:gd name="T67" fmla="*/ 4266 h 4323"/>
                <a:gd name="T68" fmla="*/ 4747 w 6244"/>
                <a:gd name="T69" fmla="*/ 4266 h 4323"/>
                <a:gd name="T70" fmla="*/ 6168 w 6244"/>
                <a:gd name="T71" fmla="*/ 4266 h 4323"/>
                <a:gd name="T72" fmla="*/ 6168 w 6244"/>
                <a:gd name="T73" fmla="*/ 3203 h 4323"/>
                <a:gd name="T74" fmla="*/ 6168 w 6244"/>
                <a:gd name="T75" fmla="*/ 2142 h 4323"/>
                <a:gd name="T76" fmla="*/ 6168 w 6244"/>
                <a:gd name="T77" fmla="*/ 1063 h 4323"/>
                <a:gd name="T78" fmla="*/ 6168 w 6244"/>
                <a:gd name="T79" fmla="*/ 0 h 4323"/>
                <a:gd name="T80" fmla="*/ 4747 w 6244"/>
                <a:gd name="T81" fmla="*/ 0 h 4323"/>
                <a:gd name="T82" fmla="*/ 3325 w 6244"/>
                <a:gd name="T83" fmla="*/ 0 h 4323"/>
                <a:gd name="T84" fmla="*/ 1903 w 6244"/>
                <a:gd name="T85" fmla="*/ 0 h 4323"/>
                <a:gd name="T86" fmla="*/ 600 w 6244"/>
                <a:gd name="T87" fmla="*/ 0 h 4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44" h="4323">
                  <a:moveTo>
                    <a:pt x="0" y="0"/>
                  </a:moveTo>
                  <a:lnTo>
                    <a:pt x="0" y="87"/>
                  </a:lnTo>
                  <a:lnTo>
                    <a:pt x="582" y="87"/>
                  </a:lnTo>
                  <a:lnTo>
                    <a:pt x="1165" y="87"/>
                  </a:lnTo>
                  <a:lnTo>
                    <a:pt x="1848" y="87"/>
                  </a:lnTo>
                  <a:lnTo>
                    <a:pt x="2532" y="87"/>
                  </a:lnTo>
                  <a:lnTo>
                    <a:pt x="3214" y="87"/>
                  </a:lnTo>
                  <a:lnTo>
                    <a:pt x="3897" y="87"/>
                  </a:lnTo>
                  <a:lnTo>
                    <a:pt x="4581" y="87"/>
                  </a:lnTo>
                  <a:lnTo>
                    <a:pt x="5263" y="87"/>
                  </a:lnTo>
                  <a:lnTo>
                    <a:pt x="5949" y="87"/>
                  </a:lnTo>
                  <a:lnTo>
                    <a:pt x="5956" y="87"/>
                  </a:lnTo>
                  <a:lnTo>
                    <a:pt x="5961" y="89"/>
                  </a:lnTo>
                  <a:lnTo>
                    <a:pt x="5967" y="90"/>
                  </a:lnTo>
                  <a:lnTo>
                    <a:pt x="5972" y="91"/>
                  </a:lnTo>
                  <a:lnTo>
                    <a:pt x="5976" y="92"/>
                  </a:lnTo>
                  <a:lnTo>
                    <a:pt x="5981" y="94"/>
                  </a:lnTo>
                  <a:lnTo>
                    <a:pt x="5989" y="98"/>
                  </a:lnTo>
                  <a:lnTo>
                    <a:pt x="5995" y="103"/>
                  </a:lnTo>
                  <a:lnTo>
                    <a:pt x="6001" y="108"/>
                  </a:lnTo>
                  <a:lnTo>
                    <a:pt x="6005" y="116"/>
                  </a:lnTo>
                  <a:lnTo>
                    <a:pt x="6009" y="122"/>
                  </a:lnTo>
                  <a:lnTo>
                    <a:pt x="6012" y="127"/>
                  </a:lnTo>
                  <a:lnTo>
                    <a:pt x="6014" y="133"/>
                  </a:lnTo>
                  <a:lnTo>
                    <a:pt x="6015" y="140"/>
                  </a:lnTo>
                  <a:lnTo>
                    <a:pt x="6016" y="145"/>
                  </a:lnTo>
                  <a:lnTo>
                    <a:pt x="6017" y="152"/>
                  </a:lnTo>
                  <a:lnTo>
                    <a:pt x="6017" y="155"/>
                  </a:lnTo>
                  <a:lnTo>
                    <a:pt x="6017" y="604"/>
                  </a:lnTo>
                  <a:lnTo>
                    <a:pt x="6017" y="1056"/>
                  </a:lnTo>
                  <a:lnTo>
                    <a:pt x="6017" y="1505"/>
                  </a:lnTo>
                  <a:lnTo>
                    <a:pt x="6017" y="1954"/>
                  </a:lnTo>
                  <a:lnTo>
                    <a:pt x="6017" y="2406"/>
                  </a:lnTo>
                  <a:lnTo>
                    <a:pt x="6017" y="2855"/>
                  </a:lnTo>
                  <a:lnTo>
                    <a:pt x="6017" y="3305"/>
                  </a:lnTo>
                  <a:lnTo>
                    <a:pt x="6017" y="3756"/>
                  </a:lnTo>
                  <a:lnTo>
                    <a:pt x="6017" y="3762"/>
                  </a:lnTo>
                  <a:lnTo>
                    <a:pt x="6017" y="3768"/>
                  </a:lnTo>
                  <a:lnTo>
                    <a:pt x="6016" y="3773"/>
                  </a:lnTo>
                  <a:lnTo>
                    <a:pt x="6014" y="3778"/>
                  </a:lnTo>
                  <a:lnTo>
                    <a:pt x="6013" y="3784"/>
                  </a:lnTo>
                  <a:lnTo>
                    <a:pt x="6011" y="3787"/>
                  </a:lnTo>
                  <a:lnTo>
                    <a:pt x="6007" y="3795"/>
                  </a:lnTo>
                  <a:lnTo>
                    <a:pt x="6002" y="3802"/>
                  </a:lnTo>
                  <a:lnTo>
                    <a:pt x="5996" y="3808"/>
                  </a:lnTo>
                  <a:lnTo>
                    <a:pt x="5990" y="3812"/>
                  </a:lnTo>
                  <a:lnTo>
                    <a:pt x="5983" y="3815"/>
                  </a:lnTo>
                  <a:lnTo>
                    <a:pt x="5977" y="3818"/>
                  </a:lnTo>
                  <a:lnTo>
                    <a:pt x="5971" y="3820"/>
                  </a:lnTo>
                  <a:lnTo>
                    <a:pt x="5965" y="3822"/>
                  </a:lnTo>
                  <a:lnTo>
                    <a:pt x="5960" y="3823"/>
                  </a:lnTo>
                  <a:lnTo>
                    <a:pt x="5952" y="3824"/>
                  </a:lnTo>
                  <a:lnTo>
                    <a:pt x="5949" y="3824"/>
                  </a:lnTo>
                  <a:lnTo>
                    <a:pt x="5263" y="3824"/>
                  </a:lnTo>
                  <a:lnTo>
                    <a:pt x="4581" y="3824"/>
                  </a:lnTo>
                  <a:lnTo>
                    <a:pt x="3897" y="3824"/>
                  </a:lnTo>
                  <a:lnTo>
                    <a:pt x="3214" y="3824"/>
                  </a:lnTo>
                  <a:lnTo>
                    <a:pt x="2532" y="3824"/>
                  </a:lnTo>
                  <a:lnTo>
                    <a:pt x="1848" y="3824"/>
                  </a:lnTo>
                  <a:lnTo>
                    <a:pt x="1165" y="3824"/>
                  </a:lnTo>
                  <a:lnTo>
                    <a:pt x="582" y="3824"/>
                  </a:lnTo>
                  <a:lnTo>
                    <a:pt x="0" y="3824"/>
                  </a:lnTo>
                  <a:lnTo>
                    <a:pt x="0" y="4323"/>
                  </a:lnTo>
                  <a:lnTo>
                    <a:pt x="600" y="4323"/>
                  </a:lnTo>
                  <a:lnTo>
                    <a:pt x="1202" y="4323"/>
                  </a:lnTo>
                  <a:lnTo>
                    <a:pt x="1922" y="4323"/>
                  </a:lnTo>
                  <a:lnTo>
                    <a:pt x="2643" y="4323"/>
                  </a:lnTo>
                  <a:lnTo>
                    <a:pt x="3363" y="4323"/>
                  </a:lnTo>
                  <a:lnTo>
                    <a:pt x="4084" y="4323"/>
                  </a:lnTo>
                  <a:lnTo>
                    <a:pt x="4804" y="4323"/>
                  </a:lnTo>
                  <a:lnTo>
                    <a:pt x="5525" y="4323"/>
                  </a:lnTo>
                  <a:lnTo>
                    <a:pt x="6244" y="4323"/>
                  </a:lnTo>
                  <a:lnTo>
                    <a:pt x="6244" y="3784"/>
                  </a:lnTo>
                  <a:lnTo>
                    <a:pt x="6244" y="3241"/>
                  </a:lnTo>
                  <a:lnTo>
                    <a:pt x="6244" y="2702"/>
                  </a:lnTo>
                  <a:lnTo>
                    <a:pt x="6244" y="2162"/>
                  </a:lnTo>
                  <a:lnTo>
                    <a:pt x="6244" y="1621"/>
                  </a:lnTo>
                  <a:lnTo>
                    <a:pt x="6244" y="1082"/>
                  </a:lnTo>
                  <a:lnTo>
                    <a:pt x="6244" y="540"/>
                  </a:lnTo>
                  <a:lnTo>
                    <a:pt x="6244" y="0"/>
                  </a:lnTo>
                  <a:lnTo>
                    <a:pt x="5525" y="0"/>
                  </a:lnTo>
                  <a:lnTo>
                    <a:pt x="4804" y="0"/>
                  </a:lnTo>
                  <a:lnTo>
                    <a:pt x="4084" y="0"/>
                  </a:lnTo>
                  <a:lnTo>
                    <a:pt x="3363" y="0"/>
                  </a:lnTo>
                  <a:lnTo>
                    <a:pt x="2643" y="0"/>
                  </a:lnTo>
                  <a:lnTo>
                    <a:pt x="1922" y="0"/>
                  </a:lnTo>
                  <a:lnTo>
                    <a:pt x="1202" y="0"/>
                  </a:lnTo>
                  <a:lnTo>
                    <a:pt x="60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nvGrpSpPr>
            <p:cNvPr id="6" name="Group 40"/>
            <p:cNvGrpSpPr>
              <a:grpSpLocks/>
            </p:cNvGrpSpPr>
            <p:nvPr userDrawn="1"/>
          </p:nvGrpSpPr>
          <p:grpSpPr bwMode="auto">
            <a:xfrm>
              <a:off x="0" y="96"/>
              <a:ext cx="6023" cy="3720"/>
              <a:chOff x="0" y="96"/>
              <a:chExt cx="6023" cy="3720"/>
            </a:xfrm>
          </p:grpSpPr>
          <p:sp>
            <p:nvSpPr>
              <p:cNvPr id="7" name="Arc 41"/>
              <p:cNvSpPr>
                <a:spLocks/>
              </p:cNvSpPr>
              <p:nvPr userDrawn="1"/>
            </p:nvSpPr>
            <p:spPr bwMode="auto">
              <a:xfrm>
                <a:off x="5955" y="96"/>
                <a:ext cx="68" cy="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E6E6E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sv-SE"/>
              </a:p>
            </p:txBody>
          </p:sp>
          <p:sp>
            <p:nvSpPr>
              <p:cNvPr id="8" name="Line 42"/>
              <p:cNvSpPr>
                <a:spLocks noChangeShapeType="1"/>
              </p:cNvSpPr>
              <p:nvPr userDrawn="1"/>
            </p:nvSpPr>
            <p:spPr bwMode="auto">
              <a:xfrm flipH="1">
                <a:off x="0" y="96"/>
                <a:ext cx="5955" cy="0"/>
              </a:xfrm>
              <a:prstGeom prst="line">
                <a:avLst/>
              </a:prstGeom>
              <a:noFill/>
              <a:ln w="25400">
                <a:solidFill>
                  <a:srgbClr val="E6E6E6"/>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 name="Line 43"/>
              <p:cNvSpPr>
                <a:spLocks noChangeShapeType="1"/>
              </p:cNvSpPr>
              <p:nvPr userDrawn="1"/>
            </p:nvSpPr>
            <p:spPr bwMode="auto">
              <a:xfrm rot="5400000" flipH="1">
                <a:off x="4231" y="1956"/>
                <a:ext cx="3584" cy="0"/>
              </a:xfrm>
              <a:prstGeom prst="line">
                <a:avLst/>
              </a:prstGeom>
              <a:noFill/>
              <a:ln w="25400">
                <a:solidFill>
                  <a:srgbClr val="E6E6E6"/>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0" name="Line 44"/>
              <p:cNvSpPr>
                <a:spLocks noChangeShapeType="1"/>
              </p:cNvSpPr>
              <p:nvPr userDrawn="1"/>
            </p:nvSpPr>
            <p:spPr bwMode="auto">
              <a:xfrm flipH="1">
                <a:off x="0" y="3816"/>
                <a:ext cx="5955" cy="0"/>
              </a:xfrm>
              <a:prstGeom prst="line">
                <a:avLst/>
              </a:prstGeom>
              <a:noFill/>
              <a:ln w="25400">
                <a:solidFill>
                  <a:srgbClr val="E6E6E6"/>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1" name="Arc 45"/>
              <p:cNvSpPr>
                <a:spLocks/>
              </p:cNvSpPr>
              <p:nvPr userDrawn="1"/>
            </p:nvSpPr>
            <p:spPr bwMode="auto">
              <a:xfrm rot="5400000">
                <a:off x="5955" y="3748"/>
                <a:ext cx="68" cy="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E6E6E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sv-SE"/>
              </a:p>
            </p:txBody>
          </p:sp>
        </p:grpSp>
      </p:grpSp>
      <p:pic>
        <p:nvPicPr>
          <p:cNvPr id="12" name="Picture 25" descr="FORTUM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650" y="6273800"/>
            <a:ext cx="1312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560389" y="2420938"/>
            <a:ext cx="8713787" cy="2447925"/>
          </a:xfrm>
        </p:spPr>
        <p:txBody>
          <a:bodyPr/>
          <a:lstStyle>
            <a:lvl1pPr>
              <a:defRPr sz="4000">
                <a:solidFill>
                  <a:schemeClr val="tx1"/>
                </a:solidFill>
              </a:defRPr>
            </a:lvl1pPr>
          </a:lstStyle>
          <a:p>
            <a:r>
              <a:rPr lang="en-US" smtClean="0"/>
              <a:t>Click to edit Master title style</a:t>
            </a:r>
            <a:endParaRPr lang="fi-FI"/>
          </a:p>
        </p:txBody>
      </p:sp>
      <p:sp>
        <p:nvSpPr>
          <p:cNvPr id="3077" name="Rectangle 5"/>
          <p:cNvSpPr>
            <a:spLocks noGrp="1" noChangeArrowheads="1"/>
          </p:cNvSpPr>
          <p:nvPr>
            <p:ph type="subTitle" idx="1"/>
          </p:nvPr>
        </p:nvSpPr>
        <p:spPr>
          <a:xfrm>
            <a:off x="560389" y="5084763"/>
            <a:ext cx="8713787" cy="792162"/>
          </a:xfrm>
        </p:spPr>
        <p:txBody>
          <a:bodyPr/>
          <a:lstStyle>
            <a:lvl1pPr marL="0" indent="0">
              <a:buFontTx/>
              <a:buNone/>
              <a:defRPr sz="1800"/>
            </a:lvl1pPr>
          </a:lstStyle>
          <a:p>
            <a:r>
              <a:rPr lang="en-US" smtClean="0"/>
              <a:t>Click to edit Master subtitle style</a:t>
            </a:r>
            <a:endParaRPr lang="fi-FI"/>
          </a:p>
        </p:txBody>
      </p:sp>
      <p:sp>
        <p:nvSpPr>
          <p:cNvPr id="13" name="Rectangle 26"/>
          <p:cNvSpPr>
            <a:spLocks noGrp="1" noChangeArrowheads="1"/>
          </p:cNvSpPr>
          <p:nvPr>
            <p:ph type="dt" sz="half" idx="10"/>
          </p:nvPr>
        </p:nvSpPr>
        <p:spPr/>
        <p:txBody>
          <a:bodyPr/>
          <a:lstStyle>
            <a:lvl1pPr>
              <a:defRPr/>
            </a:lvl1pPr>
          </a:lstStyle>
          <a:p>
            <a:pPr>
              <a:defRPr/>
            </a:pPr>
            <a:fld id="{BE6E8E60-C7B0-4214-8FC1-2A8AFA14C9B5}" type="datetime1">
              <a:rPr lang="fi-FI" smtClean="0"/>
              <a:t>3.4.2014</a:t>
            </a:fld>
            <a:endParaRPr lang="sv-SE"/>
          </a:p>
        </p:txBody>
      </p:sp>
      <p:sp>
        <p:nvSpPr>
          <p:cNvPr id="14" name="Rectangle 27"/>
          <p:cNvSpPr>
            <a:spLocks noGrp="1" noChangeArrowheads="1"/>
          </p:cNvSpPr>
          <p:nvPr>
            <p:ph type="ftr" sz="quarter" idx="11"/>
          </p:nvPr>
        </p:nvSpPr>
        <p:spPr/>
        <p:txBody>
          <a:bodyPr/>
          <a:lstStyle>
            <a:lvl1pPr>
              <a:defRPr/>
            </a:lvl1pPr>
          </a:lstStyle>
          <a:p>
            <a:pPr>
              <a:defRPr/>
            </a:pPr>
            <a:r>
              <a:rPr lang="en-US" smtClean="0"/>
              <a:t>Electricity Solutions and Distribution /</a:t>
            </a:r>
            <a:endParaRPr lang="sv-SE"/>
          </a:p>
        </p:txBody>
      </p:sp>
      <p:sp>
        <p:nvSpPr>
          <p:cNvPr id="15" name="Rectangle 28"/>
          <p:cNvSpPr>
            <a:spLocks noGrp="1" noChangeArrowheads="1"/>
          </p:cNvSpPr>
          <p:nvPr>
            <p:ph type="sldNum" sz="quarter" idx="12"/>
          </p:nvPr>
        </p:nvSpPr>
        <p:spPr/>
        <p:txBody>
          <a:bodyPr/>
          <a:lstStyle>
            <a:lvl1pPr>
              <a:defRPr/>
            </a:lvl1pPr>
          </a:lstStyle>
          <a:p>
            <a:pPr>
              <a:defRPr/>
            </a:pPr>
            <a:fld id="{27D35579-3BA1-4F49-8F2D-E5EFAA96734E}" type="slidenum">
              <a:rPr lang="sv-SE"/>
              <a:pPr>
                <a:defRPr/>
              </a:pPr>
              <a:t>‹#›</a:t>
            </a:fld>
            <a:endParaRPr lang="sv-SE"/>
          </a:p>
        </p:txBody>
      </p:sp>
    </p:spTree>
    <p:extLst>
      <p:ext uri="{BB962C8B-B14F-4D97-AF65-F5344CB8AC3E}">
        <p14:creationId xmlns:p14="http://schemas.microsoft.com/office/powerpoint/2010/main" val="313675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27.11.2012</a:t>
            </a:r>
            <a:endParaRPr lang="en-GB"/>
          </a:p>
        </p:txBody>
      </p:sp>
      <p:sp>
        <p:nvSpPr>
          <p:cNvPr id="3" name="Footer Placeholder 2"/>
          <p:cNvSpPr>
            <a:spLocks noGrp="1"/>
          </p:cNvSpPr>
          <p:nvPr>
            <p:ph type="ftr" sz="quarter" idx="11"/>
          </p:nvPr>
        </p:nvSpPr>
        <p:spPr/>
        <p:txBody>
          <a:bodyPr/>
          <a:lstStyle/>
          <a:p>
            <a:r>
              <a:rPr lang="en-GB" smtClean="0"/>
              <a:t>Johan Linnarsson</a:t>
            </a:r>
            <a:endParaRPr lang="en-GB"/>
          </a:p>
        </p:txBody>
      </p:sp>
      <p:sp>
        <p:nvSpPr>
          <p:cNvPr id="4" name="Slide Number Placeholder 3"/>
          <p:cNvSpPr>
            <a:spLocks noGrp="1"/>
          </p:cNvSpPr>
          <p:nvPr>
            <p:ph type="sldNum" sz="quarter" idx="12"/>
          </p:nvPr>
        </p:nvSpPr>
        <p:spPr/>
        <p:txBody>
          <a:bodyPr/>
          <a:lstStyle/>
          <a:p>
            <a:fld id="{DA9661F0-4481-428D-99A2-E57B1F48208A}" type="slidenum">
              <a:rPr lang="en-GB" smtClean="0"/>
              <a:t>‹#›</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7107" y="6382802"/>
            <a:ext cx="2474406" cy="305999"/>
          </a:xfrm>
          <a:prstGeom prst="rect">
            <a:avLst/>
          </a:prstGeom>
        </p:spPr>
      </p:pic>
      <p:sp>
        <p:nvSpPr>
          <p:cNvPr id="6" name="Title 5"/>
          <p:cNvSpPr>
            <a:spLocks noGrp="1"/>
          </p:cNvSpPr>
          <p:nvPr>
            <p:ph type="title"/>
          </p:nvPr>
        </p:nvSpPr>
        <p:spPr/>
        <p:txBody>
          <a:bodyPr/>
          <a:lstStyle/>
          <a:p>
            <a:r>
              <a:rPr lang="en-US" smtClean="0"/>
              <a:t>Click to edit Master title style</a:t>
            </a:r>
            <a:endParaRPr lang="fi-FI"/>
          </a:p>
        </p:txBody>
      </p:sp>
    </p:spTree>
    <p:extLst>
      <p:ext uri="{BB962C8B-B14F-4D97-AF65-F5344CB8AC3E}">
        <p14:creationId xmlns:p14="http://schemas.microsoft.com/office/powerpoint/2010/main" val="4258292408"/>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lvl1pPr>
              <a:defRPr/>
            </a:lvl1pPr>
          </a:lstStyle>
          <a:p>
            <a:pPr>
              <a:defRPr/>
            </a:pPr>
            <a:fld id="{CD42C3F6-936B-4B4A-A94E-58AB50C577E0}" type="datetime1">
              <a:rPr lang="fi-FI" smtClean="0"/>
              <a:t>3.4.2014</a:t>
            </a:fld>
            <a:endParaRPr lang="fi-FI"/>
          </a:p>
        </p:txBody>
      </p:sp>
      <p:sp>
        <p:nvSpPr>
          <p:cNvPr id="5" name="Footer Placeholder 4"/>
          <p:cNvSpPr>
            <a:spLocks noGrp="1"/>
          </p:cNvSpPr>
          <p:nvPr>
            <p:ph type="ftr" sz="quarter" idx="11"/>
          </p:nvPr>
        </p:nvSpPr>
        <p:spPr/>
        <p:txBody>
          <a:bodyPr/>
          <a:lstStyle>
            <a:lvl1pPr>
              <a:defRPr/>
            </a:lvl1pPr>
          </a:lstStyle>
          <a:p>
            <a:pPr>
              <a:defRPr/>
            </a:pPr>
            <a:r>
              <a:rPr lang="en-US" smtClean="0"/>
              <a:t>Electricity Solutions and Distribution /</a:t>
            </a:r>
            <a:endParaRPr lang="fi-FI"/>
          </a:p>
        </p:txBody>
      </p:sp>
      <p:sp>
        <p:nvSpPr>
          <p:cNvPr id="6" name="Slide Number Placeholder 5"/>
          <p:cNvSpPr>
            <a:spLocks noGrp="1"/>
          </p:cNvSpPr>
          <p:nvPr>
            <p:ph type="sldNum" sz="quarter" idx="12"/>
          </p:nvPr>
        </p:nvSpPr>
        <p:spPr/>
        <p:txBody>
          <a:bodyPr/>
          <a:lstStyle>
            <a:lvl1pPr>
              <a:defRPr/>
            </a:lvl1pPr>
          </a:lstStyle>
          <a:p>
            <a:pPr>
              <a:defRPr/>
            </a:pPr>
            <a:fld id="{FEDFC37B-BEA5-4CAE-8965-ABC3FF8C9F1A}" type="slidenum">
              <a:rPr lang="fi-FI"/>
              <a:pPr>
                <a:defRPr/>
              </a:pPr>
              <a:t>‹#›</a:t>
            </a:fld>
            <a:endParaRPr lang="fi-FI"/>
          </a:p>
        </p:txBody>
      </p:sp>
    </p:spTree>
    <p:extLst>
      <p:ext uri="{BB962C8B-B14F-4D97-AF65-F5344CB8AC3E}">
        <p14:creationId xmlns:p14="http://schemas.microsoft.com/office/powerpoint/2010/main" val="17376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sclaimer / Introduction" type="obj" preserve="1">
  <p:cSld name="Disclaimer / Introduction">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2551" y="1484313"/>
            <a:ext cx="7200900" cy="1224608"/>
          </a:xfrm>
        </p:spPr>
        <p:txBody>
          <a:bodyPr/>
          <a:lstStyle>
            <a:lvl1pPr>
              <a:defRPr sz="3600">
                <a:solidFill>
                  <a:schemeClr val="accent1"/>
                </a:solidFill>
              </a:defRPr>
            </a:lvl1pPr>
          </a:lstStyle>
          <a:p>
            <a:r>
              <a:rPr lang="en-US" smtClean="0"/>
              <a:t>Click to edit Master title style</a:t>
            </a:r>
            <a:endParaRPr lang="fi-FI" dirty="0"/>
          </a:p>
        </p:txBody>
      </p:sp>
      <p:sp>
        <p:nvSpPr>
          <p:cNvPr id="3" name="Content Placeholder 2"/>
          <p:cNvSpPr>
            <a:spLocks noGrp="1"/>
          </p:cNvSpPr>
          <p:nvPr>
            <p:ph idx="1"/>
          </p:nvPr>
        </p:nvSpPr>
        <p:spPr>
          <a:xfrm>
            <a:off x="1352603" y="2780928"/>
            <a:ext cx="7200851" cy="2808312"/>
          </a:xfrm>
        </p:spPr>
        <p:txBody>
          <a:bodyPr/>
          <a:lstStyle>
            <a:lvl1pPr marL="0" indent="0">
              <a:spcAft>
                <a:spcPts val="600"/>
              </a:spcAft>
              <a:buFontTx/>
              <a:buNone/>
              <a:defRPr sz="2000">
                <a:solidFill>
                  <a:schemeClr val="accent2"/>
                </a:solidFill>
                <a:latin typeface="+mj-lt"/>
              </a:defRPr>
            </a:lvl1pPr>
            <a:lvl2pPr marL="182563" indent="-182563">
              <a:spcAft>
                <a:spcPts val="600"/>
              </a:spcAft>
              <a:buFont typeface="Arial" pitchFamily="34" charset="0"/>
              <a:buChar char="•"/>
              <a:defRPr sz="1600">
                <a:solidFill>
                  <a:schemeClr val="accent2"/>
                </a:solidFill>
                <a:latin typeface="+mj-lt"/>
              </a:defRPr>
            </a:lvl2pPr>
          </a:lstStyle>
          <a:p>
            <a:pPr lvl="0"/>
            <a:r>
              <a:rPr lang="en-US" smtClean="0"/>
              <a:t>Click to edit Master text styles</a:t>
            </a:r>
          </a:p>
          <a:p>
            <a:pPr lvl="1"/>
            <a:r>
              <a:rPr lang="en-US" smtClean="0"/>
              <a:t>Second level</a:t>
            </a:r>
          </a:p>
        </p:txBody>
      </p:sp>
      <p:sp>
        <p:nvSpPr>
          <p:cNvPr id="5" name="Date Placeholder 3"/>
          <p:cNvSpPr>
            <a:spLocks noGrp="1"/>
          </p:cNvSpPr>
          <p:nvPr>
            <p:ph type="dt" sz="half" idx="10"/>
          </p:nvPr>
        </p:nvSpPr>
        <p:spPr/>
        <p:txBody>
          <a:bodyPr/>
          <a:lstStyle>
            <a:lvl1pPr>
              <a:defRPr/>
            </a:lvl1pPr>
          </a:lstStyle>
          <a:p>
            <a:pPr>
              <a:defRPr/>
            </a:pPr>
            <a:fld id="{C3B7D641-5A4B-4EFF-B68E-68C3477902D6}" type="datetime1">
              <a:rPr lang="fi-FI" smtClean="0"/>
              <a:t>3.4.2014</a:t>
            </a:fld>
            <a:endParaRPr lang="fi-FI"/>
          </a:p>
        </p:txBody>
      </p:sp>
      <p:sp>
        <p:nvSpPr>
          <p:cNvPr id="6" name="Footer Placeholder 4"/>
          <p:cNvSpPr>
            <a:spLocks noGrp="1"/>
          </p:cNvSpPr>
          <p:nvPr>
            <p:ph type="ftr" sz="quarter" idx="11"/>
          </p:nvPr>
        </p:nvSpPr>
        <p:spPr/>
        <p:txBody>
          <a:bodyPr/>
          <a:lstStyle>
            <a:lvl1pPr>
              <a:defRPr/>
            </a:lvl1pPr>
          </a:lstStyle>
          <a:p>
            <a:pPr>
              <a:defRPr/>
            </a:pPr>
            <a:r>
              <a:rPr lang="en-US" smtClean="0"/>
              <a:t>Electricity Solutions and Distribution /</a:t>
            </a:r>
            <a:endParaRPr lang="fi-FI"/>
          </a:p>
        </p:txBody>
      </p:sp>
      <p:sp>
        <p:nvSpPr>
          <p:cNvPr id="7" name="Slide Number Placeholder 5"/>
          <p:cNvSpPr>
            <a:spLocks noGrp="1"/>
          </p:cNvSpPr>
          <p:nvPr>
            <p:ph type="sldNum" sz="quarter" idx="12"/>
          </p:nvPr>
        </p:nvSpPr>
        <p:spPr/>
        <p:txBody>
          <a:bodyPr/>
          <a:lstStyle>
            <a:lvl1pPr>
              <a:defRPr/>
            </a:lvl1pPr>
          </a:lstStyle>
          <a:p>
            <a:pPr>
              <a:defRPr/>
            </a:pPr>
            <a:fld id="{678A360F-D5D6-444D-962B-C3B8F3C1996B}" type="slidenum">
              <a:rPr lang="fi-FI"/>
              <a:pPr>
                <a:defRPr/>
              </a:pPr>
              <a:t>‹#›</a:t>
            </a:fld>
            <a:endParaRPr lang="fi-FI"/>
          </a:p>
        </p:txBody>
      </p:sp>
    </p:spTree>
    <p:extLst>
      <p:ext uri="{BB962C8B-B14F-4D97-AF65-F5344CB8AC3E}">
        <p14:creationId xmlns:p14="http://schemas.microsoft.com/office/powerpoint/2010/main" val="168278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s" type="twoObj"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344491" y="1484313"/>
            <a:ext cx="4525962" cy="446563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5035550" y="1484313"/>
            <a:ext cx="4525963" cy="446563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3"/>
          <p:cNvSpPr>
            <a:spLocks noGrp="1"/>
          </p:cNvSpPr>
          <p:nvPr>
            <p:ph type="dt" sz="half" idx="10"/>
          </p:nvPr>
        </p:nvSpPr>
        <p:spPr/>
        <p:txBody>
          <a:bodyPr/>
          <a:lstStyle>
            <a:lvl1pPr>
              <a:defRPr/>
            </a:lvl1pPr>
          </a:lstStyle>
          <a:p>
            <a:pPr>
              <a:defRPr/>
            </a:pPr>
            <a:fld id="{0271A473-CE43-42E0-8290-B61CBE76D8AA}" type="datetime1">
              <a:rPr lang="fi-FI" smtClean="0"/>
              <a:t>3.4.2014</a:t>
            </a:fld>
            <a:endParaRPr lang="fi-FI"/>
          </a:p>
        </p:txBody>
      </p:sp>
      <p:sp>
        <p:nvSpPr>
          <p:cNvPr id="6" name="Footer Placeholder 4"/>
          <p:cNvSpPr>
            <a:spLocks noGrp="1"/>
          </p:cNvSpPr>
          <p:nvPr>
            <p:ph type="ftr" sz="quarter" idx="11"/>
          </p:nvPr>
        </p:nvSpPr>
        <p:spPr/>
        <p:txBody>
          <a:bodyPr/>
          <a:lstStyle>
            <a:lvl1pPr>
              <a:defRPr/>
            </a:lvl1pPr>
          </a:lstStyle>
          <a:p>
            <a:pPr>
              <a:defRPr/>
            </a:pPr>
            <a:r>
              <a:rPr lang="en-US" smtClean="0"/>
              <a:t>Electricity Solutions and Distribution /</a:t>
            </a:r>
            <a:endParaRPr lang="fi-FI"/>
          </a:p>
        </p:txBody>
      </p:sp>
      <p:sp>
        <p:nvSpPr>
          <p:cNvPr id="7" name="Slide Number Placeholder 5"/>
          <p:cNvSpPr>
            <a:spLocks noGrp="1"/>
          </p:cNvSpPr>
          <p:nvPr>
            <p:ph type="sldNum" sz="quarter" idx="12"/>
          </p:nvPr>
        </p:nvSpPr>
        <p:spPr/>
        <p:txBody>
          <a:bodyPr/>
          <a:lstStyle>
            <a:lvl1pPr>
              <a:defRPr/>
            </a:lvl1pPr>
          </a:lstStyle>
          <a:p>
            <a:pPr>
              <a:defRPr/>
            </a:pPr>
            <a:fld id="{7D7ADF39-41AC-48B5-B1C4-0A9FD3AFC3F8}" type="slidenum">
              <a:rPr lang="fi-FI"/>
              <a:pPr>
                <a:defRPr/>
              </a:pPr>
              <a:t>‹#›</a:t>
            </a:fld>
            <a:endParaRPr lang="fi-FI"/>
          </a:p>
        </p:txBody>
      </p:sp>
    </p:spTree>
    <p:extLst>
      <p:ext uri="{BB962C8B-B14F-4D97-AF65-F5344CB8AC3E}">
        <p14:creationId xmlns:p14="http://schemas.microsoft.com/office/powerpoint/2010/main" val="257559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344491" y="1484319"/>
            <a:ext cx="4527682" cy="288503"/>
          </a:xfrm>
        </p:spPr>
        <p:txBody>
          <a:bodyPr anchor="b"/>
          <a:lstStyle>
            <a:lvl1pPr marL="0" indent="0">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4491" y="1844825"/>
            <a:ext cx="4527682" cy="410512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5032111" y="1484319"/>
            <a:ext cx="4529402" cy="288503"/>
          </a:xfrm>
        </p:spPr>
        <p:txBody>
          <a:bodyPr anchor="b"/>
          <a:lstStyle>
            <a:lvl1pPr marL="0" indent="0">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1844825"/>
            <a:ext cx="4529402" cy="410512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3"/>
          <p:cNvSpPr>
            <a:spLocks noGrp="1"/>
          </p:cNvSpPr>
          <p:nvPr>
            <p:ph type="dt" sz="half" idx="10"/>
          </p:nvPr>
        </p:nvSpPr>
        <p:spPr/>
        <p:txBody>
          <a:bodyPr/>
          <a:lstStyle>
            <a:lvl1pPr>
              <a:defRPr/>
            </a:lvl1pPr>
          </a:lstStyle>
          <a:p>
            <a:pPr>
              <a:defRPr/>
            </a:pPr>
            <a:fld id="{74AFCE7F-11E2-4C42-8E4F-26F7D0730A25}" type="datetime1">
              <a:rPr lang="fi-FI" smtClean="0"/>
              <a:t>3.4.2014</a:t>
            </a:fld>
            <a:endParaRPr lang="fi-FI"/>
          </a:p>
        </p:txBody>
      </p:sp>
      <p:sp>
        <p:nvSpPr>
          <p:cNvPr id="8" name="Footer Placeholder 4"/>
          <p:cNvSpPr>
            <a:spLocks noGrp="1"/>
          </p:cNvSpPr>
          <p:nvPr>
            <p:ph type="ftr" sz="quarter" idx="11"/>
          </p:nvPr>
        </p:nvSpPr>
        <p:spPr/>
        <p:txBody>
          <a:bodyPr/>
          <a:lstStyle>
            <a:lvl1pPr>
              <a:defRPr/>
            </a:lvl1pPr>
          </a:lstStyle>
          <a:p>
            <a:pPr>
              <a:defRPr/>
            </a:pPr>
            <a:r>
              <a:rPr lang="en-US" smtClean="0"/>
              <a:t>Electricity Solutions and Distribution /</a:t>
            </a:r>
            <a:endParaRPr lang="fi-FI"/>
          </a:p>
        </p:txBody>
      </p:sp>
      <p:sp>
        <p:nvSpPr>
          <p:cNvPr id="9" name="Slide Number Placeholder 5"/>
          <p:cNvSpPr>
            <a:spLocks noGrp="1"/>
          </p:cNvSpPr>
          <p:nvPr>
            <p:ph type="sldNum" sz="quarter" idx="12"/>
          </p:nvPr>
        </p:nvSpPr>
        <p:spPr/>
        <p:txBody>
          <a:bodyPr/>
          <a:lstStyle>
            <a:lvl1pPr>
              <a:defRPr/>
            </a:lvl1pPr>
          </a:lstStyle>
          <a:p>
            <a:pPr>
              <a:defRPr/>
            </a:pPr>
            <a:fld id="{C92611C4-CBFF-45E7-A9CE-7C8571089050}" type="slidenum">
              <a:rPr lang="fi-FI"/>
              <a:pPr>
                <a:defRPr/>
              </a:pPr>
              <a:t>‹#›</a:t>
            </a:fld>
            <a:endParaRPr lang="fi-FI"/>
          </a:p>
        </p:txBody>
      </p:sp>
    </p:spTree>
    <p:extLst>
      <p:ext uri="{BB962C8B-B14F-4D97-AF65-F5344CB8AC3E}">
        <p14:creationId xmlns:p14="http://schemas.microsoft.com/office/powerpoint/2010/main" val="118704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with heading" preserve="1">
  <p:cSld name="Title and content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a:xfrm>
            <a:off x="344491" y="1844824"/>
            <a:ext cx="9217025" cy="41044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Text Placeholder 2"/>
          <p:cNvSpPr>
            <a:spLocks noGrp="1"/>
          </p:cNvSpPr>
          <p:nvPr>
            <p:ph type="body" idx="13"/>
          </p:nvPr>
        </p:nvSpPr>
        <p:spPr>
          <a:xfrm>
            <a:off x="344491" y="1484319"/>
            <a:ext cx="9217025" cy="288503"/>
          </a:xfrm>
        </p:spPr>
        <p:txBody>
          <a:bodyPr anchor="b"/>
          <a:lstStyle>
            <a:lvl1pPr marL="0" indent="0">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CAECC986-18A8-4F91-89C3-15280768424E}" type="datetime1">
              <a:rPr lang="fi-FI" smtClean="0"/>
              <a:t>3.4.2014</a:t>
            </a:fld>
            <a:endParaRPr lang="fi-FI"/>
          </a:p>
        </p:txBody>
      </p:sp>
      <p:sp>
        <p:nvSpPr>
          <p:cNvPr id="6" name="Footer Placeholder 4"/>
          <p:cNvSpPr>
            <a:spLocks noGrp="1"/>
          </p:cNvSpPr>
          <p:nvPr>
            <p:ph type="ftr" sz="quarter" idx="15"/>
          </p:nvPr>
        </p:nvSpPr>
        <p:spPr/>
        <p:txBody>
          <a:bodyPr/>
          <a:lstStyle>
            <a:lvl1pPr>
              <a:defRPr/>
            </a:lvl1pPr>
          </a:lstStyle>
          <a:p>
            <a:pPr>
              <a:defRPr/>
            </a:pPr>
            <a:r>
              <a:rPr lang="en-US" smtClean="0"/>
              <a:t>Electricity Solutions and Distribution /</a:t>
            </a:r>
            <a:endParaRPr lang="fi-FI"/>
          </a:p>
        </p:txBody>
      </p:sp>
      <p:sp>
        <p:nvSpPr>
          <p:cNvPr id="8" name="Slide Number Placeholder 5"/>
          <p:cNvSpPr>
            <a:spLocks noGrp="1"/>
          </p:cNvSpPr>
          <p:nvPr>
            <p:ph type="sldNum" sz="quarter" idx="16"/>
          </p:nvPr>
        </p:nvSpPr>
        <p:spPr/>
        <p:txBody>
          <a:bodyPr/>
          <a:lstStyle>
            <a:lvl1pPr>
              <a:defRPr/>
            </a:lvl1pPr>
          </a:lstStyle>
          <a:p>
            <a:pPr>
              <a:defRPr/>
            </a:pPr>
            <a:fld id="{3D97DE9B-1F6B-410A-BC6A-2463244C5A5F}" type="slidenum">
              <a:rPr lang="fi-FI"/>
              <a:pPr>
                <a:defRPr/>
              </a:pPr>
              <a:t>‹#›</a:t>
            </a:fld>
            <a:endParaRPr lang="fi-FI"/>
          </a:p>
        </p:txBody>
      </p:sp>
    </p:spTree>
    <p:extLst>
      <p:ext uri="{BB962C8B-B14F-4D97-AF65-F5344CB8AC3E}">
        <p14:creationId xmlns:p14="http://schemas.microsoft.com/office/powerpoint/2010/main" val="323371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type="twoTxTwoObj" preserve="1">
  <p:cSld name="Three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344488" y="1484319"/>
            <a:ext cx="3095625" cy="288503"/>
          </a:xfrm>
        </p:spPr>
        <p:txBody>
          <a:bodyPr anchor="b"/>
          <a:lstStyle>
            <a:lvl1pPr marL="0" indent="0">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4488" y="1844825"/>
            <a:ext cx="3095625" cy="410512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3440116" y="1484319"/>
            <a:ext cx="3025775" cy="288503"/>
          </a:xfrm>
        </p:spPr>
        <p:txBody>
          <a:bodyPr anchor="b"/>
          <a:lstStyle>
            <a:lvl1pPr marL="0" indent="0">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40116" y="1844825"/>
            <a:ext cx="3025775" cy="410512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14" name="Text Placeholder 4"/>
          <p:cNvSpPr>
            <a:spLocks noGrp="1"/>
          </p:cNvSpPr>
          <p:nvPr>
            <p:ph type="body" sz="quarter" idx="13"/>
          </p:nvPr>
        </p:nvSpPr>
        <p:spPr>
          <a:xfrm>
            <a:off x="6465888" y="1484319"/>
            <a:ext cx="3095625" cy="288503"/>
          </a:xfrm>
        </p:spPr>
        <p:txBody>
          <a:bodyPr anchor="b"/>
          <a:lstStyle>
            <a:lvl1pPr marL="0" indent="0">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5"/>
          <p:cNvSpPr>
            <a:spLocks noGrp="1"/>
          </p:cNvSpPr>
          <p:nvPr>
            <p:ph sz="quarter" idx="14"/>
          </p:nvPr>
        </p:nvSpPr>
        <p:spPr>
          <a:xfrm>
            <a:off x="6465888" y="1844825"/>
            <a:ext cx="3095625" cy="410512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9" name="Date Placeholder 3"/>
          <p:cNvSpPr>
            <a:spLocks noGrp="1"/>
          </p:cNvSpPr>
          <p:nvPr>
            <p:ph type="dt" sz="half" idx="15"/>
          </p:nvPr>
        </p:nvSpPr>
        <p:spPr/>
        <p:txBody>
          <a:bodyPr/>
          <a:lstStyle>
            <a:lvl1pPr>
              <a:defRPr/>
            </a:lvl1pPr>
          </a:lstStyle>
          <a:p>
            <a:pPr>
              <a:defRPr/>
            </a:pPr>
            <a:fld id="{E2FBFDEB-4A1E-4604-A4ED-60A1F0CC1A65}" type="datetime1">
              <a:rPr lang="fi-FI" smtClean="0"/>
              <a:t>3.4.2014</a:t>
            </a:fld>
            <a:endParaRPr lang="fi-FI"/>
          </a:p>
        </p:txBody>
      </p:sp>
      <p:sp>
        <p:nvSpPr>
          <p:cNvPr id="10" name="Footer Placeholder 4"/>
          <p:cNvSpPr>
            <a:spLocks noGrp="1"/>
          </p:cNvSpPr>
          <p:nvPr>
            <p:ph type="ftr" sz="quarter" idx="16"/>
          </p:nvPr>
        </p:nvSpPr>
        <p:spPr/>
        <p:txBody>
          <a:bodyPr/>
          <a:lstStyle>
            <a:lvl1pPr>
              <a:defRPr/>
            </a:lvl1pPr>
          </a:lstStyle>
          <a:p>
            <a:pPr>
              <a:defRPr/>
            </a:pPr>
            <a:r>
              <a:rPr lang="en-US" smtClean="0"/>
              <a:t>Electricity Solutions and Distribution /</a:t>
            </a:r>
            <a:endParaRPr lang="fi-FI"/>
          </a:p>
        </p:txBody>
      </p:sp>
      <p:sp>
        <p:nvSpPr>
          <p:cNvPr id="11" name="Slide Number Placeholder 5"/>
          <p:cNvSpPr>
            <a:spLocks noGrp="1"/>
          </p:cNvSpPr>
          <p:nvPr>
            <p:ph type="sldNum" sz="quarter" idx="17"/>
          </p:nvPr>
        </p:nvSpPr>
        <p:spPr/>
        <p:txBody>
          <a:bodyPr/>
          <a:lstStyle>
            <a:lvl1pPr>
              <a:defRPr/>
            </a:lvl1pPr>
          </a:lstStyle>
          <a:p>
            <a:pPr>
              <a:defRPr/>
            </a:pPr>
            <a:fld id="{D7D1D320-8272-4243-8AED-BBD5F10ABD25}" type="slidenum">
              <a:rPr lang="fi-FI"/>
              <a:pPr>
                <a:defRPr/>
              </a:pPr>
              <a:t>‹#›</a:t>
            </a:fld>
            <a:endParaRPr lang="fi-FI"/>
          </a:p>
        </p:txBody>
      </p:sp>
    </p:spTree>
    <p:extLst>
      <p:ext uri="{BB962C8B-B14F-4D97-AF65-F5344CB8AC3E}">
        <p14:creationId xmlns:p14="http://schemas.microsoft.com/office/powerpoint/2010/main" val="373174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Picture 1/2" preserve="1">
  <p:cSld name="Title and Picture 1/2">
    <p:spTree>
      <p:nvGrpSpPr>
        <p:cNvPr id="1" name=""/>
        <p:cNvGrpSpPr/>
        <p:nvPr/>
      </p:nvGrpSpPr>
      <p:grpSpPr>
        <a:xfrm>
          <a:off x="0" y="0"/>
          <a:ext cx="0" cy="0"/>
          <a:chOff x="0" y="0"/>
          <a:chExt cx="0" cy="0"/>
        </a:xfrm>
      </p:grpSpPr>
      <p:cxnSp>
        <p:nvCxnSpPr>
          <p:cNvPr id="5" name="Straight Connector 7"/>
          <p:cNvCxnSpPr/>
          <p:nvPr/>
        </p:nvCxnSpPr>
        <p:spPr>
          <a:xfrm>
            <a:off x="344488" y="1196975"/>
            <a:ext cx="453707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a:off x="344488" y="6092825"/>
            <a:ext cx="4537075"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iruutu 11"/>
          <p:cNvSpPr txBox="1">
            <a:spLocks noChangeArrowheads="1"/>
          </p:cNvSpPr>
          <p:nvPr/>
        </p:nvSpPr>
        <p:spPr bwMode="auto">
          <a:xfrm>
            <a:off x="8408988" y="765175"/>
            <a:ext cx="1274762" cy="369888"/>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i-FI" sz="1800" smtClean="0">
                <a:solidFill>
                  <a:schemeClr val="tx2"/>
                </a:solidFill>
              </a:rPr>
              <a:t>Testiversio</a:t>
            </a:r>
          </a:p>
        </p:txBody>
      </p:sp>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a:xfrm>
            <a:off x="344491" y="1484783"/>
            <a:ext cx="4536505" cy="4464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Picture Placeholder 2"/>
          <p:cNvSpPr>
            <a:spLocks noGrp="1"/>
          </p:cNvSpPr>
          <p:nvPr>
            <p:ph type="pic" idx="13"/>
          </p:nvPr>
        </p:nvSpPr>
        <p:spPr>
          <a:xfrm>
            <a:off x="5025011" y="1196755"/>
            <a:ext cx="4536505" cy="4896543"/>
          </a:xfrm>
          <a:solidFill>
            <a:schemeClr val="bg2"/>
          </a:solidFill>
        </p:spPr>
        <p:txBody>
          <a:bodyPr rtlCol="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i-FI" noProof="0" dirty="0"/>
          </a:p>
        </p:txBody>
      </p:sp>
      <p:sp>
        <p:nvSpPr>
          <p:cNvPr id="10" name="Date Placeholder 3"/>
          <p:cNvSpPr>
            <a:spLocks noGrp="1"/>
          </p:cNvSpPr>
          <p:nvPr>
            <p:ph type="dt" sz="half" idx="14"/>
          </p:nvPr>
        </p:nvSpPr>
        <p:spPr/>
        <p:txBody>
          <a:bodyPr/>
          <a:lstStyle>
            <a:lvl1pPr>
              <a:defRPr/>
            </a:lvl1pPr>
          </a:lstStyle>
          <a:p>
            <a:pPr>
              <a:defRPr/>
            </a:pPr>
            <a:fld id="{D1F2681E-6C8E-407B-A593-7E0AF077A6D1}" type="datetime1">
              <a:rPr lang="fi-FI" smtClean="0"/>
              <a:t>3.4.2014</a:t>
            </a:fld>
            <a:endParaRPr lang="fi-FI"/>
          </a:p>
        </p:txBody>
      </p:sp>
      <p:sp>
        <p:nvSpPr>
          <p:cNvPr id="11" name="Footer Placeholder 4"/>
          <p:cNvSpPr>
            <a:spLocks noGrp="1"/>
          </p:cNvSpPr>
          <p:nvPr>
            <p:ph type="ftr" sz="quarter" idx="15"/>
          </p:nvPr>
        </p:nvSpPr>
        <p:spPr/>
        <p:txBody>
          <a:bodyPr/>
          <a:lstStyle>
            <a:lvl1pPr>
              <a:defRPr/>
            </a:lvl1pPr>
          </a:lstStyle>
          <a:p>
            <a:pPr>
              <a:defRPr/>
            </a:pPr>
            <a:r>
              <a:rPr lang="en-US" smtClean="0"/>
              <a:t>Electricity Solutions and Distribution /</a:t>
            </a:r>
            <a:endParaRPr lang="fi-FI"/>
          </a:p>
        </p:txBody>
      </p:sp>
      <p:sp>
        <p:nvSpPr>
          <p:cNvPr id="12" name="Slide Number Placeholder 5"/>
          <p:cNvSpPr>
            <a:spLocks noGrp="1"/>
          </p:cNvSpPr>
          <p:nvPr>
            <p:ph type="sldNum" sz="quarter" idx="16"/>
          </p:nvPr>
        </p:nvSpPr>
        <p:spPr/>
        <p:txBody>
          <a:bodyPr/>
          <a:lstStyle>
            <a:lvl1pPr>
              <a:defRPr/>
            </a:lvl1pPr>
          </a:lstStyle>
          <a:p>
            <a:pPr>
              <a:defRPr/>
            </a:pPr>
            <a:fld id="{E0398E89-DB71-4B09-BD72-8147785D7AE5}" type="slidenum">
              <a:rPr lang="fi-FI"/>
              <a:pPr>
                <a:defRPr/>
              </a:pPr>
              <a:t>‹#›</a:t>
            </a:fld>
            <a:endParaRPr lang="fi-FI"/>
          </a:p>
        </p:txBody>
      </p:sp>
    </p:spTree>
    <p:extLst>
      <p:ext uri="{BB962C8B-B14F-4D97-AF65-F5344CB8AC3E}">
        <p14:creationId xmlns:p14="http://schemas.microsoft.com/office/powerpoint/2010/main" val="272663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Picture 1/4" preserve="1">
  <p:cSld name="Title and Picture 1/4">
    <p:spTree>
      <p:nvGrpSpPr>
        <p:cNvPr id="1" name=""/>
        <p:cNvGrpSpPr/>
        <p:nvPr/>
      </p:nvGrpSpPr>
      <p:grpSpPr>
        <a:xfrm>
          <a:off x="0" y="0"/>
          <a:ext cx="0" cy="0"/>
          <a:chOff x="0" y="0"/>
          <a:chExt cx="0" cy="0"/>
        </a:xfrm>
      </p:grpSpPr>
      <p:cxnSp>
        <p:nvCxnSpPr>
          <p:cNvPr id="5" name="Straight Connector 7"/>
          <p:cNvCxnSpPr/>
          <p:nvPr/>
        </p:nvCxnSpPr>
        <p:spPr>
          <a:xfrm>
            <a:off x="344488" y="1196975"/>
            <a:ext cx="684053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a:off x="344488" y="6092825"/>
            <a:ext cx="6840537"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iruutu 11"/>
          <p:cNvSpPr txBox="1">
            <a:spLocks noChangeArrowheads="1"/>
          </p:cNvSpPr>
          <p:nvPr/>
        </p:nvSpPr>
        <p:spPr bwMode="auto">
          <a:xfrm>
            <a:off x="8408988" y="765175"/>
            <a:ext cx="1274762" cy="369888"/>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i-FI" sz="1800" smtClean="0">
                <a:solidFill>
                  <a:schemeClr val="tx2"/>
                </a:solidFill>
              </a:rPr>
              <a:t>Testiversio</a:t>
            </a:r>
          </a:p>
        </p:txBody>
      </p:sp>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a:xfrm>
            <a:off x="344490" y="1484783"/>
            <a:ext cx="6840761" cy="4464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Picture Placeholder 2"/>
          <p:cNvSpPr>
            <a:spLocks noGrp="1"/>
          </p:cNvSpPr>
          <p:nvPr>
            <p:ph type="pic" idx="13"/>
          </p:nvPr>
        </p:nvSpPr>
        <p:spPr>
          <a:xfrm>
            <a:off x="7329264" y="1196755"/>
            <a:ext cx="2232250" cy="4896543"/>
          </a:xfrm>
          <a:solidFill>
            <a:schemeClr val="bg2"/>
          </a:solidFill>
        </p:spPr>
        <p:txBody>
          <a:bodyPr rtlCol="0"/>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i-FI" noProof="0" dirty="0"/>
          </a:p>
        </p:txBody>
      </p:sp>
      <p:sp>
        <p:nvSpPr>
          <p:cNvPr id="10" name="Date Placeholder 3"/>
          <p:cNvSpPr>
            <a:spLocks noGrp="1"/>
          </p:cNvSpPr>
          <p:nvPr>
            <p:ph type="dt" sz="half" idx="14"/>
          </p:nvPr>
        </p:nvSpPr>
        <p:spPr/>
        <p:txBody>
          <a:bodyPr/>
          <a:lstStyle>
            <a:lvl1pPr>
              <a:defRPr/>
            </a:lvl1pPr>
          </a:lstStyle>
          <a:p>
            <a:pPr>
              <a:defRPr/>
            </a:pPr>
            <a:fld id="{89F2F978-0EEB-41E3-BAEF-05E8980D94CF}" type="datetime1">
              <a:rPr lang="fi-FI" smtClean="0"/>
              <a:t>3.4.2014</a:t>
            </a:fld>
            <a:endParaRPr lang="fi-FI"/>
          </a:p>
        </p:txBody>
      </p:sp>
      <p:sp>
        <p:nvSpPr>
          <p:cNvPr id="11" name="Footer Placeholder 4"/>
          <p:cNvSpPr>
            <a:spLocks noGrp="1"/>
          </p:cNvSpPr>
          <p:nvPr>
            <p:ph type="ftr" sz="quarter" idx="15"/>
          </p:nvPr>
        </p:nvSpPr>
        <p:spPr/>
        <p:txBody>
          <a:bodyPr/>
          <a:lstStyle>
            <a:lvl1pPr>
              <a:defRPr/>
            </a:lvl1pPr>
          </a:lstStyle>
          <a:p>
            <a:pPr>
              <a:defRPr/>
            </a:pPr>
            <a:r>
              <a:rPr lang="en-US" smtClean="0"/>
              <a:t>Electricity Solutions and Distribution /</a:t>
            </a:r>
            <a:endParaRPr lang="fi-FI"/>
          </a:p>
        </p:txBody>
      </p:sp>
      <p:sp>
        <p:nvSpPr>
          <p:cNvPr id="12" name="Slide Number Placeholder 5"/>
          <p:cNvSpPr>
            <a:spLocks noGrp="1"/>
          </p:cNvSpPr>
          <p:nvPr>
            <p:ph type="sldNum" sz="quarter" idx="16"/>
          </p:nvPr>
        </p:nvSpPr>
        <p:spPr/>
        <p:txBody>
          <a:bodyPr/>
          <a:lstStyle>
            <a:lvl1pPr>
              <a:defRPr/>
            </a:lvl1pPr>
          </a:lstStyle>
          <a:p>
            <a:pPr>
              <a:defRPr/>
            </a:pPr>
            <a:fld id="{0B127929-2D49-4E14-9CAB-D9AF5B856B35}" type="slidenum">
              <a:rPr lang="fi-FI"/>
              <a:pPr>
                <a:defRPr/>
              </a:pPr>
              <a:t>‹#›</a:t>
            </a:fld>
            <a:endParaRPr lang="fi-FI"/>
          </a:p>
        </p:txBody>
      </p:sp>
    </p:spTree>
    <p:extLst>
      <p:ext uri="{BB962C8B-B14F-4D97-AF65-F5344CB8AC3E}">
        <p14:creationId xmlns:p14="http://schemas.microsoft.com/office/powerpoint/2010/main" val="408172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488" y="260350"/>
            <a:ext cx="9217025" cy="792163"/>
          </a:xfrm>
          <a:prstGeom prst="rect">
            <a:avLst/>
          </a:prstGeom>
        </p:spPr>
        <p:txBody>
          <a:bodyPr vert="horz" wrap="square" lIns="0" tIns="0" rIns="0" bIns="0" numCol="1" anchor="b" anchorCtr="0" compatLnSpc="1">
            <a:prstTxWarp prst="textNoShape">
              <a:avLst/>
            </a:prstTxWarp>
            <a:noAutofit/>
          </a:bodyPr>
          <a:lstStyle/>
          <a:p>
            <a:pPr lvl="0"/>
            <a:r>
              <a:rPr lang="en-US" smtClean="0"/>
              <a:t>Click to edit Master title style</a:t>
            </a:r>
            <a:endParaRPr lang="fi-FI" smtClean="0"/>
          </a:p>
        </p:txBody>
      </p:sp>
      <p:sp>
        <p:nvSpPr>
          <p:cNvPr id="3" name="Text Placeholder 2"/>
          <p:cNvSpPr>
            <a:spLocks noGrp="1"/>
          </p:cNvSpPr>
          <p:nvPr>
            <p:ph type="body" idx="1"/>
          </p:nvPr>
        </p:nvSpPr>
        <p:spPr>
          <a:xfrm>
            <a:off x="344488" y="1484313"/>
            <a:ext cx="9217025" cy="4465637"/>
          </a:xfrm>
          <a:prstGeom prst="rect">
            <a:avLst/>
          </a:prstGeom>
        </p:spPr>
        <p:txBody>
          <a:bodyPr vert="horz" wrap="square" lIns="0" tIns="0" rIns="0" bIns="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smtClean="0"/>
          </a:p>
        </p:txBody>
      </p:sp>
      <p:sp>
        <p:nvSpPr>
          <p:cNvPr id="4" name="Date Placeholder 3"/>
          <p:cNvSpPr>
            <a:spLocks noGrp="1"/>
          </p:cNvSpPr>
          <p:nvPr>
            <p:ph type="dt" sz="half" idx="2"/>
          </p:nvPr>
        </p:nvSpPr>
        <p:spPr>
          <a:xfrm>
            <a:off x="704850" y="6381750"/>
            <a:ext cx="1439863" cy="142875"/>
          </a:xfrm>
          <a:prstGeom prst="rect">
            <a:avLst/>
          </a:prstGeom>
        </p:spPr>
        <p:txBody>
          <a:bodyPr vert="horz" lIns="0" tIns="0" rIns="0" bIns="0" rtlCol="0" anchor="ctr"/>
          <a:lstStyle>
            <a:lvl1pPr algn="l" fontAlgn="auto">
              <a:spcBef>
                <a:spcPts val="0"/>
              </a:spcBef>
              <a:spcAft>
                <a:spcPts val="0"/>
              </a:spcAft>
              <a:defRPr sz="900" spc="-30" baseline="0">
                <a:solidFill>
                  <a:schemeClr val="tx1"/>
                </a:solidFill>
                <a:latin typeface="+mn-lt"/>
                <a:ea typeface="+mn-ea"/>
                <a:cs typeface="+mn-cs"/>
              </a:defRPr>
            </a:lvl1pPr>
          </a:lstStyle>
          <a:p>
            <a:pPr>
              <a:defRPr/>
            </a:pPr>
            <a:fld id="{4BD9E560-2E23-44C7-B762-ADC7089D72AE}" type="datetime1">
              <a:rPr lang="fi-FI" smtClean="0"/>
              <a:t>3.4.2014</a:t>
            </a:fld>
            <a:endParaRPr lang="fi-FI"/>
          </a:p>
        </p:txBody>
      </p:sp>
      <p:sp>
        <p:nvSpPr>
          <p:cNvPr id="5" name="Footer Placeholder 4"/>
          <p:cNvSpPr>
            <a:spLocks noGrp="1"/>
          </p:cNvSpPr>
          <p:nvPr>
            <p:ph type="ftr" sz="quarter" idx="3"/>
          </p:nvPr>
        </p:nvSpPr>
        <p:spPr>
          <a:xfrm>
            <a:off x="2144713" y="6381750"/>
            <a:ext cx="4376737" cy="142875"/>
          </a:xfrm>
          <a:prstGeom prst="rect">
            <a:avLst/>
          </a:prstGeom>
        </p:spPr>
        <p:txBody>
          <a:bodyPr vert="horz" wrap="square" lIns="0" tIns="0" rIns="0" bIns="0" numCol="1" anchor="ctr" anchorCtr="0" compatLnSpc="1">
            <a:prstTxWarp prst="textNoShape">
              <a:avLst/>
            </a:prstTxWarp>
          </a:bodyPr>
          <a:lstStyle>
            <a:lvl1pPr>
              <a:defRPr sz="900">
                <a:latin typeface="Arial" pitchFamily="34" charset="0"/>
                <a:ea typeface="ＭＳ Ｐゴシック" pitchFamily="34" charset="-128"/>
              </a:defRPr>
            </a:lvl1pPr>
          </a:lstStyle>
          <a:p>
            <a:pPr>
              <a:defRPr/>
            </a:pPr>
            <a:r>
              <a:rPr lang="en-US" smtClean="0"/>
              <a:t>Electricity Solutions and Distribution /</a:t>
            </a:r>
            <a:endParaRPr lang="fi-FI"/>
          </a:p>
        </p:txBody>
      </p:sp>
      <p:sp>
        <p:nvSpPr>
          <p:cNvPr id="6" name="Slide Number Placeholder 5"/>
          <p:cNvSpPr>
            <a:spLocks noGrp="1"/>
          </p:cNvSpPr>
          <p:nvPr>
            <p:ph type="sldNum" sz="quarter" idx="4"/>
          </p:nvPr>
        </p:nvSpPr>
        <p:spPr>
          <a:xfrm>
            <a:off x="322263" y="6381750"/>
            <a:ext cx="382587" cy="142875"/>
          </a:xfrm>
          <a:prstGeom prst="rect">
            <a:avLst/>
          </a:prstGeom>
        </p:spPr>
        <p:txBody>
          <a:bodyPr vert="horz" wrap="square" lIns="0" tIns="0" rIns="0" bIns="0" numCol="1" anchor="ctr" anchorCtr="0" compatLnSpc="1">
            <a:prstTxWarp prst="textNoShape">
              <a:avLst/>
            </a:prstTxWarp>
          </a:bodyPr>
          <a:lstStyle>
            <a:lvl1pPr>
              <a:defRPr sz="900">
                <a:latin typeface="Arial" pitchFamily="34" charset="0"/>
                <a:ea typeface="ＭＳ Ｐゴシック" pitchFamily="34" charset="-128"/>
              </a:defRPr>
            </a:lvl1pPr>
          </a:lstStyle>
          <a:p>
            <a:pPr>
              <a:defRPr/>
            </a:pPr>
            <a:fld id="{43BAB218-A14A-47C6-83CD-B7A51CB9F70F}" type="slidenum">
              <a:rPr lang="fi-FI"/>
              <a:pPr>
                <a:defRPr/>
              </a:pPr>
              <a:t>‹#›</a:t>
            </a:fld>
            <a:endParaRPr lang="fi-FI"/>
          </a:p>
        </p:txBody>
      </p:sp>
      <p:cxnSp>
        <p:nvCxnSpPr>
          <p:cNvPr id="13" name="Straight Connector 12"/>
          <p:cNvCxnSpPr/>
          <p:nvPr/>
        </p:nvCxnSpPr>
        <p:spPr>
          <a:xfrm>
            <a:off x="344488" y="1196975"/>
            <a:ext cx="921702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4488" y="6092825"/>
            <a:ext cx="9217025"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33" name="Picture 9"/>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86600" y="6308725"/>
            <a:ext cx="2474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63" r:id="rId1"/>
    <p:sldLayoutId id="2147484957" r:id="rId2"/>
    <p:sldLayoutId id="2147484964" r:id="rId3"/>
    <p:sldLayoutId id="2147484958" r:id="rId4"/>
    <p:sldLayoutId id="2147484959" r:id="rId5"/>
    <p:sldLayoutId id="2147484960" r:id="rId6"/>
    <p:sldLayoutId id="2147484961" r:id="rId7"/>
    <p:sldLayoutId id="2147484965" r:id="rId8"/>
    <p:sldLayoutId id="2147484966" r:id="rId9"/>
    <p:sldLayoutId id="2147484967" r:id="rId10"/>
    <p:sldLayoutId id="2147484962" r:id="rId11"/>
    <p:sldLayoutId id="2147484968" r:id="rId12"/>
    <p:sldLayoutId id="2147484969" r:id="rId13"/>
    <p:sldLayoutId id="2147484970" r:id="rId14"/>
  </p:sldLayoutIdLst>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p:titleStyle>
    <p:bodyStyle>
      <a:lvl1pPr marL="266700" indent="-266700" algn="l" rtl="0" eaLnBrk="1" fontAlgn="base" hangingPunct="1">
        <a:spcBef>
          <a:spcPct val="0"/>
        </a:spcBef>
        <a:spcAft>
          <a:spcPts val="600"/>
        </a:spcAft>
        <a:buClr>
          <a:schemeClr val="accent1"/>
        </a:buClr>
        <a:buFont typeface="Arial" charset="0"/>
        <a:buChar char="•"/>
        <a:defRPr sz="2000" kern="1200" spc="-30">
          <a:solidFill>
            <a:schemeClr val="tx1"/>
          </a:solidFill>
          <a:latin typeface="+mn-lt"/>
          <a:ea typeface="MS PGothic" pitchFamily="34" charset="-128"/>
          <a:cs typeface="ＭＳ Ｐゴシック" charset="0"/>
        </a:defRPr>
      </a:lvl1pPr>
      <a:lvl2pPr marL="539750" indent="-273050" algn="l" rtl="0" eaLnBrk="1" fontAlgn="base" hangingPunct="1">
        <a:spcBef>
          <a:spcPct val="0"/>
        </a:spcBef>
        <a:spcAft>
          <a:spcPts val="600"/>
        </a:spcAft>
        <a:buClr>
          <a:schemeClr val="accent1"/>
        </a:buClr>
        <a:buFont typeface="Arial" charset="0"/>
        <a:buChar char="–"/>
        <a:defRPr kern="1200" spc="-30">
          <a:solidFill>
            <a:schemeClr val="tx1"/>
          </a:solidFill>
          <a:latin typeface="+mn-lt"/>
          <a:ea typeface="MS PGothic" pitchFamily="34" charset="-128"/>
          <a:cs typeface="+mn-cs"/>
        </a:defRPr>
      </a:lvl2pPr>
      <a:lvl3pPr marL="806450" indent="-266700" algn="l" rtl="0" eaLnBrk="1" fontAlgn="base" hangingPunct="1">
        <a:spcBef>
          <a:spcPct val="0"/>
        </a:spcBef>
        <a:spcAft>
          <a:spcPts val="600"/>
        </a:spcAft>
        <a:buClr>
          <a:schemeClr val="accent1"/>
        </a:buClr>
        <a:buFont typeface="Arial" charset="0"/>
        <a:buChar char="•"/>
        <a:defRPr sz="1600" kern="1200" spc="-30">
          <a:solidFill>
            <a:schemeClr val="tx1"/>
          </a:solidFill>
          <a:latin typeface="+mn-lt"/>
          <a:ea typeface="MS PGothic" pitchFamily="34" charset="-128"/>
          <a:cs typeface="+mn-cs"/>
        </a:defRPr>
      </a:lvl3pPr>
      <a:lvl4pPr marL="1071563" indent="-265113" algn="l" rtl="0" eaLnBrk="1" fontAlgn="base" hangingPunct="1">
        <a:spcBef>
          <a:spcPct val="0"/>
        </a:spcBef>
        <a:spcAft>
          <a:spcPts val="600"/>
        </a:spcAft>
        <a:buClr>
          <a:schemeClr val="accent1"/>
        </a:buClr>
        <a:buFont typeface="Arial" charset="0"/>
        <a:buChar char="–"/>
        <a:defRPr sz="1400" kern="1200" spc="-30">
          <a:solidFill>
            <a:schemeClr val="tx1"/>
          </a:solidFill>
          <a:latin typeface="+mn-lt"/>
          <a:ea typeface="MS PGothic" pitchFamily="34" charset="-128"/>
          <a:cs typeface="+mn-cs"/>
        </a:defRPr>
      </a:lvl4pPr>
      <a:lvl5pPr marL="1346200" indent="-274638" algn="l" rtl="0" eaLnBrk="1" fontAlgn="base" hangingPunct="1">
        <a:spcBef>
          <a:spcPct val="0"/>
        </a:spcBef>
        <a:spcAft>
          <a:spcPts val="600"/>
        </a:spcAft>
        <a:buClr>
          <a:schemeClr val="accent1"/>
        </a:buClr>
        <a:buFont typeface="Arial" charset="0"/>
        <a:buChar char="•"/>
        <a:defRPr sz="1400" kern="1200" spc="-3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nplatsfordig.se/"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1.xml"/><Relationship Id="rId5" Type="http://schemas.openxmlformats.org/officeDocument/2006/relationships/image" Target="../media/image76.jpe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emf"/><Relationship Id="rId9" Type="http://schemas.openxmlformats.org/officeDocument/2006/relationships/image" Target="../media/image86.jpeg"/></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3.xml"/><Relationship Id="rId7" Type="http://schemas.openxmlformats.org/officeDocument/2006/relationships/image" Target="../media/image9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8.jpeg"/><Relationship Id="rId5" Type="http://schemas.openxmlformats.org/officeDocument/2006/relationships/chart" Target="../charts/chart4.xml"/><Relationship Id="rId4"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5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13" Type="http://schemas.openxmlformats.org/officeDocument/2006/relationships/image" Target="../media/image3.png"/><Relationship Id="rId3" Type="http://schemas.openxmlformats.org/officeDocument/2006/relationships/image" Target="../media/image113.png"/><Relationship Id="rId12" Type="http://schemas.openxmlformats.org/officeDocument/2006/relationships/image" Target="../media/image119.jpeg"/><Relationship Id="rId2" Type="http://schemas.openxmlformats.org/officeDocument/2006/relationships/image" Target="../media/image112.png"/><Relationship Id="rId1" Type="http://schemas.openxmlformats.org/officeDocument/2006/relationships/slideLayout" Target="../slideLayouts/slideLayout14.xml"/><Relationship Id="rId6" Type="http://schemas.openxmlformats.org/officeDocument/2006/relationships/image" Target="../media/image116.jpeg"/><Relationship Id="rId11" Type="http://schemas.openxmlformats.org/officeDocument/2006/relationships/image" Target="../media/image118.png"/><Relationship Id="rId5" Type="http://schemas.openxmlformats.org/officeDocument/2006/relationships/image" Target="../media/image115.jpeg"/><Relationship Id="rId10" Type="http://schemas.openxmlformats.org/officeDocument/2006/relationships/image" Target="../media/image117.png"/><Relationship Id="rId4" Type="http://schemas.openxmlformats.org/officeDocument/2006/relationships/image" Target="../media/image114.png"/><Relationship Id="rId9" Type="http://schemas.openxmlformats.org/officeDocument/2006/relationships/image" Target="../media/image7.pd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1985963"/>
            <a:ext cx="8496300" cy="2306637"/>
          </a:xfrm>
        </p:spPr>
        <p:txBody>
          <a:bodyPr/>
          <a:lstStyle/>
          <a:p>
            <a:pPr>
              <a:defRPr/>
            </a:pPr>
            <a:r>
              <a:rPr lang="sv-SE" dirty="0" smtClean="0">
                <a:ea typeface="ＭＳ Ｐゴシック" charset="0"/>
              </a:rPr>
              <a:t>Fortbildning lärare</a:t>
            </a:r>
            <a:br>
              <a:rPr lang="sv-SE" dirty="0" smtClean="0">
                <a:ea typeface="ＭＳ Ｐゴシック" charset="0"/>
              </a:rPr>
            </a:br>
            <a:r>
              <a:rPr lang="sv-SE" dirty="0" smtClean="0">
                <a:ea typeface="ＭＳ Ｐゴシック" charset="0"/>
              </a:rPr>
              <a:t>Karlstads Kommun</a:t>
            </a:r>
            <a:br>
              <a:rPr lang="sv-SE" dirty="0" smtClean="0">
                <a:ea typeface="ＭＳ Ｐゴシック" charset="0"/>
              </a:rPr>
            </a:br>
            <a:r>
              <a:rPr lang="sv-SE" dirty="0">
                <a:ea typeface="ＭＳ Ｐゴシック" charset="0"/>
              </a:rPr>
              <a:t/>
            </a:r>
            <a:br>
              <a:rPr lang="sv-SE" dirty="0">
                <a:ea typeface="ＭＳ Ｐゴシック" charset="0"/>
              </a:rPr>
            </a:br>
            <a:r>
              <a:rPr lang="sv-SE" dirty="0" smtClean="0">
                <a:ea typeface="ＭＳ Ｐゴシック" charset="0"/>
              </a:rPr>
              <a:t>Klimatproblematiken i ett lokalt </a:t>
            </a:r>
            <a:r>
              <a:rPr lang="sv-SE" dirty="0" smtClean="0">
                <a:ea typeface="ＭＳ Ｐゴシック" charset="0"/>
              </a:rPr>
              <a:t>perspektiv</a:t>
            </a:r>
            <a:br>
              <a:rPr lang="sv-SE" dirty="0" smtClean="0">
                <a:ea typeface="ＭＳ Ｐゴシック" charset="0"/>
              </a:rPr>
            </a:br>
            <a:r>
              <a:rPr lang="sv-SE" sz="3200" dirty="0" smtClean="0">
                <a:ea typeface="ＭＳ Ｐゴシック" charset="0"/>
              </a:rPr>
              <a:t>christer.bergerland@fortum.com</a:t>
            </a:r>
            <a:r>
              <a:rPr lang="sv-SE" dirty="0" smtClean="0">
                <a:ea typeface="ＭＳ Ｐゴシック" charset="0"/>
              </a:rPr>
              <a:t/>
            </a:r>
            <a:br>
              <a:rPr lang="sv-SE" dirty="0" smtClean="0">
                <a:ea typeface="ＭＳ Ｐゴシック" charset="0"/>
              </a:rPr>
            </a:br>
            <a:endParaRPr lang="sv-SE" dirty="0">
              <a:ea typeface="ＭＳ Ｐゴシック"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7672"/>
            <a:ext cx="9217025" cy="792163"/>
          </a:xfrm>
        </p:spPr>
        <p:txBody>
          <a:bodyPr/>
          <a:lstStyle/>
          <a:p>
            <a:r>
              <a:rPr lang="en-GB" dirty="0" err="1" smtClean="0"/>
              <a:t>Vad</a:t>
            </a:r>
            <a:r>
              <a:rPr lang="en-GB" dirty="0" smtClean="0"/>
              <a:t> </a:t>
            </a:r>
            <a:r>
              <a:rPr lang="en-GB" dirty="0" err="1" smtClean="0"/>
              <a:t>är</a:t>
            </a:r>
            <a:r>
              <a:rPr lang="en-GB" dirty="0" smtClean="0"/>
              <a:t> en </a:t>
            </a:r>
            <a:r>
              <a:rPr lang="en-GB" dirty="0" err="1" smtClean="0"/>
              <a:t>globalt</a:t>
            </a:r>
            <a:r>
              <a:rPr lang="en-GB" dirty="0" smtClean="0"/>
              <a:t> </a:t>
            </a:r>
            <a:r>
              <a:rPr lang="en-GB" dirty="0" err="1" smtClean="0"/>
              <a:t>hållbar</a:t>
            </a:r>
            <a:r>
              <a:rPr lang="en-GB" dirty="0" smtClean="0"/>
              <a:t> </a:t>
            </a:r>
            <a:r>
              <a:rPr lang="en-GB" dirty="0" err="1" smtClean="0"/>
              <a:t>nivå</a:t>
            </a:r>
            <a:r>
              <a:rPr lang="en-GB" dirty="0" smtClean="0"/>
              <a:t> 2050  ? </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10</a:t>
            </a:fld>
            <a:endParaRPr lang="fi-FI"/>
          </a:p>
        </p:txBody>
      </p:sp>
      <p:sp>
        <p:nvSpPr>
          <p:cNvPr id="8" name="TextBox 7"/>
          <p:cNvSpPr txBox="1"/>
          <p:nvPr/>
        </p:nvSpPr>
        <p:spPr>
          <a:xfrm>
            <a:off x="7299412" y="3988717"/>
            <a:ext cx="1915909" cy="369332"/>
          </a:xfrm>
          <a:prstGeom prst="rect">
            <a:avLst/>
          </a:prstGeom>
          <a:noFill/>
        </p:spPr>
        <p:txBody>
          <a:bodyPr wrap="none" rtlCol="0">
            <a:spAutoFit/>
          </a:bodyPr>
          <a:lstStyle/>
          <a:p>
            <a:r>
              <a:rPr lang="en-GB" dirty="0" smtClean="0"/>
              <a:t>1 ton CO2/capita</a:t>
            </a:r>
            <a:endParaRPr lang="en-GB" dirty="0"/>
          </a:p>
        </p:txBody>
      </p:sp>
      <p:sp>
        <p:nvSpPr>
          <p:cNvPr id="9" name="TextBox 8"/>
          <p:cNvSpPr txBox="1"/>
          <p:nvPr/>
        </p:nvSpPr>
        <p:spPr>
          <a:xfrm>
            <a:off x="993228" y="6292129"/>
            <a:ext cx="2031325" cy="369332"/>
          </a:xfrm>
          <a:prstGeom prst="rect">
            <a:avLst/>
          </a:prstGeom>
          <a:noFill/>
        </p:spPr>
        <p:txBody>
          <a:bodyPr wrap="none" rtlCol="0">
            <a:spAutoFit/>
          </a:bodyPr>
          <a:lstStyle/>
          <a:p>
            <a:r>
              <a:rPr lang="en-GB" i="1" dirty="0" err="1" smtClean="0"/>
              <a:t>Källa</a:t>
            </a:r>
            <a:r>
              <a:rPr lang="en-GB" i="1" dirty="0" smtClean="0"/>
              <a:t> : </a:t>
            </a:r>
            <a:r>
              <a:rPr lang="en-GB" i="1" dirty="0" err="1" smtClean="0"/>
              <a:t>Gapminder</a:t>
            </a:r>
            <a:endParaRPr lang="en-GB" i="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94673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10" y="1044687"/>
            <a:ext cx="6854132" cy="50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882956" y="4209441"/>
            <a:ext cx="5977500" cy="157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442" y="1157956"/>
            <a:ext cx="2141597" cy="184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052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11</a:t>
            </a:fld>
            <a:endParaRPr lang="fi-FI"/>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569669" cy="693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2490816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12</a:t>
            </a:fld>
            <a:endParaRPr lang="fi-FI"/>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86" y="-51266"/>
            <a:ext cx="9522373" cy="695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122359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13</a:t>
            </a:fld>
            <a:endParaRPr lang="fi-FI"/>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88" y="-9085"/>
            <a:ext cx="9412014" cy="68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3598764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14</a:t>
            </a:fld>
            <a:endParaRPr lang="fi-FI"/>
          </a:p>
        </p:txBody>
      </p:sp>
      <p:sp>
        <p:nvSpPr>
          <p:cNvPr id="6" name="Title 1"/>
          <p:cNvSpPr txBox="1">
            <a:spLocks/>
          </p:cNvSpPr>
          <p:nvPr/>
        </p:nvSpPr>
        <p:spPr>
          <a:xfrm>
            <a:off x="704850" y="1985963"/>
            <a:ext cx="8496300" cy="2306637"/>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pPr>
              <a:defRPr/>
            </a:pPr>
            <a:r>
              <a:rPr lang="sv-SE" dirty="0" smtClean="0">
                <a:ea typeface="ＭＳ Ｐゴシック" charset="0"/>
              </a:rPr>
              <a:t/>
            </a:r>
            <a:br>
              <a:rPr lang="sv-SE" dirty="0" smtClean="0">
                <a:ea typeface="ＭＳ Ｐゴシック" charset="0"/>
              </a:rPr>
            </a:br>
            <a:r>
              <a:rPr lang="sv-SE" dirty="0" smtClean="0">
                <a:ea typeface="ＭＳ Ｐゴシック" charset="0"/>
              </a:rPr>
              <a:t/>
            </a:r>
            <a:br>
              <a:rPr lang="sv-SE" dirty="0" smtClean="0">
                <a:ea typeface="ＭＳ Ｐゴシック" charset="0"/>
              </a:rPr>
            </a:br>
            <a:r>
              <a:rPr lang="sv-SE" dirty="0" smtClean="0">
                <a:ea typeface="ＭＳ Ｐゴシック" charset="0"/>
              </a:rPr>
              <a:t>Klimat- och energiproblematiken i ett lokalt perspektiv</a:t>
            </a:r>
            <a:br>
              <a:rPr lang="sv-SE" dirty="0" smtClean="0">
                <a:ea typeface="ＭＳ Ｐゴシック" charset="0"/>
              </a:rPr>
            </a:br>
            <a:endParaRPr lang="sv-SE" dirty="0">
              <a:ea typeface="ＭＳ Ｐゴシック"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463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Hur</a:t>
            </a:r>
            <a:r>
              <a:rPr lang="en-GB" dirty="0" smtClean="0"/>
              <a:t> </a:t>
            </a:r>
            <a:r>
              <a:rPr lang="en-GB" dirty="0" err="1" smtClean="0"/>
              <a:t>ser</a:t>
            </a:r>
            <a:r>
              <a:rPr lang="en-GB" dirty="0" smtClean="0"/>
              <a:t> </a:t>
            </a:r>
            <a:r>
              <a:rPr lang="en-GB" dirty="0" err="1" smtClean="0"/>
              <a:t>det</a:t>
            </a:r>
            <a:r>
              <a:rPr lang="en-GB" dirty="0" smtClean="0"/>
              <a:t> </a:t>
            </a:r>
            <a:r>
              <a:rPr lang="en-GB" dirty="0" err="1" smtClean="0"/>
              <a:t>ut</a:t>
            </a:r>
            <a:r>
              <a:rPr lang="en-GB" dirty="0" smtClean="0"/>
              <a:t> i </a:t>
            </a:r>
            <a:r>
              <a:rPr lang="en-GB" dirty="0" err="1" smtClean="0"/>
              <a:t>Värmland</a:t>
            </a:r>
            <a:r>
              <a:rPr lang="en-GB" dirty="0" smtClean="0"/>
              <a:t> ?</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15</a:t>
            </a:fld>
            <a:endParaRPr lang="fi-FI"/>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81360">
            <a:off x="1067995" y="2073724"/>
            <a:ext cx="2066593" cy="271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310" y="2247665"/>
            <a:ext cx="1731680" cy="262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54803">
            <a:off x="6547339" y="2034463"/>
            <a:ext cx="2643768" cy="265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62718" y="5441719"/>
            <a:ext cx="2991525" cy="584775"/>
          </a:xfrm>
          <a:prstGeom prst="rect">
            <a:avLst/>
          </a:prstGeom>
          <a:noFill/>
        </p:spPr>
        <p:txBody>
          <a:bodyPr wrap="none" rtlCol="0">
            <a:spAutoFit/>
          </a:bodyPr>
          <a:lstStyle/>
          <a:p>
            <a:r>
              <a:rPr lang="en-GB" sz="1600" i="1" dirty="0" err="1" smtClean="0"/>
              <a:t>För</a:t>
            </a:r>
            <a:r>
              <a:rPr lang="en-GB" sz="1600" i="1" dirty="0" smtClean="0"/>
              <a:t> </a:t>
            </a:r>
            <a:r>
              <a:rPr lang="en-GB" sz="1600" i="1" dirty="0" err="1" smtClean="0"/>
              <a:t>ett</a:t>
            </a:r>
            <a:r>
              <a:rPr lang="en-GB" sz="1600" i="1" dirty="0" smtClean="0"/>
              <a:t> </a:t>
            </a:r>
            <a:r>
              <a:rPr lang="en-GB" sz="1600" i="1" dirty="0" err="1" smtClean="0"/>
              <a:t>klimatneutralt</a:t>
            </a:r>
            <a:r>
              <a:rPr lang="en-GB" sz="1600" i="1" dirty="0" smtClean="0"/>
              <a:t> </a:t>
            </a:r>
            <a:r>
              <a:rPr lang="en-GB" sz="1600" i="1" dirty="0" err="1" smtClean="0"/>
              <a:t>Värmland</a:t>
            </a:r>
            <a:endParaRPr lang="en-GB" sz="1600" i="1" dirty="0" smtClean="0"/>
          </a:p>
          <a:p>
            <a:r>
              <a:rPr lang="en-GB" sz="1600" i="1" dirty="0" smtClean="0"/>
              <a:t>2013</a:t>
            </a:r>
            <a:endParaRPr lang="en-GB" sz="1600" i="1" dirty="0"/>
          </a:p>
        </p:txBody>
      </p:sp>
      <p:sp>
        <p:nvSpPr>
          <p:cNvPr id="12" name="TextBox 11"/>
          <p:cNvSpPr txBox="1"/>
          <p:nvPr/>
        </p:nvSpPr>
        <p:spPr>
          <a:xfrm>
            <a:off x="3815327" y="5441718"/>
            <a:ext cx="3026791" cy="584775"/>
          </a:xfrm>
          <a:prstGeom prst="rect">
            <a:avLst/>
          </a:prstGeom>
          <a:noFill/>
        </p:spPr>
        <p:txBody>
          <a:bodyPr wrap="none" rtlCol="0">
            <a:spAutoFit/>
          </a:bodyPr>
          <a:lstStyle/>
          <a:p>
            <a:r>
              <a:rPr lang="en-GB" sz="1600" i="1" dirty="0" smtClean="0"/>
              <a:t>Mot </a:t>
            </a:r>
            <a:r>
              <a:rPr lang="en-GB" sz="1600" i="1" dirty="0" err="1" smtClean="0"/>
              <a:t>ett</a:t>
            </a:r>
            <a:r>
              <a:rPr lang="en-GB" sz="1600" i="1" dirty="0" smtClean="0"/>
              <a:t> </a:t>
            </a:r>
            <a:r>
              <a:rPr lang="en-GB" sz="1600" i="1" dirty="0" err="1" smtClean="0"/>
              <a:t>klimatneutralt</a:t>
            </a:r>
            <a:r>
              <a:rPr lang="en-GB" sz="1600" i="1" dirty="0" smtClean="0"/>
              <a:t> </a:t>
            </a:r>
            <a:r>
              <a:rPr lang="en-GB" sz="1600" i="1" dirty="0" err="1" smtClean="0"/>
              <a:t>Värmland</a:t>
            </a:r>
            <a:endParaRPr lang="en-GB" sz="1600" i="1" dirty="0" smtClean="0"/>
          </a:p>
          <a:p>
            <a:r>
              <a:rPr lang="en-GB" sz="1600" i="1" dirty="0" smtClean="0"/>
              <a:t>2012</a:t>
            </a:r>
            <a:endParaRPr lang="en-GB" sz="1600" i="1" dirty="0"/>
          </a:p>
        </p:txBody>
      </p:sp>
      <p:sp>
        <p:nvSpPr>
          <p:cNvPr id="13" name="TextBox 12"/>
          <p:cNvSpPr txBox="1"/>
          <p:nvPr/>
        </p:nvSpPr>
        <p:spPr>
          <a:xfrm>
            <a:off x="7046020" y="5465912"/>
            <a:ext cx="2859979" cy="584775"/>
          </a:xfrm>
          <a:prstGeom prst="rect">
            <a:avLst/>
          </a:prstGeom>
          <a:noFill/>
        </p:spPr>
        <p:txBody>
          <a:bodyPr wrap="square" rtlCol="0">
            <a:spAutoFit/>
          </a:bodyPr>
          <a:lstStyle/>
          <a:p>
            <a:r>
              <a:rPr lang="en-GB" sz="1600" i="1" dirty="0" err="1" smtClean="0"/>
              <a:t>Klimatanalys</a:t>
            </a:r>
            <a:r>
              <a:rPr lang="en-GB" sz="1600" i="1" dirty="0" smtClean="0"/>
              <a:t> </a:t>
            </a:r>
            <a:r>
              <a:rPr lang="en-GB" sz="1600" i="1" dirty="0" err="1" smtClean="0"/>
              <a:t>Värmlands</a:t>
            </a:r>
            <a:r>
              <a:rPr lang="en-GB" sz="1600" i="1" dirty="0"/>
              <a:t> </a:t>
            </a:r>
            <a:r>
              <a:rPr lang="en-GB" sz="1600" i="1" dirty="0" err="1" smtClean="0"/>
              <a:t>Län</a:t>
            </a:r>
            <a:r>
              <a:rPr lang="en-GB" sz="1600" i="1" dirty="0" smtClean="0"/>
              <a:t>, 2014</a:t>
            </a:r>
            <a:endParaRPr lang="en-GB" sz="1600" i="1" dirty="0"/>
          </a:p>
        </p:txBody>
      </p:sp>
      <p:sp>
        <p:nvSpPr>
          <p:cNvPr id="14" name="TextBox 13"/>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1905681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Framtida</a:t>
            </a:r>
            <a:r>
              <a:rPr lang="en-GB" dirty="0" smtClean="0"/>
              <a:t> </a:t>
            </a:r>
            <a:r>
              <a:rPr lang="en-GB" dirty="0" err="1" smtClean="0"/>
              <a:t>klimat</a:t>
            </a:r>
            <a:r>
              <a:rPr lang="en-GB" dirty="0" smtClean="0"/>
              <a:t> i </a:t>
            </a:r>
            <a:r>
              <a:rPr lang="en-GB" dirty="0" err="1" smtClean="0"/>
              <a:t>Värmland</a:t>
            </a:r>
            <a:r>
              <a:rPr lang="en-GB" dirty="0" smtClean="0"/>
              <a:t> ?</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16</a:t>
            </a:fld>
            <a:endParaRPr lang="fi-FI"/>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82" y="1409207"/>
            <a:ext cx="717232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3845830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17</a:t>
            </a:fld>
            <a:endParaRPr lang="fi-FI"/>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86" y="363080"/>
            <a:ext cx="8130737" cy="560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
        <p:nvSpPr>
          <p:cNvPr id="9" name="TextBox 8"/>
          <p:cNvSpPr txBox="1"/>
          <p:nvPr/>
        </p:nvSpPr>
        <p:spPr>
          <a:xfrm>
            <a:off x="4664020" y="1668023"/>
            <a:ext cx="3849131" cy="338554"/>
          </a:xfrm>
          <a:prstGeom prst="rect">
            <a:avLst/>
          </a:prstGeom>
          <a:noFill/>
        </p:spPr>
        <p:txBody>
          <a:bodyPr wrap="none" rtlCol="0">
            <a:spAutoFit/>
          </a:bodyPr>
          <a:lstStyle/>
          <a:p>
            <a:r>
              <a:rPr lang="en-GB" sz="1600" dirty="0" err="1" smtClean="0"/>
              <a:t>Årsmedeltemperaturen</a:t>
            </a:r>
            <a:r>
              <a:rPr lang="en-GB" sz="1600" dirty="0" smtClean="0"/>
              <a:t> </a:t>
            </a:r>
            <a:r>
              <a:rPr lang="en-GB" sz="1600" dirty="0" err="1" smtClean="0"/>
              <a:t>ökar</a:t>
            </a:r>
            <a:r>
              <a:rPr lang="en-GB" sz="1600" dirty="0" smtClean="0"/>
              <a:t>  4-5 grader </a:t>
            </a:r>
            <a:endParaRPr lang="en-GB" sz="1600" dirty="0"/>
          </a:p>
        </p:txBody>
      </p:sp>
    </p:spTree>
    <p:extLst>
      <p:ext uri="{BB962C8B-B14F-4D97-AF65-F5344CB8AC3E}">
        <p14:creationId xmlns:p14="http://schemas.microsoft.com/office/powerpoint/2010/main" val="1616497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18</a:t>
            </a:fld>
            <a:endParaRPr lang="fi-FI"/>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8396" y="5388685"/>
            <a:ext cx="3900427" cy="584775"/>
          </a:xfrm>
          <a:prstGeom prst="rect">
            <a:avLst/>
          </a:prstGeom>
          <a:noFill/>
        </p:spPr>
        <p:txBody>
          <a:bodyPr wrap="none" rtlCol="0">
            <a:spAutoFit/>
          </a:bodyPr>
          <a:lstStyle/>
          <a:p>
            <a:r>
              <a:rPr lang="en-GB" sz="1600" dirty="0" err="1" smtClean="0"/>
              <a:t>Årsmedelnederbörden</a:t>
            </a:r>
            <a:r>
              <a:rPr lang="en-GB" sz="1600" dirty="0" smtClean="0"/>
              <a:t> </a:t>
            </a:r>
            <a:r>
              <a:rPr lang="en-GB" sz="1600" dirty="0" err="1" smtClean="0"/>
              <a:t>ökar</a:t>
            </a:r>
            <a:r>
              <a:rPr lang="en-GB" sz="1600" dirty="0" smtClean="0"/>
              <a:t> 20% till 2100</a:t>
            </a:r>
          </a:p>
          <a:p>
            <a:r>
              <a:rPr lang="en-GB" sz="1600" dirty="0" err="1" smtClean="0"/>
              <a:t>Stor</a:t>
            </a:r>
            <a:r>
              <a:rPr lang="en-GB" sz="1600" dirty="0" smtClean="0"/>
              <a:t> variation </a:t>
            </a:r>
            <a:r>
              <a:rPr lang="en-GB" sz="1600" dirty="0" err="1" smtClean="0"/>
              <a:t>mellan</a:t>
            </a:r>
            <a:r>
              <a:rPr lang="en-GB" sz="1600" dirty="0" smtClean="0"/>
              <a:t> </a:t>
            </a:r>
            <a:r>
              <a:rPr lang="en-GB" sz="1600" dirty="0" err="1" smtClean="0"/>
              <a:t>olika</a:t>
            </a:r>
            <a:r>
              <a:rPr lang="en-GB" sz="1600" dirty="0" smtClean="0"/>
              <a:t> </a:t>
            </a:r>
            <a:r>
              <a:rPr lang="en-GB" sz="1600" dirty="0" err="1" smtClean="0"/>
              <a:t>år</a:t>
            </a:r>
            <a:endParaRPr lang="en-GB" sz="1600" dirty="0"/>
          </a:p>
        </p:txBody>
      </p:sp>
      <p:sp>
        <p:nvSpPr>
          <p:cNvPr id="8" name="TextBox 7"/>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 y="1114097"/>
            <a:ext cx="9915162" cy="389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96" y="352097"/>
            <a:ext cx="76485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503" y="4843021"/>
            <a:ext cx="302895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378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73" y="1220684"/>
            <a:ext cx="9641347"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Karlstad – en </a:t>
            </a:r>
            <a:r>
              <a:rPr lang="en-GB" dirty="0" err="1" smtClean="0"/>
              <a:t>av</a:t>
            </a:r>
            <a:r>
              <a:rPr lang="en-GB" dirty="0" smtClean="0"/>
              <a:t> 18 </a:t>
            </a:r>
            <a:r>
              <a:rPr lang="en-GB" dirty="0" err="1" smtClean="0"/>
              <a:t>tätorter</a:t>
            </a:r>
            <a:r>
              <a:rPr lang="en-GB" dirty="0" smtClean="0"/>
              <a:t>  i </a:t>
            </a:r>
            <a:r>
              <a:rPr lang="en-GB" dirty="0" err="1" smtClean="0"/>
              <a:t>Sverige</a:t>
            </a:r>
            <a:r>
              <a:rPr lang="en-GB" dirty="0" smtClean="0"/>
              <a:t> med en </a:t>
            </a:r>
            <a:r>
              <a:rPr lang="en-GB" dirty="0" err="1" smtClean="0"/>
              <a:t>betydande</a:t>
            </a:r>
            <a:r>
              <a:rPr lang="en-GB" dirty="0" smtClean="0"/>
              <a:t> </a:t>
            </a:r>
            <a:r>
              <a:rPr lang="en-GB" dirty="0" err="1" smtClean="0"/>
              <a:t>översvämningsrisk</a:t>
            </a:r>
            <a:endParaRPr lang="en-GB" dirty="0"/>
          </a:p>
        </p:txBody>
      </p:sp>
      <p:sp>
        <p:nvSpPr>
          <p:cNvPr id="4" name="Slide Number Placeholder 3"/>
          <p:cNvSpPr>
            <a:spLocks noGrp="1"/>
          </p:cNvSpPr>
          <p:nvPr>
            <p:ph type="sldNum" sz="quarter" idx="12"/>
          </p:nvPr>
        </p:nvSpPr>
        <p:spPr>
          <a:xfrm>
            <a:off x="322263" y="6539410"/>
            <a:ext cx="382587" cy="142875"/>
          </a:xfrm>
          <a:effectLst>
            <a:outerShdw blurRad="50800" dist="50800" dir="5400000" algn="ctr" rotWithShape="0">
              <a:srgbClr val="000000">
                <a:alpha val="45000"/>
              </a:srgbClr>
            </a:outerShdw>
          </a:effectLst>
        </p:spPr>
        <p:txBody>
          <a:bodyPr/>
          <a:lstStyle/>
          <a:p>
            <a:pPr>
              <a:defRPr/>
            </a:pPr>
            <a:fld id="{E23BF659-A7F3-4CB7-8787-435AE31C3567}" type="slidenum">
              <a:rPr lang="fi-FI" smtClean="0"/>
              <a:pPr>
                <a:defRPr/>
              </a:pPr>
              <a:t>19</a:t>
            </a:fld>
            <a:endParaRPr lang="fi-FI"/>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30" y="1639602"/>
            <a:ext cx="1264074" cy="3808533"/>
          </a:xfrm>
          <a:prstGeom prst="rect">
            <a:avLst/>
          </a:prstGeom>
          <a:noFill/>
          <a:ln>
            <a:noFill/>
          </a:ln>
          <a:effectLst>
            <a:outerShdw blurRad="50800" dist="50800" dir="5400000" algn="ctr" rotWithShape="0">
              <a:srgbClr val="000000">
                <a:alpha val="4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023" y="1734207"/>
            <a:ext cx="4336333" cy="3701944"/>
          </a:xfrm>
          <a:prstGeom prst="rect">
            <a:avLst/>
          </a:prstGeom>
          <a:noFill/>
          <a:ln>
            <a:noFill/>
          </a:ln>
          <a:effectLst>
            <a:outerShdw blurRad="50800" dist="50800" dir="5400000" algn="ctr" rotWithShape="0">
              <a:srgbClr val="000000">
                <a:alpha val="4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47005">
            <a:off x="6280452" y="1207283"/>
            <a:ext cx="3569201" cy="197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82852" y="6109151"/>
            <a:ext cx="2078326" cy="369332"/>
          </a:xfrm>
          <a:prstGeom prst="rect">
            <a:avLst/>
          </a:prstGeom>
          <a:noFill/>
        </p:spPr>
        <p:txBody>
          <a:bodyPr wrap="none" rtlCol="0">
            <a:spAutoFit/>
          </a:bodyPr>
          <a:lstStyle/>
          <a:p>
            <a:r>
              <a:rPr lang="en-GB" i="1" dirty="0" err="1" smtClean="0"/>
              <a:t>Källa</a:t>
            </a:r>
            <a:r>
              <a:rPr lang="en-GB" i="1" dirty="0" smtClean="0"/>
              <a:t> : MSB , 2011</a:t>
            </a:r>
            <a:endParaRPr lang="en-GB" i="1" dirty="0"/>
          </a:p>
        </p:txBody>
      </p:sp>
    </p:spTree>
    <p:extLst>
      <p:ext uri="{BB962C8B-B14F-4D97-AF65-F5344CB8AC3E}">
        <p14:creationId xmlns:p14="http://schemas.microsoft.com/office/powerpoint/2010/main" val="3330077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err="1" smtClean="0"/>
              <a:t>Upplägg</a:t>
            </a:r>
            <a:endParaRPr lang="en-GB" sz="4000" dirty="0"/>
          </a:p>
        </p:txBody>
      </p:sp>
      <p:sp>
        <p:nvSpPr>
          <p:cNvPr id="3" name="Content Placeholder 2"/>
          <p:cNvSpPr>
            <a:spLocks noGrp="1"/>
          </p:cNvSpPr>
          <p:nvPr>
            <p:ph idx="1"/>
          </p:nvPr>
        </p:nvSpPr>
        <p:spPr/>
        <p:txBody>
          <a:bodyPr/>
          <a:lstStyle/>
          <a:p>
            <a:r>
              <a:rPr lang="en-GB" sz="2800" dirty="0" err="1" smtClean="0"/>
              <a:t>Klimatproblematiken</a:t>
            </a:r>
            <a:r>
              <a:rPr lang="en-GB" sz="2800" dirty="0" smtClean="0"/>
              <a:t> i </a:t>
            </a:r>
            <a:r>
              <a:rPr lang="en-GB" sz="2800" dirty="0" err="1" smtClean="0"/>
              <a:t>ett</a:t>
            </a:r>
            <a:r>
              <a:rPr lang="en-GB" sz="2800" dirty="0" smtClean="0"/>
              <a:t> </a:t>
            </a:r>
            <a:r>
              <a:rPr lang="en-GB" sz="2800" dirty="0" err="1" smtClean="0"/>
              <a:t>globalt</a:t>
            </a:r>
            <a:r>
              <a:rPr lang="en-GB" sz="2800" dirty="0" smtClean="0"/>
              <a:t> </a:t>
            </a:r>
            <a:r>
              <a:rPr lang="en-GB" sz="2800" dirty="0" err="1" smtClean="0"/>
              <a:t>perspektiv</a:t>
            </a:r>
            <a:endParaRPr lang="en-GB" sz="2800" dirty="0" smtClean="0"/>
          </a:p>
          <a:p>
            <a:endParaRPr lang="en-GB" sz="2800" dirty="0" smtClean="0"/>
          </a:p>
          <a:p>
            <a:r>
              <a:rPr lang="en-GB" sz="2800" dirty="0" err="1" smtClean="0"/>
              <a:t>Klimatproblematiken</a:t>
            </a:r>
            <a:r>
              <a:rPr lang="en-GB" sz="2800" dirty="0" smtClean="0"/>
              <a:t> i </a:t>
            </a:r>
            <a:r>
              <a:rPr lang="en-GB" sz="2800" dirty="0" err="1" smtClean="0"/>
              <a:t>ett</a:t>
            </a:r>
            <a:r>
              <a:rPr lang="en-GB" sz="2800" dirty="0" smtClean="0"/>
              <a:t> </a:t>
            </a:r>
            <a:r>
              <a:rPr lang="en-GB" sz="2800" dirty="0" err="1" smtClean="0"/>
              <a:t>loklat</a:t>
            </a:r>
            <a:r>
              <a:rPr lang="en-GB" sz="2800" dirty="0" smtClean="0"/>
              <a:t> </a:t>
            </a:r>
            <a:r>
              <a:rPr lang="en-GB" sz="2800" dirty="0" err="1" smtClean="0"/>
              <a:t>perspektiv</a:t>
            </a:r>
            <a:endParaRPr lang="en-GB" sz="2800" dirty="0" smtClean="0"/>
          </a:p>
          <a:p>
            <a:endParaRPr lang="en-GB" sz="2800" dirty="0" smtClean="0"/>
          </a:p>
          <a:p>
            <a:r>
              <a:rPr lang="en-GB" sz="2800" dirty="0" err="1" smtClean="0"/>
              <a:t>Klimatproblematiken</a:t>
            </a:r>
            <a:r>
              <a:rPr lang="en-GB" sz="2800" dirty="0" smtClean="0"/>
              <a:t> i </a:t>
            </a:r>
            <a:r>
              <a:rPr lang="en-GB" sz="2800" dirty="0" err="1" smtClean="0"/>
              <a:t>ett</a:t>
            </a:r>
            <a:r>
              <a:rPr lang="en-GB" sz="2800" dirty="0" smtClean="0"/>
              <a:t> </a:t>
            </a:r>
            <a:r>
              <a:rPr lang="en-GB" sz="2800" dirty="0" err="1" smtClean="0"/>
              <a:t>individperspektiv</a:t>
            </a:r>
            <a:endParaRPr lang="en-GB" sz="2800" dirty="0" smtClean="0"/>
          </a:p>
          <a:p>
            <a:endParaRPr lang="en-GB" sz="2800" dirty="0" smtClean="0"/>
          </a:p>
          <a:p>
            <a:r>
              <a:rPr lang="en-GB" sz="2800" dirty="0" smtClean="0"/>
              <a:t>En </a:t>
            </a:r>
            <a:r>
              <a:rPr lang="en-GB" sz="2800" dirty="0" err="1" smtClean="0"/>
              <a:t>lokal</a:t>
            </a:r>
            <a:r>
              <a:rPr lang="en-GB" sz="2800" dirty="0" smtClean="0"/>
              <a:t> </a:t>
            </a:r>
            <a:r>
              <a:rPr lang="en-GB" sz="2800" dirty="0" err="1" smtClean="0"/>
              <a:t>och</a:t>
            </a:r>
            <a:r>
              <a:rPr lang="en-GB" sz="2800" dirty="0" smtClean="0"/>
              <a:t> </a:t>
            </a:r>
            <a:r>
              <a:rPr lang="en-GB" sz="2800" dirty="0" err="1" smtClean="0"/>
              <a:t>internationell</a:t>
            </a:r>
            <a:r>
              <a:rPr lang="en-GB" sz="2800" dirty="0" smtClean="0"/>
              <a:t> </a:t>
            </a:r>
            <a:r>
              <a:rPr lang="en-GB" sz="2800" dirty="0" err="1" smtClean="0"/>
              <a:t>aktör</a:t>
            </a:r>
            <a:r>
              <a:rPr lang="en-GB" sz="2800" dirty="0" smtClean="0"/>
              <a:t> : Fortum</a:t>
            </a:r>
          </a:p>
          <a:p>
            <a:endParaRPr lang="en-GB" sz="2800" dirty="0" smtClean="0"/>
          </a:p>
          <a:p>
            <a:r>
              <a:rPr lang="en-GB" sz="2800" dirty="0" smtClean="0"/>
              <a:t>En </a:t>
            </a:r>
            <a:r>
              <a:rPr lang="en-GB" sz="2800" dirty="0" err="1" smtClean="0"/>
              <a:t>lokal</a:t>
            </a:r>
            <a:r>
              <a:rPr lang="en-GB" sz="2800" dirty="0" smtClean="0"/>
              <a:t> arena : </a:t>
            </a:r>
            <a:r>
              <a:rPr lang="en-GB" sz="2800" dirty="0" err="1" smtClean="0"/>
              <a:t>Glava</a:t>
            </a:r>
            <a:r>
              <a:rPr lang="en-GB" sz="2800" dirty="0" smtClean="0"/>
              <a:t> Energy </a:t>
            </a:r>
            <a:r>
              <a:rPr lang="en-GB" sz="2800" dirty="0" err="1" smtClean="0"/>
              <a:t>Center</a:t>
            </a:r>
            <a:endParaRPr lang="en-GB" sz="2800" dirty="0" smtClean="0"/>
          </a:p>
          <a:p>
            <a:endParaRPr lang="en-GB" dirty="0" smtClean="0"/>
          </a:p>
          <a:p>
            <a:endParaRPr lang="en-GB" dirty="0" smtClean="0"/>
          </a:p>
          <a:p>
            <a:endParaRPr lang="en-GB" dirty="0"/>
          </a:p>
        </p:txBody>
      </p:sp>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2</a:t>
            </a:fld>
            <a:endParaRPr lang="fi-FI"/>
          </a:p>
        </p:txBody>
      </p:sp>
    </p:spTree>
    <p:extLst>
      <p:ext uri="{BB962C8B-B14F-4D97-AF65-F5344CB8AC3E}">
        <p14:creationId xmlns:p14="http://schemas.microsoft.com/office/powerpoint/2010/main" val="3598932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32" y="1250884"/>
            <a:ext cx="9285349" cy="390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Klimat</a:t>
            </a:r>
            <a:r>
              <a:rPr lang="en-GB" dirty="0" smtClean="0"/>
              <a:t> </a:t>
            </a:r>
            <a:r>
              <a:rPr lang="en-GB" dirty="0" err="1" smtClean="0"/>
              <a:t>och</a:t>
            </a:r>
            <a:r>
              <a:rPr lang="en-GB" dirty="0" smtClean="0"/>
              <a:t> </a:t>
            </a:r>
            <a:r>
              <a:rPr lang="en-GB" dirty="0" err="1" smtClean="0"/>
              <a:t>energi</a:t>
            </a:r>
            <a:r>
              <a:rPr lang="en-GB" dirty="0" smtClean="0"/>
              <a:t> i </a:t>
            </a:r>
            <a:r>
              <a:rPr lang="en-GB" dirty="0" err="1" smtClean="0"/>
              <a:t>Värmland</a:t>
            </a:r>
            <a:r>
              <a:rPr lang="en-GB" dirty="0" smtClean="0"/>
              <a:t> </a:t>
            </a:r>
            <a:r>
              <a:rPr lang="en-GB" dirty="0" err="1" smtClean="0"/>
              <a:t>jämfört</a:t>
            </a:r>
            <a:r>
              <a:rPr lang="en-GB" dirty="0" smtClean="0"/>
              <a:t> med </a:t>
            </a:r>
            <a:r>
              <a:rPr lang="en-GB" dirty="0" err="1" smtClean="0"/>
              <a:t>Sverige</a:t>
            </a:r>
            <a:r>
              <a:rPr lang="en-GB" dirty="0" smtClean="0"/>
              <a:t> </a:t>
            </a:r>
            <a:r>
              <a:rPr lang="en-GB" dirty="0" err="1" smtClean="0"/>
              <a:t>idag</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20</a:t>
            </a:fld>
            <a:endParaRPr lang="fi-FI"/>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08" y="1462338"/>
            <a:ext cx="4565822" cy="314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73" y="4953910"/>
            <a:ext cx="5098994" cy="117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076" y="1462337"/>
            <a:ext cx="4207364" cy="314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03131" y="1576547"/>
            <a:ext cx="2262158" cy="369332"/>
          </a:xfrm>
          <a:prstGeom prst="rect">
            <a:avLst/>
          </a:prstGeom>
          <a:noFill/>
        </p:spPr>
        <p:txBody>
          <a:bodyPr wrap="none" rtlCol="0">
            <a:spAutoFit/>
          </a:bodyPr>
          <a:lstStyle/>
          <a:p>
            <a:r>
              <a:rPr lang="en-GB" dirty="0" err="1" smtClean="0"/>
              <a:t>Energi</a:t>
            </a:r>
            <a:r>
              <a:rPr lang="en-GB" dirty="0" smtClean="0"/>
              <a:t> </a:t>
            </a:r>
            <a:r>
              <a:rPr lang="en-GB" dirty="0" err="1" smtClean="0"/>
              <a:t>MWh</a:t>
            </a:r>
            <a:r>
              <a:rPr lang="en-GB" dirty="0" smtClean="0"/>
              <a:t> / capita</a:t>
            </a:r>
            <a:endParaRPr lang="en-GB" dirty="0"/>
          </a:p>
        </p:txBody>
      </p:sp>
      <p:sp>
        <p:nvSpPr>
          <p:cNvPr id="12" name="TextBox 11"/>
          <p:cNvSpPr txBox="1"/>
          <p:nvPr/>
        </p:nvSpPr>
        <p:spPr>
          <a:xfrm>
            <a:off x="6379780" y="1618582"/>
            <a:ext cx="1402948" cy="369332"/>
          </a:xfrm>
          <a:prstGeom prst="rect">
            <a:avLst/>
          </a:prstGeom>
          <a:noFill/>
        </p:spPr>
        <p:txBody>
          <a:bodyPr wrap="none" rtlCol="0">
            <a:spAutoFit/>
          </a:bodyPr>
          <a:lstStyle/>
          <a:p>
            <a:r>
              <a:rPr lang="en-GB" dirty="0" smtClean="0"/>
              <a:t>CO</a:t>
            </a:r>
            <a:r>
              <a:rPr lang="en-GB" sz="1200" dirty="0" smtClean="0"/>
              <a:t>2 </a:t>
            </a:r>
            <a:r>
              <a:rPr lang="en-GB" dirty="0" smtClean="0"/>
              <a:t>/ capita</a:t>
            </a:r>
            <a:endParaRPr lang="en-GB" dirty="0"/>
          </a:p>
        </p:txBody>
      </p:sp>
      <p:sp>
        <p:nvSpPr>
          <p:cNvPr id="14" name="TextBox 13"/>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699507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21</a:t>
            </a:fld>
            <a:endParaRPr lang="fi-FI"/>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39" y="5139543"/>
            <a:ext cx="5777731" cy="77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p:txBody>
          <a:bodyPr/>
          <a:lstStyle/>
          <a:p>
            <a:r>
              <a:rPr lang="en-GB" dirty="0" err="1" smtClean="0"/>
              <a:t>Olika</a:t>
            </a:r>
            <a:r>
              <a:rPr lang="en-GB" dirty="0" smtClean="0"/>
              <a:t> </a:t>
            </a:r>
            <a:r>
              <a:rPr lang="en-GB" dirty="0" err="1" smtClean="0"/>
              <a:t>sektorers</a:t>
            </a:r>
            <a:r>
              <a:rPr lang="en-GB" dirty="0" smtClean="0"/>
              <a:t> </a:t>
            </a:r>
            <a:r>
              <a:rPr lang="en-GB" dirty="0" err="1" smtClean="0"/>
              <a:t>klimatutsläpp</a:t>
            </a:r>
            <a:r>
              <a:rPr lang="en-GB" dirty="0" smtClean="0"/>
              <a:t> i </a:t>
            </a:r>
            <a:r>
              <a:rPr lang="en-GB" dirty="0" err="1" smtClean="0"/>
              <a:t>Värmland</a:t>
            </a:r>
            <a:r>
              <a:rPr lang="en-GB" dirty="0" smtClean="0"/>
              <a:t> </a:t>
            </a:r>
            <a:r>
              <a:rPr lang="en-GB" dirty="0" err="1" smtClean="0"/>
              <a:t>jämfört</a:t>
            </a:r>
            <a:r>
              <a:rPr lang="en-GB" dirty="0" smtClean="0"/>
              <a:t> med </a:t>
            </a:r>
            <a:r>
              <a:rPr lang="en-GB" dirty="0" err="1" smtClean="0"/>
              <a:t>Sverige</a:t>
            </a:r>
            <a:r>
              <a:rPr lang="en-GB" dirty="0" smtClean="0"/>
              <a:t> </a:t>
            </a:r>
            <a:r>
              <a:rPr lang="en-GB" dirty="0" err="1" smtClean="0"/>
              <a:t>idag</a:t>
            </a:r>
            <a:endParaRPr lang="en-GB"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45" y="1272113"/>
            <a:ext cx="4083762" cy="40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866" y="1418883"/>
            <a:ext cx="3937962" cy="3285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419017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86924"/>
            <a:ext cx="9217025" cy="792163"/>
          </a:xfrm>
        </p:spPr>
        <p:txBody>
          <a:bodyPr/>
          <a:lstStyle/>
          <a:p>
            <a:r>
              <a:rPr lang="en-GB" dirty="0" err="1" smtClean="0"/>
              <a:t>Trender</a:t>
            </a:r>
            <a:r>
              <a:rPr lang="en-GB" dirty="0" smtClean="0"/>
              <a:t> i </a:t>
            </a:r>
            <a:r>
              <a:rPr lang="en-GB" dirty="0" err="1" smtClean="0"/>
              <a:t>Värmland</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22</a:t>
            </a:fld>
            <a:endParaRPr lang="fi-FI"/>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2" y="1029347"/>
            <a:ext cx="7652844" cy="487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662" y="-180341"/>
            <a:ext cx="3712605" cy="327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2226495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Förnybart</a:t>
            </a:r>
            <a:r>
              <a:rPr lang="en-GB" dirty="0" smtClean="0"/>
              <a:t> i </a:t>
            </a:r>
            <a:r>
              <a:rPr lang="en-GB" dirty="0" err="1" smtClean="0"/>
              <a:t>Värmland</a:t>
            </a:r>
            <a:r>
              <a:rPr lang="en-GB" dirty="0" smtClean="0"/>
              <a:t> – </a:t>
            </a:r>
            <a:r>
              <a:rPr lang="en-GB" dirty="0" err="1" smtClean="0"/>
              <a:t>vatten</a:t>
            </a:r>
            <a:r>
              <a:rPr lang="en-GB" dirty="0" smtClean="0"/>
              <a:t>, bio, </a:t>
            </a:r>
            <a:r>
              <a:rPr lang="en-GB" dirty="0" err="1" smtClean="0"/>
              <a:t>vind</a:t>
            </a:r>
            <a:r>
              <a:rPr lang="en-GB" dirty="0" smtClean="0"/>
              <a:t> , sol</a:t>
            </a:r>
            <a:endParaRPr lang="en-GB" dirty="0"/>
          </a:p>
        </p:txBody>
      </p:sp>
      <p:sp>
        <p:nvSpPr>
          <p:cNvPr id="5" name="Slide Number Placeholder 4"/>
          <p:cNvSpPr>
            <a:spLocks noGrp="1"/>
          </p:cNvSpPr>
          <p:nvPr>
            <p:ph type="sldNum" sz="quarter" idx="12"/>
          </p:nvPr>
        </p:nvSpPr>
        <p:spPr>
          <a:xfrm>
            <a:off x="1493087" y="6158971"/>
            <a:ext cx="442150" cy="166901"/>
          </a:xfrm>
        </p:spPr>
        <p:txBody>
          <a:bodyPr/>
          <a:lstStyle/>
          <a:p>
            <a:pPr>
              <a:defRPr/>
            </a:pPr>
            <a:fld id="{FEDFC37B-BEA5-4CAE-8965-ABC3FF8C9F1A}" type="slidenum">
              <a:rPr lang="fi-FI" smtClean="0"/>
              <a:pPr>
                <a:defRPr/>
              </a:pPr>
              <a:t>23</a:t>
            </a:fld>
            <a:endParaRPr lang="fi-FI"/>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47" y="5702979"/>
            <a:ext cx="2581402" cy="107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237259730"/>
              </p:ext>
            </p:extLst>
          </p:nvPr>
        </p:nvGraphicFramePr>
        <p:xfrm>
          <a:off x="252224" y="1329994"/>
          <a:ext cx="6793012" cy="439237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367749" y="1514660"/>
            <a:ext cx="4673074" cy="369332"/>
          </a:xfrm>
          <a:prstGeom prst="rect">
            <a:avLst/>
          </a:prstGeom>
          <a:noFill/>
        </p:spPr>
        <p:txBody>
          <a:bodyPr wrap="none" rtlCol="0">
            <a:spAutoFit/>
          </a:bodyPr>
          <a:lstStyle/>
          <a:p>
            <a:r>
              <a:rPr lang="en-GB" dirty="0" err="1" smtClean="0"/>
              <a:t>Andel</a:t>
            </a:r>
            <a:r>
              <a:rPr lang="en-GB" dirty="0" smtClean="0"/>
              <a:t> </a:t>
            </a:r>
            <a:r>
              <a:rPr lang="en-GB" dirty="0" err="1" smtClean="0"/>
              <a:t>lokal</a:t>
            </a:r>
            <a:r>
              <a:rPr lang="en-GB" dirty="0" smtClean="0"/>
              <a:t> </a:t>
            </a:r>
            <a:r>
              <a:rPr lang="en-GB" dirty="0" err="1" smtClean="0"/>
              <a:t>förnybar</a:t>
            </a:r>
            <a:r>
              <a:rPr lang="en-GB" dirty="0" smtClean="0"/>
              <a:t> </a:t>
            </a:r>
            <a:r>
              <a:rPr lang="en-GB" dirty="0" err="1" smtClean="0"/>
              <a:t>energi</a:t>
            </a:r>
            <a:r>
              <a:rPr lang="en-GB" dirty="0" smtClean="0"/>
              <a:t> i </a:t>
            </a:r>
            <a:r>
              <a:rPr lang="en-GB" dirty="0" err="1" smtClean="0"/>
              <a:t>Värmland</a:t>
            </a:r>
            <a:r>
              <a:rPr lang="en-GB" dirty="0" smtClean="0"/>
              <a:t> 2012</a:t>
            </a:r>
            <a:endParaRPr lang="en-GB" dirty="0"/>
          </a:p>
        </p:txBody>
      </p:sp>
      <p:sp>
        <p:nvSpPr>
          <p:cNvPr id="15" name="TextBox 14"/>
          <p:cNvSpPr txBox="1"/>
          <p:nvPr/>
        </p:nvSpPr>
        <p:spPr>
          <a:xfrm>
            <a:off x="882852" y="6219513"/>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3855697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24</a:t>
            </a:fld>
            <a:endParaRPr lang="fi-FI"/>
          </a:p>
        </p:txBody>
      </p:sp>
      <p:sp>
        <p:nvSpPr>
          <p:cNvPr id="5" name="Title 1"/>
          <p:cNvSpPr txBox="1">
            <a:spLocks/>
          </p:cNvSpPr>
          <p:nvPr/>
        </p:nvSpPr>
        <p:spPr>
          <a:xfrm>
            <a:off x="322263" y="284655"/>
            <a:ext cx="9217025" cy="792163"/>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r>
              <a:rPr lang="en-GB" dirty="0" err="1" smtClean="0"/>
              <a:t>Förnybart</a:t>
            </a:r>
            <a:r>
              <a:rPr lang="en-GB" dirty="0" smtClean="0"/>
              <a:t> i </a:t>
            </a:r>
            <a:r>
              <a:rPr lang="en-GB" dirty="0" err="1" smtClean="0"/>
              <a:t>Värmland</a:t>
            </a:r>
            <a:r>
              <a:rPr lang="en-GB" dirty="0" smtClean="0"/>
              <a:t> – potential</a:t>
            </a:r>
            <a:endParaRPr lang="en-GB" dirty="0"/>
          </a:p>
        </p:txBody>
      </p:sp>
      <p:sp>
        <p:nvSpPr>
          <p:cNvPr id="6" name="Slide Number Placeholder 4"/>
          <p:cNvSpPr txBox="1">
            <a:spLocks/>
          </p:cNvSpPr>
          <p:nvPr/>
        </p:nvSpPr>
        <p:spPr>
          <a:xfrm>
            <a:off x="322263" y="6381750"/>
            <a:ext cx="38258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FEDFC37B-BEA5-4CAE-8965-ABC3FF8C9F1A}" type="slidenum">
              <a:rPr lang="fi-FI" smtClean="0"/>
              <a:pPr>
                <a:defRPr/>
              </a:pPr>
              <a:t>24</a:t>
            </a:fld>
            <a:endParaRPr lang="fi-FI"/>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3362624146"/>
              </p:ext>
            </p:extLst>
          </p:nvPr>
        </p:nvGraphicFramePr>
        <p:xfrm>
          <a:off x="363920" y="1755460"/>
          <a:ext cx="6888218" cy="437732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84592" y="1385289"/>
            <a:ext cx="857927" cy="338554"/>
          </a:xfrm>
          <a:prstGeom prst="rect">
            <a:avLst/>
          </a:prstGeom>
          <a:noFill/>
        </p:spPr>
        <p:txBody>
          <a:bodyPr wrap="none" rtlCol="0">
            <a:spAutoFit/>
          </a:bodyPr>
          <a:lstStyle/>
          <a:p>
            <a:r>
              <a:rPr lang="en-GB" sz="1600" dirty="0" err="1" smtClean="0"/>
              <a:t>TWh</a:t>
            </a:r>
            <a:r>
              <a:rPr lang="en-GB" sz="1600" dirty="0" smtClean="0"/>
              <a:t>/</a:t>
            </a:r>
            <a:r>
              <a:rPr lang="en-GB" sz="1600" dirty="0" err="1" smtClean="0"/>
              <a:t>år</a:t>
            </a:r>
            <a:endParaRPr lang="en-GB" sz="1200" dirty="0"/>
          </a:p>
        </p:txBody>
      </p:sp>
      <p:graphicFrame>
        <p:nvGraphicFramePr>
          <p:cNvPr id="12" name="Chart 11"/>
          <p:cNvGraphicFramePr>
            <a:graphicFrameLocks/>
          </p:cNvGraphicFramePr>
          <p:nvPr>
            <p:extLst>
              <p:ext uri="{D42A27DB-BD31-4B8C-83A1-F6EECF244321}">
                <p14:modId xmlns:p14="http://schemas.microsoft.com/office/powerpoint/2010/main" val="3893237959"/>
              </p:ext>
            </p:extLst>
          </p:nvPr>
        </p:nvGraphicFramePr>
        <p:xfrm>
          <a:off x="5693979" y="2396357"/>
          <a:ext cx="3408047" cy="249095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6306198" y="1554565"/>
            <a:ext cx="1476173" cy="507831"/>
          </a:xfrm>
          <a:prstGeom prst="rect">
            <a:avLst/>
          </a:prstGeom>
          <a:noFill/>
        </p:spPr>
        <p:txBody>
          <a:bodyPr wrap="none" rtlCol="0">
            <a:spAutoFit/>
          </a:bodyPr>
          <a:lstStyle/>
          <a:p>
            <a:r>
              <a:rPr lang="en-GB" sz="1600" dirty="0" err="1" smtClean="0"/>
              <a:t>Vindkraft</a:t>
            </a:r>
            <a:r>
              <a:rPr lang="en-GB" sz="1100" dirty="0" smtClean="0"/>
              <a:t> </a:t>
            </a:r>
            <a:r>
              <a:rPr lang="en-GB" sz="1400" dirty="0" smtClean="0"/>
              <a:t>2012 </a:t>
            </a:r>
          </a:p>
          <a:p>
            <a:r>
              <a:rPr lang="en-GB" sz="1100" dirty="0" smtClean="0"/>
              <a:t>kW/km2</a:t>
            </a:r>
            <a:endParaRPr lang="en-GB" sz="1100" dirty="0"/>
          </a:p>
        </p:txBody>
      </p:sp>
      <p:sp>
        <p:nvSpPr>
          <p:cNvPr id="15" name="TextBox 14"/>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1252272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102690"/>
            <a:ext cx="9217025" cy="792163"/>
          </a:xfrm>
        </p:spPr>
        <p:txBody>
          <a:bodyPr/>
          <a:lstStyle/>
          <a:p>
            <a:r>
              <a:rPr lang="en-GB" dirty="0" err="1" smtClean="0"/>
              <a:t>Exempel</a:t>
            </a:r>
            <a:r>
              <a:rPr lang="en-GB" dirty="0" smtClean="0"/>
              <a:t> </a:t>
            </a:r>
            <a:r>
              <a:rPr lang="en-GB" dirty="0" err="1" smtClean="0"/>
              <a:t>på</a:t>
            </a:r>
            <a:r>
              <a:rPr lang="en-GB" dirty="0" smtClean="0"/>
              <a:t> </a:t>
            </a:r>
            <a:r>
              <a:rPr lang="en-GB" dirty="0" err="1" smtClean="0"/>
              <a:t>kraftvärme</a:t>
            </a:r>
            <a:r>
              <a:rPr lang="en-GB" dirty="0" smtClean="0"/>
              <a:t> </a:t>
            </a:r>
            <a:r>
              <a:rPr lang="en-GB" dirty="0"/>
              <a:t>i</a:t>
            </a:r>
            <a:r>
              <a:rPr lang="en-GB" dirty="0" smtClean="0"/>
              <a:t> Karlstad</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25</a:t>
            </a:fld>
            <a:endParaRPr lang="fi-FI"/>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1" y="1119352"/>
            <a:ext cx="6815036" cy="494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449" y="2779168"/>
            <a:ext cx="3410551" cy="182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079" y="5915206"/>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29065886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Transporter i </a:t>
            </a:r>
            <a:r>
              <a:rPr lang="en-GB" dirty="0" err="1" smtClean="0"/>
              <a:t>Värmland</a:t>
            </a:r>
            <a:r>
              <a:rPr lang="en-GB" dirty="0" smtClean="0"/>
              <a:t> --- </a:t>
            </a:r>
            <a:r>
              <a:rPr lang="en-GB" dirty="0" err="1" smtClean="0"/>
              <a:t>andel</a:t>
            </a:r>
            <a:r>
              <a:rPr lang="en-GB" dirty="0" smtClean="0"/>
              <a:t> </a:t>
            </a:r>
            <a:r>
              <a:rPr lang="en-GB" dirty="0" err="1" smtClean="0"/>
              <a:t>av</a:t>
            </a:r>
            <a:r>
              <a:rPr lang="en-GB" dirty="0" smtClean="0"/>
              <a:t> </a:t>
            </a:r>
            <a:r>
              <a:rPr lang="en-GB" dirty="0" err="1" smtClean="0"/>
              <a:t>totala</a:t>
            </a:r>
            <a:r>
              <a:rPr lang="en-GB" dirty="0" smtClean="0"/>
              <a:t> </a:t>
            </a:r>
            <a:r>
              <a:rPr lang="en-GB" dirty="0" err="1" smtClean="0"/>
              <a:t>utsläpp</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26</a:t>
            </a:fld>
            <a:endParaRPr lang="fi-FI"/>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2"/>
          <p:cNvSpPr txBox="1">
            <a:spLocks/>
          </p:cNvSpPr>
          <p:nvPr/>
        </p:nvSpPr>
        <p:spPr>
          <a:xfrm>
            <a:off x="2144713" y="6381750"/>
            <a:ext cx="437673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smtClean="0"/>
              <a:t>Electricity Solutions and Distribution /</a:t>
            </a:r>
            <a:endParaRPr lang="fi-FI"/>
          </a:p>
        </p:txBody>
      </p:sp>
      <p:sp>
        <p:nvSpPr>
          <p:cNvPr id="10" name="Slide Number Placeholder 3"/>
          <p:cNvSpPr txBox="1">
            <a:spLocks/>
          </p:cNvSpPr>
          <p:nvPr/>
        </p:nvSpPr>
        <p:spPr>
          <a:xfrm>
            <a:off x="322263" y="6381750"/>
            <a:ext cx="38258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23BF659-A7F3-4CB7-8787-435AE31C3567}" type="slidenum">
              <a:rPr lang="fi-FI" smtClean="0"/>
              <a:pPr>
                <a:defRPr/>
              </a:pPr>
              <a:t>26</a:t>
            </a:fld>
            <a:endParaRPr lang="fi-FI"/>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39" y="5139543"/>
            <a:ext cx="5777731" cy="77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45" y="1272113"/>
            <a:ext cx="4083762" cy="40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866" y="1418883"/>
            <a:ext cx="3937962" cy="3285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82852" y="6251045"/>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3031794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27</a:t>
            </a:fld>
            <a:endParaRPr lang="fi-FI"/>
          </a:p>
        </p:txBody>
      </p:sp>
      <p:sp>
        <p:nvSpPr>
          <p:cNvPr id="5" name="Title 1"/>
          <p:cNvSpPr>
            <a:spLocks noGrp="1"/>
          </p:cNvSpPr>
          <p:nvPr>
            <p:ph type="title"/>
          </p:nvPr>
        </p:nvSpPr>
        <p:spPr>
          <a:xfrm>
            <a:off x="344488" y="260350"/>
            <a:ext cx="9217025" cy="792163"/>
          </a:xfrm>
        </p:spPr>
        <p:txBody>
          <a:bodyPr/>
          <a:lstStyle/>
          <a:p>
            <a:r>
              <a:rPr lang="en-GB" dirty="0" smtClean="0"/>
              <a:t>Transporter i </a:t>
            </a:r>
            <a:r>
              <a:rPr lang="en-GB" dirty="0" err="1" smtClean="0"/>
              <a:t>Värmland</a:t>
            </a:r>
            <a:r>
              <a:rPr lang="en-GB" dirty="0" smtClean="0"/>
              <a:t> – </a:t>
            </a:r>
            <a:r>
              <a:rPr lang="en-GB" dirty="0" err="1" smtClean="0"/>
              <a:t>körsträcka</a:t>
            </a:r>
            <a:r>
              <a:rPr lang="en-GB" dirty="0" smtClean="0"/>
              <a:t> med </a:t>
            </a:r>
            <a:r>
              <a:rPr lang="en-GB" dirty="0" err="1" smtClean="0"/>
              <a:t>personbil</a:t>
            </a:r>
            <a:r>
              <a:rPr lang="en-GB" dirty="0" smtClean="0"/>
              <a:t> </a:t>
            </a:r>
            <a:endParaRPr lang="en-GB" dirty="0"/>
          </a:p>
        </p:txBody>
      </p:sp>
      <p:sp>
        <p:nvSpPr>
          <p:cNvPr id="6" name="Footer Placeholder 2"/>
          <p:cNvSpPr txBox="1">
            <a:spLocks/>
          </p:cNvSpPr>
          <p:nvPr/>
        </p:nvSpPr>
        <p:spPr>
          <a:xfrm>
            <a:off x="2144713" y="6381750"/>
            <a:ext cx="437673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smtClean="0"/>
              <a:t>Electricity Solutions and Distribution /</a:t>
            </a:r>
            <a:endParaRPr lang="fi-FI"/>
          </a:p>
        </p:txBody>
      </p:sp>
      <p:sp>
        <p:nvSpPr>
          <p:cNvPr id="7" name="Slide Number Placeholder 3"/>
          <p:cNvSpPr txBox="1">
            <a:spLocks/>
          </p:cNvSpPr>
          <p:nvPr/>
        </p:nvSpPr>
        <p:spPr>
          <a:xfrm>
            <a:off x="322263" y="6381750"/>
            <a:ext cx="38258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23BF659-A7F3-4CB7-8787-435AE31C3567}" type="slidenum">
              <a:rPr lang="fi-FI" smtClean="0"/>
              <a:pPr>
                <a:defRPr/>
              </a:pPr>
              <a:t>27</a:t>
            </a:fld>
            <a:endParaRPr lang="fi-FI"/>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648209"/>
            <a:ext cx="7091363" cy="355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82852" y="6251045"/>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3506552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Utveckling</a:t>
            </a:r>
            <a:r>
              <a:rPr lang="en-GB" dirty="0" smtClean="0"/>
              <a:t> </a:t>
            </a:r>
            <a:r>
              <a:rPr lang="en-GB" dirty="0" err="1" smtClean="0"/>
              <a:t>av</a:t>
            </a:r>
            <a:r>
              <a:rPr lang="en-GB" dirty="0" smtClean="0"/>
              <a:t> </a:t>
            </a:r>
            <a:r>
              <a:rPr lang="en-GB" dirty="0" err="1" smtClean="0"/>
              <a:t>personbilar</a:t>
            </a:r>
            <a:r>
              <a:rPr lang="en-GB" dirty="0" smtClean="0"/>
              <a:t> - </a:t>
            </a:r>
            <a:r>
              <a:rPr lang="en-GB" dirty="0" err="1" smtClean="0"/>
              <a:t>energieffektivitet</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28</a:t>
            </a:fld>
            <a:endParaRPr lang="fi-FI"/>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34" y="1309740"/>
            <a:ext cx="7641618" cy="463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34662" y="6203747"/>
            <a:ext cx="2719527"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Trafikverket</a:t>
            </a:r>
            <a:r>
              <a:rPr lang="en-GB" i="1" dirty="0" smtClean="0"/>
              <a:t>, 2014</a:t>
            </a:r>
            <a:endParaRPr lang="en-GB" i="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964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29</a:t>
            </a:fld>
            <a:endParaRPr lang="fi-FI"/>
          </a:p>
        </p:txBody>
      </p:sp>
      <p:sp>
        <p:nvSpPr>
          <p:cNvPr id="6" name="Title 1"/>
          <p:cNvSpPr>
            <a:spLocks noGrp="1"/>
          </p:cNvSpPr>
          <p:nvPr>
            <p:ph type="title"/>
          </p:nvPr>
        </p:nvSpPr>
        <p:spPr>
          <a:xfrm>
            <a:off x="344488" y="260350"/>
            <a:ext cx="9217025" cy="792163"/>
          </a:xfrm>
        </p:spPr>
        <p:txBody>
          <a:bodyPr/>
          <a:lstStyle/>
          <a:p>
            <a:r>
              <a:rPr lang="en-GB" dirty="0" smtClean="0"/>
              <a:t>Transporter i </a:t>
            </a:r>
            <a:r>
              <a:rPr lang="en-GB" dirty="0" err="1" smtClean="0"/>
              <a:t>Värmland</a:t>
            </a:r>
            <a:r>
              <a:rPr lang="en-GB" dirty="0" smtClean="0"/>
              <a:t> – </a:t>
            </a:r>
            <a:r>
              <a:rPr lang="en-GB" dirty="0" err="1" smtClean="0"/>
              <a:t>andel</a:t>
            </a:r>
            <a:r>
              <a:rPr lang="en-GB" dirty="0" smtClean="0"/>
              <a:t> </a:t>
            </a:r>
            <a:r>
              <a:rPr lang="en-GB" dirty="0" err="1" smtClean="0"/>
              <a:t>sålda</a:t>
            </a:r>
            <a:r>
              <a:rPr lang="en-GB" dirty="0" smtClean="0"/>
              <a:t> </a:t>
            </a:r>
            <a:r>
              <a:rPr lang="en-GB" dirty="0" err="1" smtClean="0"/>
              <a:t>miljöbilar</a:t>
            </a: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99812"/>
            <a:ext cx="7914290" cy="453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82852" y="6235279"/>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3984631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3</a:t>
            </a:fld>
            <a:endParaRPr lang="fi-FI"/>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87" y="0"/>
            <a:ext cx="93278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3719763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Electricity Solutions and Distribution /</a:t>
            </a:r>
            <a:endParaRPr lang="fi-FI"/>
          </a:p>
        </p:txBody>
      </p:sp>
      <p:sp>
        <p:nvSpPr>
          <p:cNvPr id="3" name="Slide Number Placeholder 2"/>
          <p:cNvSpPr>
            <a:spLocks noGrp="1"/>
          </p:cNvSpPr>
          <p:nvPr>
            <p:ph type="sldNum" sz="quarter" idx="12"/>
          </p:nvPr>
        </p:nvSpPr>
        <p:spPr/>
        <p:txBody>
          <a:bodyPr/>
          <a:lstStyle/>
          <a:p>
            <a:pPr>
              <a:defRPr/>
            </a:pPr>
            <a:fld id="{E923080E-1506-4B1B-9699-DC07D974746E}" type="slidenum">
              <a:rPr lang="fi-FI" smtClean="0"/>
              <a:pPr>
                <a:defRPr/>
              </a:pPr>
              <a:t>30</a:t>
            </a:fld>
            <a:endParaRPr lang="fi-FI"/>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7" y="933450"/>
            <a:ext cx="793432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479" y="59414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44488" y="260350"/>
            <a:ext cx="9217025" cy="792163"/>
          </a:xfrm>
          <a:prstGeom prst="rect">
            <a:avLst/>
          </a:prstGeom>
        </p:spPr>
        <p:txBody>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r>
              <a:rPr lang="en-GB" dirty="0" smtClean="0"/>
              <a:t>Potential </a:t>
            </a:r>
            <a:r>
              <a:rPr lang="en-GB" dirty="0" err="1" smtClean="0"/>
              <a:t>biodrivmedel</a:t>
            </a:r>
            <a:r>
              <a:rPr lang="en-GB" dirty="0" smtClean="0"/>
              <a:t> i </a:t>
            </a:r>
            <a:r>
              <a:rPr lang="en-GB" dirty="0" err="1" smtClean="0"/>
              <a:t>Värmland</a:t>
            </a:r>
            <a:endParaRPr lang="en-GB" dirty="0"/>
          </a:p>
        </p:txBody>
      </p:sp>
      <p:sp>
        <p:nvSpPr>
          <p:cNvPr id="4" name="Rectangle 3"/>
          <p:cNvSpPr/>
          <p:nvPr/>
        </p:nvSpPr>
        <p:spPr>
          <a:xfrm>
            <a:off x="7359328" y="5628302"/>
            <a:ext cx="1327472" cy="296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103576" y="6168134"/>
            <a:ext cx="4168642" cy="369332"/>
          </a:xfrm>
          <a:prstGeom prst="rect">
            <a:avLst/>
          </a:prstGeom>
          <a:solidFill>
            <a:schemeClr val="bg1"/>
          </a:solidFill>
        </p:spPr>
        <p:txBody>
          <a:bodyPr wrap="none" rtlCol="0">
            <a:spAutoFit/>
          </a:bodyPr>
          <a:lstStyle/>
          <a:p>
            <a:r>
              <a:rPr lang="en-GB" i="1" dirty="0" err="1" smtClean="0"/>
              <a:t>Källa</a:t>
            </a:r>
            <a:r>
              <a:rPr lang="en-GB" i="1" dirty="0" smtClean="0"/>
              <a:t> : Region </a:t>
            </a:r>
            <a:r>
              <a:rPr lang="en-GB" i="1" dirty="0" err="1" smtClean="0"/>
              <a:t>Värmland</a:t>
            </a:r>
            <a:r>
              <a:rPr lang="en-GB" i="1" dirty="0" smtClean="0"/>
              <a:t>, </a:t>
            </a:r>
            <a:r>
              <a:rPr lang="en-GB" i="1" dirty="0" err="1" smtClean="0"/>
              <a:t>BiodriV</a:t>
            </a:r>
            <a:r>
              <a:rPr lang="en-GB" i="1" dirty="0" smtClean="0"/>
              <a:t>, 2012</a:t>
            </a:r>
            <a:endParaRPr lang="en-GB" i="1" dirty="0"/>
          </a:p>
        </p:txBody>
      </p:sp>
    </p:spTree>
    <p:extLst>
      <p:ext uri="{BB962C8B-B14F-4D97-AF65-F5344CB8AC3E}">
        <p14:creationId xmlns:p14="http://schemas.microsoft.com/office/powerpoint/2010/main" val="1099944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Electricity Solutions and Distribution /</a:t>
            </a:r>
            <a:endParaRPr lang="fi-FI"/>
          </a:p>
        </p:txBody>
      </p:sp>
      <p:sp>
        <p:nvSpPr>
          <p:cNvPr id="3" name="Slide Number Placeholder 2"/>
          <p:cNvSpPr>
            <a:spLocks noGrp="1"/>
          </p:cNvSpPr>
          <p:nvPr>
            <p:ph type="sldNum" sz="quarter" idx="12"/>
          </p:nvPr>
        </p:nvSpPr>
        <p:spPr/>
        <p:txBody>
          <a:bodyPr/>
          <a:lstStyle/>
          <a:p>
            <a:pPr>
              <a:defRPr/>
            </a:pPr>
            <a:fld id="{E923080E-1506-4B1B-9699-DC07D974746E}" type="slidenum">
              <a:rPr lang="fi-FI" smtClean="0"/>
              <a:pPr>
                <a:defRPr/>
              </a:pPr>
              <a:t>31</a:t>
            </a:fld>
            <a:endParaRPr lang="fi-FI"/>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17" y="92301"/>
            <a:ext cx="8323208" cy="59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77448" y="6251045"/>
            <a:ext cx="3429144"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Länsstyrelsen</a:t>
            </a:r>
            <a:r>
              <a:rPr lang="en-GB" i="1" dirty="0" smtClean="0"/>
              <a:t>, </a:t>
            </a:r>
            <a:r>
              <a:rPr lang="en-GB" i="1" dirty="0" err="1" smtClean="0"/>
              <a:t>Värmland</a:t>
            </a:r>
            <a:endParaRPr lang="en-GB" i="1" dirty="0"/>
          </a:p>
        </p:txBody>
      </p:sp>
    </p:spTree>
    <p:extLst>
      <p:ext uri="{BB962C8B-B14F-4D97-AF65-F5344CB8AC3E}">
        <p14:creationId xmlns:p14="http://schemas.microsoft.com/office/powerpoint/2010/main" val="370934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iadn00\Desktop\DSC_0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104" y="1257929"/>
            <a:ext cx="3753869" cy="2513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err="1" smtClean="0"/>
              <a:t>Karlstadsbuss</a:t>
            </a:r>
            <a:r>
              <a:rPr lang="en-GB" dirty="0" smtClean="0"/>
              <a:t> – biogas sedan </a:t>
            </a:r>
            <a:r>
              <a:rPr lang="en-GB" dirty="0" err="1" smtClean="0"/>
              <a:t>juli</a:t>
            </a:r>
            <a:r>
              <a:rPr lang="en-GB" dirty="0" smtClean="0"/>
              <a:t> 2013 </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32</a:t>
            </a:fld>
            <a:endParaRPr lang="fi-FI"/>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08156">
            <a:off x="389274" y="3302876"/>
            <a:ext cx="3742857" cy="283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8812">
            <a:off x="3887350" y="4216366"/>
            <a:ext cx="31718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037" y="6009802"/>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079973" y="1328824"/>
            <a:ext cx="5609228" cy="1754326"/>
          </a:xfrm>
          <a:prstGeom prst="rect">
            <a:avLst/>
          </a:prstGeom>
          <a:noFill/>
        </p:spPr>
        <p:txBody>
          <a:bodyPr wrap="none" rtlCol="0">
            <a:spAutoFit/>
          </a:bodyPr>
          <a:lstStyle/>
          <a:p>
            <a:r>
              <a:rPr lang="sv-SE" dirty="0" smtClean="0"/>
              <a:t>Visste </a:t>
            </a:r>
            <a:r>
              <a:rPr lang="sv-SE" dirty="0"/>
              <a:t>du att en genomsnittlig bilist släpper ut 4-5 </a:t>
            </a:r>
            <a:endParaRPr lang="sv-SE" dirty="0" smtClean="0"/>
          </a:p>
          <a:p>
            <a:r>
              <a:rPr lang="sv-SE" dirty="0" smtClean="0"/>
              <a:t>gånger </a:t>
            </a:r>
            <a:r>
              <a:rPr lang="sv-SE" dirty="0"/>
              <a:t>mer koldioxid och andra växthusgaser än dig </a:t>
            </a:r>
            <a:endParaRPr lang="sv-SE" dirty="0" smtClean="0"/>
          </a:p>
          <a:p>
            <a:r>
              <a:rPr lang="sv-SE" dirty="0" smtClean="0"/>
              <a:t>som </a:t>
            </a:r>
            <a:r>
              <a:rPr lang="sv-SE" dirty="0"/>
              <a:t>tar bussen? </a:t>
            </a:r>
            <a:endParaRPr lang="sv-SE" dirty="0" smtClean="0"/>
          </a:p>
          <a:p>
            <a:r>
              <a:rPr lang="sv-SE" dirty="0" smtClean="0"/>
              <a:t>I </a:t>
            </a:r>
            <a:r>
              <a:rPr lang="sv-SE" dirty="0"/>
              <a:t>Karlstad är den skillnaden ännu större eftersom </a:t>
            </a:r>
            <a:endParaRPr lang="sv-SE" dirty="0" smtClean="0"/>
          </a:p>
          <a:p>
            <a:r>
              <a:rPr lang="sv-SE" dirty="0" smtClean="0"/>
              <a:t>bussarna </a:t>
            </a:r>
            <a:r>
              <a:rPr lang="sv-SE" dirty="0"/>
              <a:t>drivs med biogas, som nästan helt </a:t>
            </a:r>
            <a:endParaRPr lang="sv-SE" dirty="0" smtClean="0"/>
          </a:p>
          <a:p>
            <a:r>
              <a:rPr lang="sv-SE" dirty="0" smtClean="0"/>
              <a:t>reducerar </a:t>
            </a:r>
            <a:r>
              <a:rPr lang="sv-SE" dirty="0"/>
              <a:t>utsläppen av koldioxid.</a:t>
            </a:r>
            <a:endParaRPr lang="en-GB" dirty="0"/>
          </a:p>
        </p:txBody>
      </p:sp>
      <p:sp>
        <p:nvSpPr>
          <p:cNvPr id="9" name="TextBox 8"/>
          <p:cNvSpPr txBox="1"/>
          <p:nvPr/>
        </p:nvSpPr>
        <p:spPr>
          <a:xfrm>
            <a:off x="5785951" y="3190390"/>
            <a:ext cx="4095993" cy="1200329"/>
          </a:xfrm>
          <a:prstGeom prst="rect">
            <a:avLst/>
          </a:prstGeom>
          <a:noFill/>
        </p:spPr>
        <p:txBody>
          <a:bodyPr wrap="none" rtlCol="0">
            <a:spAutoFit/>
          </a:bodyPr>
          <a:lstStyle/>
          <a:p>
            <a:r>
              <a:rPr lang="sv-SE" dirty="0"/>
              <a:t>Karlstad har hittills utmärkt sig genom </a:t>
            </a:r>
            <a:endParaRPr lang="sv-SE" dirty="0" smtClean="0"/>
          </a:p>
          <a:p>
            <a:r>
              <a:rPr lang="sv-SE" dirty="0" smtClean="0"/>
              <a:t>att </a:t>
            </a:r>
            <a:r>
              <a:rPr lang="sv-SE" dirty="0"/>
              <a:t>mellan 2005-2013 öka resandet </a:t>
            </a:r>
            <a:endParaRPr lang="sv-SE" dirty="0" smtClean="0"/>
          </a:p>
          <a:p>
            <a:r>
              <a:rPr lang="sv-SE" dirty="0" smtClean="0"/>
              <a:t>med </a:t>
            </a:r>
            <a:r>
              <a:rPr lang="sv-SE" dirty="0"/>
              <a:t>över 60</a:t>
            </a:r>
            <a:r>
              <a:rPr lang="sv-SE" dirty="0" smtClean="0"/>
              <a:t>%  </a:t>
            </a:r>
          </a:p>
          <a:p>
            <a:r>
              <a:rPr lang="sv-SE" dirty="0" smtClean="0"/>
              <a:t>( från 3,9 till 6,4 millioner resor per år)</a:t>
            </a:r>
            <a:endParaRPr lang="en-GB" dirty="0"/>
          </a:p>
        </p:txBody>
      </p:sp>
      <p:sp>
        <p:nvSpPr>
          <p:cNvPr id="12" name="TextBox 11"/>
          <p:cNvSpPr txBox="1"/>
          <p:nvPr/>
        </p:nvSpPr>
        <p:spPr>
          <a:xfrm>
            <a:off x="1868064" y="6301713"/>
            <a:ext cx="2339102"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Karlstadsbuss</a:t>
            </a:r>
            <a:endParaRPr lang="en-GB" i="1" dirty="0"/>
          </a:p>
        </p:txBody>
      </p:sp>
    </p:spTree>
    <p:extLst>
      <p:ext uri="{BB962C8B-B14F-4D97-AF65-F5344CB8AC3E}">
        <p14:creationId xmlns:p14="http://schemas.microsoft.com/office/powerpoint/2010/main" val="343487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Electricity Solutions and Distribution /</a:t>
            </a:r>
            <a:endParaRPr lang="fi-FI"/>
          </a:p>
        </p:txBody>
      </p:sp>
      <p:sp>
        <p:nvSpPr>
          <p:cNvPr id="3" name="Slide Number Placeholder 2"/>
          <p:cNvSpPr>
            <a:spLocks noGrp="1"/>
          </p:cNvSpPr>
          <p:nvPr>
            <p:ph type="sldNum" sz="quarter" idx="12"/>
          </p:nvPr>
        </p:nvSpPr>
        <p:spPr/>
        <p:txBody>
          <a:bodyPr/>
          <a:lstStyle/>
          <a:p>
            <a:pPr>
              <a:defRPr/>
            </a:pPr>
            <a:fld id="{E923080E-1506-4B1B-9699-DC07D974746E}" type="slidenum">
              <a:rPr lang="fi-FI" smtClean="0"/>
              <a:pPr>
                <a:defRPr/>
              </a:pPr>
              <a:t>33</a:t>
            </a:fld>
            <a:endParaRPr lang="fi-FI"/>
          </a:p>
        </p:txBody>
      </p:sp>
      <p:sp>
        <p:nvSpPr>
          <p:cNvPr id="4" name="Title 1"/>
          <p:cNvSpPr txBox="1">
            <a:spLocks/>
          </p:cNvSpPr>
          <p:nvPr/>
        </p:nvSpPr>
        <p:spPr>
          <a:xfrm>
            <a:off x="344488" y="260350"/>
            <a:ext cx="9217025" cy="792163"/>
          </a:xfrm>
          <a:prstGeom prst="rect">
            <a:avLst/>
          </a:prstGeom>
        </p:spPr>
        <p:txBody>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r>
              <a:rPr lang="en-GB" dirty="0" err="1" smtClean="0"/>
              <a:t>Karlstadsbuss</a:t>
            </a:r>
            <a:r>
              <a:rPr lang="en-GB" dirty="0" smtClean="0"/>
              <a:t> – </a:t>
            </a:r>
            <a:r>
              <a:rPr lang="en-GB" dirty="0" err="1" smtClean="0"/>
              <a:t>Klimatsmart</a:t>
            </a:r>
            <a:r>
              <a:rPr lang="en-GB" dirty="0" smtClean="0"/>
              <a:t> </a:t>
            </a:r>
            <a:r>
              <a:rPr lang="en-GB" dirty="0" err="1" smtClean="0"/>
              <a:t>ska</a:t>
            </a:r>
            <a:r>
              <a:rPr lang="en-GB" dirty="0" smtClean="0"/>
              <a:t> </a:t>
            </a:r>
            <a:r>
              <a:rPr lang="en-GB" dirty="0" err="1" smtClean="0"/>
              <a:t>vara</a:t>
            </a:r>
            <a:r>
              <a:rPr lang="en-GB" dirty="0" smtClean="0"/>
              <a:t> </a:t>
            </a:r>
            <a:r>
              <a:rPr lang="en-GB" dirty="0" err="1" smtClean="0"/>
              <a:t>attraktivt</a:t>
            </a:r>
            <a:endParaRPr lang="en-GB" dirty="0"/>
          </a:p>
        </p:txBody>
      </p:sp>
      <p:sp>
        <p:nvSpPr>
          <p:cNvPr id="5" name="Rectangle 4"/>
          <p:cNvSpPr/>
          <p:nvPr/>
        </p:nvSpPr>
        <p:spPr>
          <a:xfrm>
            <a:off x="3449992" y="3244334"/>
            <a:ext cx="2428935" cy="369332"/>
          </a:xfrm>
          <a:prstGeom prst="rect">
            <a:avLst/>
          </a:prstGeom>
        </p:spPr>
        <p:txBody>
          <a:bodyPr wrap="none">
            <a:spAutoFit/>
          </a:bodyPr>
          <a:lstStyle/>
          <a:p>
            <a:r>
              <a:rPr lang="en-GB" dirty="0" smtClean="0">
                <a:hlinkClick r:id="rId2"/>
              </a:rPr>
              <a:t>www.enplatsfordig.se</a:t>
            </a:r>
            <a:r>
              <a:rPr lang="en-GB" dirty="0"/>
              <a: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578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57" y="4567464"/>
            <a:ext cx="63055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235848"/>
            <a:ext cx="4686300" cy="258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34</a:t>
            </a:fld>
            <a:endParaRPr lang="fi-FI"/>
          </a:p>
        </p:txBody>
      </p:sp>
      <p:sp>
        <p:nvSpPr>
          <p:cNvPr id="5" name="Title 1"/>
          <p:cNvSpPr>
            <a:spLocks noGrp="1"/>
          </p:cNvSpPr>
          <p:nvPr>
            <p:ph type="title"/>
          </p:nvPr>
        </p:nvSpPr>
        <p:spPr>
          <a:xfrm>
            <a:off x="344488" y="260350"/>
            <a:ext cx="9217025" cy="792163"/>
          </a:xfrm>
        </p:spPr>
        <p:txBody>
          <a:bodyPr/>
          <a:lstStyle/>
          <a:p>
            <a:r>
              <a:rPr lang="en-GB" dirty="0" err="1" smtClean="0"/>
              <a:t>Karlstadsbuss</a:t>
            </a:r>
            <a:r>
              <a:rPr lang="en-GB" dirty="0" smtClean="0"/>
              <a:t> – </a:t>
            </a:r>
            <a:r>
              <a:rPr lang="en-GB" dirty="0" err="1" smtClean="0"/>
              <a:t>Klimatsmart</a:t>
            </a:r>
            <a:r>
              <a:rPr lang="en-GB" dirty="0" smtClean="0"/>
              <a:t> </a:t>
            </a:r>
            <a:r>
              <a:rPr lang="en-GB" dirty="0" err="1" smtClean="0"/>
              <a:t>ska</a:t>
            </a:r>
            <a:r>
              <a:rPr lang="en-GB" dirty="0" smtClean="0"/>
              <a:t> </a:t>
            </a:r>
            <a:r>
              <a:rPr lang="en-GB" dirty="0" err="1" smtClean="0"/>
              <a:t>vara</a:t>
            </a:r>
            <a:r>
              <a:rPr lang="en-GB" dirty="0" smtClean="0"/>
              <a:t> </a:t>
            </a:r>
            <a:r>
              <a:rPr lang="en-GB" dirty="0" err="1" smtClean="0"/>
              <a:t>attraktivt</a:t>
            </a:r>
            <a:endParaRPr lang="en-GB"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773" y="5038579"/>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95989">
            <a:off x="326850" y="3101090"/>
            <a:ext cx="869130" cy="72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5580">
            <a:off x="5738337" y="4070310"/>
            <a:ext cx="42005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83" y="1267378"/>
            <a:ext cx="5785196" cy="352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68064" y="6396309"/>
            <a:ext cx="2339102"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Karlstadsbuss</a:t>
            </a:r>
            <a:endParaRPr lang="en-GB" i="1" dirty="0"/>
          </a:p>
        </p:txBody>
      </p:sp>
      <p:pic>
        <p:nvPicPr>
          <p:cNvPr id="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013" y="5954505"/>
            <a:ext cx="63912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487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35</a:t>
            </a:fld>
            <a:endParaRPr lang="fi-FI"/>
          </a:p>
        </p:txBody>
      </p:sp>
      <p:sp>
        <p:nvSpPr>
          <p:cNvPr id="6" name="Title 1"/>
          <p:cNvSpPr txBox="1">
            <a:spLocks/>
          </p:cNvSpPr>
          <p:nvPr/>
        </p:nvSpPr>
        <p:spPr>
          <a:xfrm>
            <a:off x="704850" y="1985963"/>
            <a:ext cx="8496300" cy="2306637"/>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pPr>
              <a:defRPr/>
            </a:pPr>
            <a:r>
              <a:rPr lang="sv-SE" dirty="0" smtClean="0">
                <a:ea typeface="ＭＳ Ｐゴシック" charset="0"/>
              </a:rPr>
              <a:t/>
            </a:r>
            <a:br>
              <a:rPr lang="sv-SE" dirty="0" smtClean="0">
                <a:ea typeface="ＭＳ Ｐゴシック" charset="0"/>
              </a:rPr>
            </a:br>
            <a:r>
              <a:rPr lang="sv-SE" dirty="0" smtClean="0">
                <a:ea typeface="ＭＳ Ｐゴシック" charset="0"/>
              </a:rPr>
              <a:t/>
            </a:r>
            <a:br>
              <a:rPr lang="sv-SE" dirty="0" smtClean="0">
                <a:ea typeface="ＭＳ Ｐゴシック" charset="0"/>
              </a:rPr>
            </a:br>
            <a:r>
              <a:rPr lang="sv-SE" dirty="0" smtClean="0">
                <a:ea typeface="ＭＳ Ｐゴシック" charset="0"/>
              </a:rPr>
              <a:t>Klimat- och energiproblematiken i ett individperspektiv</a:t>
            </a:r>
            <a:br>
              <a:rPr lang="sv-SE" dirty="0" smtClean="0">
                <a:ea typeface="ＭＳ Ｐゴシック" charset="0"/>
              </a:rPr>
            </a:br>
            <a:endParaRPr lang="sv-SE" dirty="0">
              <a:ea typeface="ＭＳ Ｐゴシック"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903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260350"/>
            <a:ext cx="9482682" cy="792163"/>
          </a:xfrm>
        </p:spPr>
        <p:txBody>
          <a:bodyPr/>
          <a:lstStyle/>
          <a:p>
            <a:r>
              <a:rPr lang="en-GB" sz="2800" dirty="0" smtClean="0"/>
              <a:t>One Tonne Life – </a:t>
            </a:r>
            <a:r>
              <a:rPr lang="en-GB" sz="2800" dirty="0" err="1" smtClean="0"/>
              <a:t>Hur</a:t>
            </a:r>
            <a:r>
              <a:rPr lang="en-GB" sz="2800" dirty="0" smtClean="0"/>
              <a:t> </a:t>
            </a:r>
            <a:r>
              <a:rPr lang="en-GB" sz="2800" dirty="0" err="1" smtClean="0"/>
              <a:t>kan</a:t>
            </a:r>
            <a:r>
              <a:rPr lang="en-GB" sz="2800" dirty="0" smtClean="0"/>
              <a:t> en </a:t>
            </a:r>
            <a:r>
              <a:rPr lang="en-GB" sz="2800" dirty="0" err="1" smtClean="0"/>
              <a:t>vanlig</a:t>
            </a:r>
            <a:r>
              <a:rPr lang="en-GB" sz="2800" dirty="0" smtClean="0"/>
              <a:t> </a:t>
            </a:r>
            <a:r>
              <a:rPr lang="en-GB" sz="2800" dirty="0" err="1" smtClean="0"/>
              <a:t>familj</a:t>
            </a:r>
            <a:r>
              <a:rPr lang="en-GB" sz="2800" dirty="0" smtClean="0"/>
              <a:t> leva </a:t>
            </a:r>
            <a:r>
              <a:rPr lang="en-GB" sz="2800" dirty="0" err="1" smtClean="0"/>
              <a:t>på</a:t>
            </a:r>
            <a:r>
              <a:rPr lang="en-GB" sz="2800" dirty="0" smtClean="0"/>
              <a:t> en </a:t>
            </a:r>
            <a:r>
              <a:rPr lang="en-GB" sz="2800" dirty="0" err="1" smtClean="0"/>
              <a:t>hållbar</a:t>
            </a:r>
            <a:r>
              <a:rPr lang="en-GB" sz="2800" dirty="0" smtClean="0"/>
              <a:t> </a:t>
            </a:r>
            <a:r>
              <a:rPr lang="en-GB" sz="2800" dirty="0" err="1" smtClean="0"/>
              <a:t>nivå</a:t>
            </a:r>
            <a:r>
              <a:rPr lang="en-GB" sz="2800" dirty="0" smtClean="0"/>
              <a:t> ? (</a:t>
            </a:r>
            <a:r>
              <a:rPr lang="en-GB" sz="2800" dirty="0" err="1" smtClean="0"/>
              <a:t>Vattenfalls</a:t>
            </a:r>
            <a:r>
              <a:rPr lang="en-GB" sz="2800" dirty="0" smtClean="0"/>
              <a:t> </a:t>
            </a:r>
            <a:r>
              <a:rPr lang="en-GB" sz="2800" dirty="0" err="1" smtClean="0"/>
              <a:t>projekt</a:t>
            </a:r>
            <a:r>
              <a:rPr lang="en-GB" sz="2800" dirty="0" smtClean="0"/>
              <a:t> </a:t>
            </a:r>
            <a:r>
              <a:rPr lang="en-GB" sz="2800" dirty="0" err="1" smtClean="0"/>
              <a:t>från</a:t>
            </a:r>
            <a:r>
              <a:rPr lang="en-GB" sz="2800" dirty="0" smtClean="0"/>
              <a:t> 2011) </a:t>
            </a:r>
            <a:endParaRPr lang="en-GB" sz="2800" dirty="0"/>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36</a:t>
            </a:fld>
            <a:endParaRPr lang="fi-FI"/>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0" y="1213945"/>
            <a:ext cx="6152386" cy="514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855" y="2329783"/>
            <a:ext cx="3355315" cy="225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359" y="586790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77448" y="6345641"/>
            <a:ext cx="2459006" cy="369332"/>
          </a:xfrm>
          <a:prstGeom prst="rect">
            <a:avLst/>
          </a:prstGeom>
          <a:solidFill>
            <a:schemeClr val="bg1"/>
          </a:solidFill>
        </p:spPr>
        <p:txBody>
          <a:bodyPr wrap="none" rtlCol="0">
            <a:spAutoFit/>
          </a:bodyPr>
          <a:lstStyle/>
          <a:p>
            <a:r>
              <a:rPr lang="en-GB" i="1" dirty="0" err="1" smtClean="0"/>
              <a:t>Källa</a:t>
            </a:r>
            <a:r>
              <a:rPr lang="en-GB" i="1" dirty="0" smtClean="0"/>
              <a:t> : One Tonne Life</a:t>
            </a:r>
            <a:endParaRPr lang="en-GB" i="1" dirty="0"/>
          </a:p>
        </p:txBody>
      </p:sp>
    </p:spTree>
    <p:extLst>
      <p:ext uri="{BB962C8B-B14F-4D97-AF65-F5344CB8AC3E}">
        <p14:creationId xmlns:p14="http://schemas.microsoft.com/office/powerpoint/2010/main" val="33362105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 Tonne Life   --- </a:t>
            </a:r>
            <a:r>
              <a:rPr lang="en-GB" dirty="0" err="1" smtClean="0"/>
              <a:t>ett</a:t>
            </a:r>
            <a:r>
              <a:rPr lang="en-GB" dirty="0" smtClean="0"/>
              <a:t> </a:t>
            </a:r>
            <a:r>
              <a:rPr lang="en-GB" dirty="0" err="1" smtClean="0"/>
              <a:t>antal</a:t>
            </a:r>
            <a:r>
              <a:rPr lang="en-GB" dirty="0" smtClean="0"/>
              <a:t> </a:t>
            </a:r>
            <a:r>
              <a:rPr lang="en-GB" dirty="0" err="1" smtClean="0"/>
              <a:t>bilder</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37</a:t>
            </a:fld>
            <a:endParaRPr lang="fi-FI"/>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5" y="173417"/>
            <a:ext cx="9850336" cy="654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916" y="295191"/>
            <a:ext cx="21050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77448" y="6487535"/>
            <a:ext cx="2459006" cy="369332"/>
          </a:xfrm>
          <a:prstGeom prst="rect">
            <a:avLst/>
          </a:prstGeom>
          <a:solidFill>
            <a:schemeClr val="bg1"/>
          </a:solidFill>
        </p:spPr>
        <p:txBody>
          <a:bodyPr wrap="none" rtlCol="0">
            <a:spAutoFit/>
          </a:bodyPr>
          <a:lstStyle/>
          <a:p>
            <a:r>
              <a:rPr lang="en-GB" i="1" dirty="0" err="1" smtClean="0"/>
              <a:t>Källa</a:t>
            </a:r>
            <a:r>
              <a:rPr lang="en-GB" i="1" dirty="0" smtClean="0"/>
              <a:t> : One Tonne Life</a:t>
            </a:r>
            <a:endParaRPr lang="en-GB" i="1" dirty="0"/>
          </a:p>
        </p:txBody>
      </p:sp>
    </p:spTree>
    <p:extLst>
      <p:ext uri="{BB962C8B-B14F-4D97-AF65-F5344CB8AC3E}">
        <p14:creationId xmlns:p14="http://schemas.microsoft.com/office/powerpoint/2010/main" val="3248460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Electricity Solutions and Distribution /</a:t>
            </a:r>
            <a:endParaRPr lang="fi-FI"/>
          </a:p>
        </p:txBody>
      </p:sp>
      <p:sp>
        <p:nvSpPr>
          <p:cNvPr id="3" name="Slide Number Placeholder 2"/>
          <p:cNvSpPr>
            <a:spLocks noGrp="1"/>
          </p:cNvSpPr>
          <p:nvPr>
            <p:ph type="sldNum" sz="quarter" idx="12"/>
          </p:nvPr>
        </p:nvSpPr>
        <p:spPr/>
        <p:txBody>
          <a:bodyPr/>
          <a:lstStyle/>
          <a:p>
            <a:pPr>
              <a:defRPr/>
            </a:pPr>
            <a:fld id="{E923080E-1506-4B1B-9699-DC07D974746E}" type="slidenum">
              <a:rPr lang="fi-FI" smtClean="0"/>
              <a:pPr>
                <a:defRPr/>
              </a:pPr>
              <a:t>38</a:t>
            </a:fld>
            <a:endParaRPr lang="fi-FI"/>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2" y="452438"/>
            <a:ext cx="9518515" cy="621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7448" y="6503301"/>
            <a:ext cx="2459006" cy="369332"/>
          </a:xfrm>
          <a:prstGeom prst="rect">
            <a:avLst/>
          </a:prstGeom>
          <a:solidFill>
            <a:schemeClr val="bg1"/>
          </a:solidFill>
        </p:spPr>
        <p:txBody>
          <a:bodyPr wrap="none" rtlCol="0">
            <a:spAutoFit/>
          </a:bodyPr>
          <a:lstStyle/>
          <a:p>
            <a:r>
              <a:rPr lang="en-GB" i="1" dirty="0" err="1" smtClean="0"/>
              <a:t>Källa</a:t>
            </a:r>
            <a:r>
              <a:rPr lang="en-GB" i="1" dirty="0" smtClean="0"/>
              <a:t> : One Tonne Life</a:t>
            </a:r>
            <a:endParaRPr lang="en-GB" i="1" dirty="0"/>
          </a:p>
        </p:txBody>
      </p:sp>
    </p:spTree>
    <p:extLst>
      <p:ext uri="{BB962C8B-B14F-4D97-AF65-F5344CB8AC3E}">
        <p14:creationId xmlns:p14="http://schemas.microsoft.com/office/powerpoint/2010/main" val="3825026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5" y="1221877"/>
            <a:ext cx="5156889" cy="288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Så</a:t>
            </a:r>
            <a:r>
              <a:rPr lang="en-GB" dirty="0" smtClean="0"/>
              <a:t> </a:t>
            </a:r>
            <a:r>
              <a:rPr lang="en-GB" dirty="0" err="1" smtClean="0"/>
              <a:t>här</a:t>
            </a:r>
            <a:r>
              <a:rPr lang="en-GB" dirty="0" smtClean="0"/>
              <a:t> </a:t>
            </a:r>
            <a:r>
              <a:rPr lang="en-GB" dirty="0" err="1" smtClean="0"/>
              <a:t>gick</a:t>
            </a:r>
            <a:r>
              <a:rPr lang="en-GB" dirty="0" smtClean="0"/>
              <a:t> </a:t>
            </a:r>
            <a:r>
              <a:rPr lang="en-GB" dirty="0" err="1" smtClean="0"/>
              <a:t>det</a:t>
            </a:r>
            <a:r>
              <a:rPr lang="en-GB" dirty="0" smtClean="0"/>
              <a:t> </a:t>
            </a:r>
            <a:r>
              <a:rPr lang="en-GB" dirty="0" err="1" smtClean="0"/>
              <a:t>för</a:t>
            </a:r>
            <a:r>
              <a:rPr lang="en-GB" dirty="0" smtClean="0"/>
              <a:t> </a:t>
            </a:r>
            <a:r>
              <a:rPr lang="en-GB" dirty="0" err="1" smtClean="0"/>
              <a:t>familjen</a:t>
            </a:r>
            <a:r>
              <a:rPr lang="en-GB" dirty="0" smtClean="0"/>
              <a:t> </a:t>
            </a:r>
            <a:r>
              <a:rPr lang="en-GB" dirty="0" err="1" smtClean="0"/>
              <a:t>Lindell</a:t>
            </a:r>
            <a:endParaRPr lang="en-GB" dirty="0"/>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39</a:t>
            </a:fld>
            <a:endParaRPr lang="fi-FI"/>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209" y="3226426"/>
            <a:ext cx="8217151" cy="285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143" y="1034234"/>
            <a:ext cx="4477176" cy="266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080" y="0"/>
            <a:ext cx="2022920" cy="136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675" y="5915206"/>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77448" y="6345641"/>
            <a:ext cx="2459006" cy="369332"/>
          </a:xfrm>
          <a:prstGeom prst="rect">
            <a:avLst/>
          </a:prstGeom>
          <a:solidFill>
            <a:schemeClr val="bg1"/>
          </a:solidFill>
        </p:spPr>
        <p:txBody>
          <a:bodyPr wrap="none" rtlCol="0">
            <a:spAutoFit/>
          </a:bodyPr>
          <a:lstStyle/>
          <a:p>
            <a:r>
              <a:rPr lang="en-GB" i="1" dirty="0" err="1" smtClean="0"/>
              <a:t>Källa</a:t>
            </a:r>
            <a:r>
              <a:rPr lang="en-GB" i="1" dirty="0" smtClean="0"/>
              <a:t> : One Tonne Life</a:t>
            </a:r>
            <a:endParaRPr lang="en-GB" i="1" dirty="0"/>
          </a:p>
        </p:txBody>
      </p:sp>
    </p:spTree>
    <p:extLst>
      <p:ext uri="{BB962C8B-B14F-4D97-AF65-F5344CB8AC3E}">
        <p14:creationId xmlns:p14="http://schemas.microsoft.com/office/powerpoint/2010/main" val="2915754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4</a:t>
            </a:fld>
            <a:endParaRPr lang="fi-FI"/>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17" y="-39715"/>
            <a:ext cx="9475075" cy="700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2553144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40</a:t>
            </a:fld>
            <a:endParaRPr lang="fi-FI"/>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98" y="954280"/>
            <a:ext cx="7123879" cy="511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027"/>
            <a:ext cx="101250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291" y="-41808"/>
            <a:ext cx="532447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271" y="594673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77448" y="6345641"/>
            <a:ext cx="2459006" cy="369332"/>
          </a:xfrm>
          <a:prstGeom prst="rect">
            <a:avLst/>
          </a:prstGeom>
          <a:solidFill>
            <a:schemeClr val="bg1"/>
          </a:solidFill>
        </p:spPr>
        <p:txBody>
          <a:bodyPr wrap="none" rtlCol="0">
            <a:spAutoFit/>
          </a:bodyPr>
          <a:lstStyle/>
          <a:p>
            <a:r>
              <a:rPr lang="en-GB" i="1" dirty="0" err="1" smtClean="0"/>
              <a:t>Källa</a:t>
            </a:r>
            <a:r>
              <a:rPr lang="en-GB" i="1" dirty="0" smtClean="0"/>
              <a:t> : One Tonne Life</a:t>
            </a:r>
            <a:endParaRPr lang="en-GB" i="1" dirty="0"/>
          </a:p>
        </p:txBody>
      </p:sp>
    </p:spTree>
    <p:extLst>
      <p:ext uri="{BB962C8B-B14F-4D97-AF65-F5344CB8AC3E}">
        <p14:creationId xmlns:p14="http://schemas.microsoft.com/office/powerpoint/2010/main" val="9110942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41</a:t>
            </a:fld>
            <a:endParaRPr lang="fi-FI"/>
          </a:p>
        </p:txBody>
      </p:sp>
      <p:sp>
        <p:nvSpPr>
          <p:cNvPr id="6" name="Title 1"/>
          <p:cNvSpPr txBox="1">
            <a:spLocks/>
          </p:cNvSpPr>
          <p:nvPr/>
        </p:nvSpPr>
        <p:spPr>
          <a:xfrm>
            <a:off x="704850" y="1985963"/>
            <a:ext cx="8496300" cy="2306637"/>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pPr>
              <a:defRPr/>
            </a:pPr>
            <a:r>
              <a:rPr lang="sv-SE" dirty="0" smtClean="0">
                <a:ea typeface="ＭＳ Ｐゴシック" charset="0"/>
              </a:rPr>
              <a:t/>
            </a:r>
            <a:br>
              <a:rPr lang="sv-SE" dirty="0" smtClean="0">
                <a:ea typeface="ＭＳ Ｐゴシック" charset="0"/>
              </a:rPr>
            </a:br>
            <a:r>
              <a:rPr lang="sv-SE" dirty="0" smtClean="0">
                <a:ea typeface="ＭＳ Ｐゴシック" charset="0"/>
              </a:rPr>
              <a:t/>
            </a:r>
            <a:br>
              <a:rPr lang="sv-SE" dirty="0" smtClean="0">
                <a:ea typeface="ＭＳ Ｐゴシック" charset="0"/>
              </a:rPr>
            </a:br>
            <a:endParaRPr lang="sv-SE" dirty="0">
              <a:ea typeface="ＭＳ Ｐゴシック" charset="0"/>
            </a:endParaRPr>
          </a:p>
        </p:txBody>
      </p:sp>
      <p:sp>
        <p:nvSpPr>
          <p:cNvPr id="7" name="Title 1"/>
          <p:cNvSpPr txBox="1">
            <a:spLocks/>
          </p:cNvSpPr>
          <p:nvPr/>
        </p:nvSpPr>
        <p:spPr>
          <a:xfrm>
            <a:off x="857250" y="2138363"/>
            <a:ext cx="8496300" cy="2306637"/>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pPr>
              <a:defRPr/>
            </a:pPr>
            <a:r>
              <a:rPr lang="sv-SE" dirty="0" smtClean="0">
                <a:ea typeface="ＭＳ Ｐゴシック" charset="0"/>
              </a:rPr>
              <a:t/>
            </a:r>
            <a:br>
              <a:rPr lang="sv-SE" dirty="0" smtClean="0">
                <a:ea typeface="ＭＳ Ｐゴシック" charset="0"/>
              </a:rPr>
            </a:br>
            <a:r>
              <a:rPr lang="sv-SE" dirty="0" smtClean="0">
                <a:ea typeface="ＭＳ Ｐゴシック" charset="0"/>
              </a:rPr>
              <a:t/>
            </a:r>
            <a:br>
              <a:rPr lang="sv-SE" dirty="0" smtClean="0">
                <a:ea typeface="ＭＳ Ｐゴシック" charset="0"/>
              </a:rPr>
            </a:br>
            <a:r>
              <a:rPr lang="sv-SE" dirty="0" smtClean="0">
                <a:ea typeface="ＭＳ Ｐゴシック" charset="0"/>
              </a:rPr>
              <a:t>Klimat- och energiproblematiken </a:t>
            </a:r>
          </a:p>
          <a:p>
            <a:pPr>
              <a:defRPr/>
            </a:pPr>
            <a:endParaRPr lang="sv-SE" dirty="0">
              <a:ea typeface="ＭＳ Ｐゴシック" charset="0"/>
            </a:endParaRPr>
          </a:p>
          <a:p>
            <a:pPr>
              <a:defRPr/>
            </a:pPr>
            <a:r>
              <a:rPr lang="sv-SE" dirty="0" smtClean="0">
                <a:ea typeface="ＭＳ Ｐゴシック" charset="0"/>
              </a:rPr>
              <a:t>En lokal och internationell aktör : Fortum</a:t>
            </a:r>
            <a:br>
              <a:rPr lang="sv-SE" dirty="0" smtClean="0">
                <a:ea typeface="ＭＳ Ｐゴシック" charset="0"/>
              </a:rPr>
            </a:br>
            <a:endParaRPr lang="sv-SE" dirty="0">
              <a:ea typeface="ＭＳ Ｐゴシック"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356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Energikedjan</a:t>
            </a:r>
            <a:endParaRPr lang="en-GB" dirty="0"/>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42</a:t>
            </a:fld>
            <a:endParaRPr lang="fi-FI"/>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631" y="1371600"/>
            <a:ext cx="7546357" cy="36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867103" y="1781503"/>
            <a:ext cx="4667646" cy="1939159"/>
          </a:xfrm>
          <a:custGeom>
            <a:avLst/>
            <a:gdLst>
              <a:gd name="connsiteX0" fmla="*/ 189187 w 4667646"/>
              <a:gd name="connsiteY0" fmla="*/ 94594 h 2062769"/>
              <a:gd name="connsiteX1" fmla="*/ 945931 w 4667646"/>
              <a:gd name="connsiteY1" fmla="*/ 63063 h 2062769"/>
              <a:gd name="connsiteX2" fmla="*/ 1213945 w 4667646"/>
              <a:gd name="connsiteY2" fmla="*/ 47297 h 2062769"/>
              <a:gd name="connsiteX3" fmla="*/ 1560787 w 4667646"/>
              <a:gd name="connsiteY3" fmla="*/ 31531 h 2062769"/>
              <a:gd name="connsiteX4" fmla="*/ 1954925 w 4667646"/>
              <a:gd name="connsiteY4" fmla="*/ 0 h 2062769"/>
              <a:gd name="connsiteX5" fmla="*/ 3121573 w 4667646"/>
              <a:gd name="connsiteY5" fmla="*/ 15766 h 2062769"/>
              <a:gd name="connsiteX6" fmla="*/ 3389587 w 4667646"/>
              <a:gd name="connsiteY6" fmla="*/ 31531 h 2062769"/>
              <a:gd name="connsiteX7" fmla="*/ 3767959 w 4667646"/>
              <a:gd name="connsiteY7" fmla="*/ 47297 h 2062769"/>
              <a:gd name="connsiteX8" fmla="*/ 3925614 w 4667646"/>
              <a:gd name="connsiteY8" fmla="*/ 63063 h 2062769"/>
              <a:gd name="connsiteX9" fmla="*/ 4083269 w 4667646"/>
              <a:gd name="connsiteY9" fmla="*/ 94594 h 2062769"/>
              <a:gd name="connsiteX10" fmla="*/ 4177863 w 4667646"/>
              <a:gd name="connsiteY10" fmla="*/ 110359 h 2062769"/>
              <a:gd name="connsiteX11" fmla="*/ 4319752 w 4667646"/>
              <a:gd name="connsiteY11" fmla="*/ 157656 h 2062769"/>
              <a:gd name="connsiteX12" fmla="*/ 4367049 w 4667646"/>
              <a:gd name="connsiteY12" fmla="*/ 173421 h 2062769"/>
              <a:gd name="connsiteX13" fmla="*/ 4445876 w 4667646"/>
              <a:gd name="connsiteY13" fmla="*/ 268014 h 2062769"/>
              <a:gd name="connsiteX14" fmla="*/ 4477407 w 4667646"/>
              <a:gd name="connsiteY14" fmla="*/ 315311 h 2062769"/>
              <a:gd name="connsiteX15" fmla="*/ 4524704 w 4667646"/>
              <a:gd name="connsiteY15" fmla="*/ 362607 h 2062769"/>
              <a:gd name="connsiteX16" fmla="*/ 4572000 w 4667646"/>
              <a:gd name="connsiteY16" fmla="*/ 425669 h 2062769"/>
              <a:gd name="connsiteX17" fmla="*/ 4619297 w 4667646"/>
              <a:gd name="connsiteY17" fmla="*/ 457200 h 2062769"/>
              <a:gd name="connsiteX18" fmla="*/ 4635063 w 4667646"/>
              <a:gd name="connsiteY18" fmla="*/ 520263 h 2062769"/>
              <a:gd name="connsiteX19" fmla="*/ 4666594 w 4667646"/>
              <a:gd name="connsiteY19" fmla="*/ 567559 h 2062769"/>
              <a:gd name="connsiteX20" fmla="*/ 4650828 w 4667646"/>
              <a:gd name="connsiteY20" fmla="*/ 693683 h 2062769"/>
              <a:gd name="connsiteX21" fmla="*/ 4556235 w 4667646"/>
              <a:gd name="connsiteY21" fmla="*/ 867104 h 2062769"/>
              <a:gd name="connsiteX22" fmla="*/ 4540469 w 4667646"/>
              <a:gd name="connsiteY22" fmla="*/ 914400 h 2062769"/>
              <a:gd name="connsiteX23" fmla="*/ 4524704 w 4667646"/>
              <a:gd name="connsiteY23" fmla="*/ 1907628 h 2062769"/>
              <a:gd name="connsiteX24" fmla="*/ 4367049 w 4667646"/>
              <a:gd name="connsiteY24" fmla="*/ 1986456 h 2062769"/>
              <a:gd name="connsiteX25" fmla="*/ 4240925 w 4667646"/>
              <a:gd name="connsiteY25" fmla="*/ 2002221 h 2062769"/>
              <a:gd name="connsiteX26" fmla="*/ 3925614 w 4667646"/>
              <a:gd name="connsiteY26" fmla="*/ 2033752 h 2062769"/>
              <a:gd name="connsiteX27" fmla="*/ 3736428 w 4667646"/>
              <a:gd name="connsiteY27" fmla="*/ 2017987 h 2062769"/>
              <a:gd name="connsiteX28" fmla="*/ 3689131 w 4667646"/>
              <a:gd name="connsiteY28" fmla="*/ 2002221 h 2062769"/>
              <a:gd name="connsiteX29" fmla="*/ 3499945 w 4667646"/>
              <a:gd name="connsiteY29" fmla="*/ 1986456 h 2062769"/>
              <a:gd name="connsiteX30" fmla="*/ 2112580 w 4667646"/>
              <a:gd name="connsiteY30" fmla="*/ 2002221 h 2062769"/>
              <a:gd name="connsiteX31" fmla="*/ 1686911 w 4667646"/>
              <a:gd name="connsiteY31" fmla="*/ 2033752 h 2062769"/>
              <a:gd name="connsiteX32" fmla="*/ 1072056 w 4667646"/>
              <a:gd name="connsiteY32" fmla="*/ 2033752 h 2062769"/>
              <a:gd name="connsiteX33" fmla="*/ 993228 w 4667646"/>
              <a:gd name="connsiteY33" fmla="*/ 2017987 h 2062769"/>
              <a:gd name="connsiteX34" fmla="*/ 189187 w 4667646"/>
              <a:gd name="connsiteY34" fmla="*/ 2002221 h 2062769"/>
              <a:gd name="connsiteX35" fmla="*/ 141890 w 4667646"/>
              <a:gd name="connsiteY35" fmla="*/ 1986456 h 2062769"/>
              <a:gd name="connsiteX36" fmla="*/ 126125 w 4667646"/>
              <a:gd name="connsiteY36" fmla="*/ 1939159 h 2062769"/>
              <a:gd name="connsiteX37" fmla="*/ 94594 w 4667646"/>
              <a:gd name="connsiteY37" fmla="*/ 1891863 h 2062769"/>
              <a:gd name="connsiteX38" fmla="*/ 63063 w 4667646"/>
              <a:gd name="connsiteY38" fmla="*/ 1781504 h 2062769"/>
              <a:gd name="connsiteX39" fmla="*/ 47297 w 4667646"/>
              <a:gd name="connsiteY39" fmla="*/ 1718442 h 2062769"/>
              <a:gd name="connsiteX40" fmla="*/ 15766 w 4667646"/>
              <a:gd name="connsiteY40" fmla="*/ 1623849 h 2062769"/>
              <a:gd name="connsiteX41" fmla="*/ 0 w 4667646"/>
              <a:gd name="connsiteY41" fmla="*/ 1576552 h 2062769"/>
              <a:gd name="connsiteX42" fmla="*/ 15766 w 4667646"/>
              <a:gd name="connsiteY42" fmla="*/ 835573 h 2062769"/>
              <a:gd name="connsiteX43" fmla="*/ 47297 w 4667646"/>
              <a:gd name="connsiteY43" fmla="*/ 488731 h 2062769"/>
              <a:gd name="connsiteX44" fmla="*/ 63063 w 4667646"/>
              <a:gd name="connsiteY44" fmla="*/ 378373 h 2062769"/>
              <a:gd name="connsiteX45" fmla="*/ 94594 w 4667646"/>
              <a:gd name="connsiteY45" fmla="*/ 283780 h 2062769"/>
              <a:gd name="connsiteX46" fmla="*/ 126125 w 4667646"/>
              <a:gd name="connsiteY46" fmla="*/ 189187 h 2062769"/>
              <a:gd name="connsiteX47" fmla="*/ 157656 w 4667646"/>
              <a:gd name="connsiteY47" fmla="*/ 141890 h 2062769"/>
              <a:gd name="connsiteX48" fmla="*/ 189187 w 4667646"/>
              <a:gd name="connsiteY48" fmla="*/ 94594 h 20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667646" h="2062769">
                <a:moveTo>
                  <a:pt x="189187" y="94594"/>
                </a:moveTo>
                <a:cubicBezTo>
                  <a:pt x="320566" y="81456"/>
                  <a:pt x="-158674" y="111089"/>
                  <a:pt x="945931" y="63063"/>
                </a:cubicBezTo>
                <a:cubicBezTo>
                  <a:pt x="1035339" y="59176"/>
                  <a:pt x="1124570" y="51880"/>
                  <a:pt x="1213945" y="47297"/>
                </a:cubicBezTo>
                <a:lnTo>
                  <a:pt x="1560787" y="31531"/>
                </a:lnTo>
                <a:cubicBezTo>
                  <a:pt x="1714336" y="23001"/>
                  <a:pt x="1806468" y="13496"/>
                  <a:pt x="1954925" y="0"/>
                </a:cubicBezTo>
                <a:lnTo>
                  <a:pt x="3121573" y="15766"/>
                </a:lnTo>
                <a:cubicBezTo>
                  <a:pt x="3211044" y="17732"/>
                  <a:pt x="3300201" y="27171"/>
                  <a:pt x="3389587" y="31531"/>
                </a:cubicBezTo>
                <a:lnTo>
                  <a:pt x="3767959" y="47297"/>
                </a:lnTo>
                <a:cubicBezTo>
                  <a:pt x="3820511" y="52552"/>
                  <a:pt x="3873385" y="55228"/>
                  <a:pt x="3925614" y="63063"/>
                </a:cubicBezTo>
                <a:cubicBezTo>
                  <a:pt x="3978613" y="71013"/>
                  <a:pt x="4030406" y="85784"/>
                  <a:pt x="4083269" y="94594"/>
                </a:cubicBezTo>
                <a:lnTo>
                  <a:pt x="4177863" y="110359"/>
                </a:lnTo>
                <a:lnTo>
                  <a:pt x="4319752" y="157656"/>
                </a:lnTo>
                <a:lnTo>
                  <a:pt x="4367049" y="173421"/>
                </a:lnTo>
                <a:cubicBezTo>
                  <a:pt x="4445335" y="290851"/>
                  <a:pt x="4344719" y="146624"/>
                  <a:pt x="4445876" y="268014"/>
                </a:cubicBezTo>
                <a:cubicBezTo>
                  <a:pt x="4458006" y="282570"/>
                  <a:pt x="4465277" y="300755"/>
                  <a:pt x="4477407" y="315311"/>
                </a:cubicBezTo>
                <a:cubicBezTo>
                  <a:pt x="4491680" y="332439"/>
                  <a:pt x="4510194" y="345679"/>
                  <a:pt x="4524704" y="362607"/>
                </a:cubicBezTo>
                <a:cubicBezTo>
                  <a:pt x="4541804" y="382557"/>
                  <a:pt x="4553420" y="407089"/>
                  <a:pt x="4572000" y="425669"/>
                </a:cubicBezTo>
                <a:cubicBezTo>
                  <a:pt x="4585398" y="439067"/>
                  <a:pt x="4603531" y="446690"/>
                  <a:pt x="4619297" y="457200"/>
                </a:cubicBezTo>
                <a:cubicBezTo>
                  <a:pt x="4624552" y="478221"/>
                  <a:pt x="4626528" y="500347"/>
                  <a:pt x="4635063" y="520263"/>
                </a:cubicBezTo>
                <a:cubicBezTo>
                  <a:pt x="4642527" y="537679"/>
                  <a:pt x="4664879" y="548689"/>
                  <a:pt x="4666594" y="567559"/>
                </a:cubicBezTo>
                <a:cubicBezTo>
                  <a:pt x="4670430" y="609754"/>
                  <a:pt x="4663466" y="653243"/>
                  <a:pt x="4650828" y="693683"/>
                </a:cubicBezTo>
                <a:cubicBezTo>
                  <a:pt x="4591291" y="884200"/>
                  <a:pt x="4609002" y="761571"/>
                  <a:pt x="4556235" y="867104"/>
                </a:cubicBezTo>
                <a:cubicBezTo>
                  <a:pt x="4548803" y="881968"/>
                  <a:pt x="4545724" y="898635"/>
                  <a:pt x="4540469" y="914400"/>
                </a:cubicBezTo>
                <a:cubicBezTo>
                  <a:pt x="4535214" y="1245476"/>
                  <a:pt x="4554682" y="1577870"/>
                  <a:pt x="4524704" y="1907628"/>
                </a:cubicBezTo>
                <a:cubicBezTo>
                  <a:pt x="4522995" y="1926430"/>
                  <a:pt x="4380694" y="1983307"/>
                  <a:pt x="4367049" y="1986456"/>
                </a:cubicBezTo>
                <a:cubicBezTo>
                  <a:pt x="4325766" y="1995983"/>
                  <a:pt x="4283083" y="1998005"/>
                  <a:pt x="4240925" y="2002221"/>
                </a:cubicBezTo>
                <a:cubicBezTo>
                  <a:pt x="3855244" y="2040789"/>
                  <a:pt x="4217820" y="1997227"/>
                  <a:pt x="3925614" y="2033752"/>
                </a:cubicBezTo>
                <a:cubicBezTo>
                  <a:pt x="3862552" y="2028497"/>
                  <a:pt x="3799153" y="2026350"/>
                  <a:pt x="3736428" y="2017987"/>
                </a:cubicBezTo>
                <a:cubicBezTo>
                  <a:pt x="3719955" y="2015791"/>
                  <a:pt x="3705604" y="2004417"/>
                  <a:pt x="3689131" y="2002221"/>
                </a:cubicBezTo>
                <a:cubicBezTo>
                  <a:pt x="3626406" y="1993858"/>
                  <a:pt x="3563007" y="1991711"/>
                  <a:pt x="3499945" y="1986456"/>
                </a:cubicBezTo>
                <a:lnTo>
                  <a:pt x="2112580" y="2002221"/>
                </a:lnTo>
                <a:cubicBezTo>
                  <a:pt x="1970350" y="2005931"/>
                  <a:pt x="1686911" y="2033752"/>
                  <a:pt x="1686911" y="2033752"/>
                </a:cubicBezTo>
                <a:cubicBezTo>
                  <a:pt x="1440144" y="2083107"/>
                  <a:pt x="1585887" y="2060102"/>
                  <a:pt x="1072056" y="2033752"/>
                </a:cubicBezTo>
                <a:cubicBezTo>
                  <a:pt x="1045295" y="2032380"/>
                  <a:pt x="1020007" y="2018943"/>
                  <a:pt x="993228" y="2017987"/>
                </a:cubicBezTo>
                <a:cubicBezTo>
                  <a:pt x="725334" y="2008419"/>
                  <a:pt x="457201" y="2007476"/>
                  <a:pt x="189187" y="2002221"/>
                </a:cubicBezTo>
                <a:cubicBezTo>
                  <a:pt x="173421" y="1996966"/>
                  <a:pt x="153641" y="1998207"/>
                  <a:pt x="141890" y="1986456"/>
                </a:cubicBezTo>
                <a:cubicBezTo>
                  <a:pt x="130139" y="1974705"/>
                  <a:pt x="133557" y="1954023"/>
                  <a:pt x="126125" y="1939159"/>
                </a:cubicBezTo>
                <a:cubicBezTo>
                  <a:pt x="117651" y="1922212"/>
                  <a:pt x="105104" y="1907628"/>
                  <a:pt x="94594" y="1891863"/>
                </a:cubicBezTo>
                <a:cubicBezTo>
                  <a:pt x="45310" y="1694729"/>
                  <a:pt x="108295" y="1939816"/>
                  <a:pt x="63063" y="1781504"/>
                </a:cubicBezTo>
                <a:cubicBezTo>
                  <a:pt x="57110" y="1760670"/>
                  <a:pt x="53523" y="1739196"/>
                  <a:pt x="47297" y="1718442"/>
                </a:cubicBezTo>
                <a:cubicBezTo>
                  <a:pt x="37746" y="1686607"/>
                  <a:pt x="26276" y="1655380"/>
                  <a:pt x="15766" y="1623849"/>
                </a:cubicBezTo>
                <a:lnTo>
                  <a:pt x="0" y="1576552"/>
                </a:lnTo>
                <a:cubicBezTo>
                  <a:pt x="5255" y="1329559"/>
                  <a:pt x="7670" y="1082489"/>
                  <a:pt x="15766" y="835573"/>
                </a:cubicBezTo>
                <a:cubicBezTo>
                  <a:pt x="20132" y="702413"/>
                  <a:pt x="30664" y="613477"/>
                  <a:pt x="47297" y="488731"/>
                </a:cubicBezTo>
                <a:cubicBezTo>
                  <a:pt x="52208" y="451897"/>
                  <a:pt x="54707" y="414581"/>
                  <a:pt x="63063" y="378373"/>
                </a:cubicBezTo>
                <a:cubicBezTo>
                  <a:pt x="70537" y="345988"/>
                  <a:pt x="84084" y="315311"/>
                  <a:pt x="94594" y="283780"/>
                </a:cubicBezTo>
                <a:lnTo>
                  <a:pt x="126125" y="189187"/>
                </a:lnTo>
                <a:cubicBezTo>
                  <a:pt x="132117" y="171212"/>
                  <a:pt x="142860" y="153727"/>
                  <a:pt x="157656" y="141890"/>
                </a:cubicBezTo>
                <a:cubicBezTo>
                  <a:pt x="209938" y="100064"/>
                  <a:pt x="57808" y="107732"/>
                  <a:pt x="189187" y="9459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588" y="1238003"/>
            <a:ext cx="15716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4589079" y="1499940"/>
            <a:ext cx="377059" cy="261938"/>
          </a:xfrm>
          <a:prstGeom prst="straightConnector1">
            <a:avLst/>
          </a:prstGeom>
          <a:ln w="6350">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993228" y="3657600"/>
            <a:ext cx="2790496" cy="930166"/>
          </a:xfrm>
          <a:custGeom>
            <a:avLst/>
            <a:gdLst>
              <a:gd name="connsiteX0" fmla="*/ 0 w 2790496"/>
              <a:gd name="connsiteY0" fmla="*/ 31531 h 930166"/>
              <a:gd name="connsiteX1" fmla="*/ 31531 w 2790496"/>
              <a:gd name="connsiteY1" fmla="*/ 551793 h 930166"/>
              <a:gd name="connsiteX2" fmla="*/ 47296 w 2790496"/>
              <a:gd name="connsiteY2" fmla="*/ 599090 h 930166"/>
              <a:gd name="connsiteX3" fmla="*/ 189186 w 2790496"/>
              <a:gd name="connsiteY3" fmla="*/ 709448 h 930166"/>
              <a:gd name="connsiteX4" fmla="*/ 252248 w 2790496"/>
              <a:gd name="connsiteY4" fmla="*/ 740979 h 930166"/>
              <a:gd name="connsiteX5" fmla="*/ 299544 w 2790496"/>
              <a:gd name="connsiteY5" fmla="*/ 772510 h 930166"/>
              <a:gd name="connsiteX6" fmla="*/ 394138 w 2790496"/>
              <a:gd name="connsiteY6" fmla="*/ 804041 h 930166"/>
              <a:gd name="connsiteX7" fmla="*/ 536027 w 2790496"/>
              <a:gd name="connsiteY7" fmla="*/ 867103 h 930166"/>
              <a:gd name="connsiteX8" fmla="*/ 630620 w 2790496"/>
              <a:gd name="connsiteY8" fmla="*/ 898634 h 930166"/>
              <a:gd name="connsiteX9" fmla="*/ 756744 w 2790496"/>
              <a:gd name="connsiteY9" fmla="*/ 914400 h 930166"/>
              <a:gd name="connsiteX10" fmla="*/ 1434662 w 2790496"/>
              <a:gd name="connsiteY10" fmla="*/ 930166 h 930166"/>
              <a:gd name="connsiteX11" fmla="*/ 1702675 w 2790496"/>
              <a:gd name="connsiteY11" fmla="*/ 914400 h 930166"/>
              <a:gd name="connsiteX12" fmla="*/ 1876096 w 2790496"/>
              <a:gd name="connsiteY12" fmla="*/ 882869 h 930166"/>
              <a:gd name="connsiteX13" fmla="*/ 1954924 w 2790496"/>
              <a:gd name="connsiteY13" fmla="*/ 867103 h 930166"/>
              <a:gd name="connsiteX14" fmla="*/ 2002220 w 2790496"/>
              <a:gd name="connsiteY14" fmla="*/ 835572 h 930166"/>
              <a:gd name="connsiteX15" fmla="*/ 2017986 w 2790496"/>
              <a:gd name="connsiteY15" fmla="*/ 788276 h 930166"/>
              <a:gd name="connsiteX16" fmla="*/ 2065282 w 2790496"/>
              <a:gd name="connsiteY16" fmla="*/ 740979 h 930166"/>
              <a:gd name="connsiteX17" fmla="*/ 2112579 w 2790496"/>
              <a:gd name="connsiteY17" fmla="*/ 646386 h 930166"/>
              <a:gd name="connsiteX18" fmla="*/ 2128344 w 2790496"/>
              <a:gd name="connsiteY18" fmla="*/ 599090 h 930166"/>
              <a:gd name="connsiteX19" fmla="*/ 2175641 w 2790496"/>
              <a:gd name="connsiteY19" fmla="*/ 504497 h 930166"/>
              <a:gd name="connsiteX20" fmla="*/ 2207172 w 2790496"/>
              <a:gd name="connsiteY20" fmla="*/ 283779 h 930166"/>
              <a:gd name="connsiteX21" fmla="*/ 2222938 w 2790496"/>
              <a:gd name="connsiteY21" fmla="*/ 157655 h 930166"/>
              <a:gd name="connsiteX22" fmla="*/ 2238703 w 2790496"/>
              <a:gd name="connsiteY22" fmla="*/ 110359 h 930166"/>
              <a:gd name="connsiteX23" fmla="*/ 2286000 w 2790496"/>
              <a:gd name="connsiteY23" fmla="*/ 94593 h 930166"/>
              <a:gd name="connsiteX24" fmla="*/ 2427889 w 2790496"/>
              <a:gd name="connsiteY24" fmla="*/ 47297 h 930166"/>
              <a:gd name="connsiteX25" fmla="*/ 2554013 w 2790496"/>
              <a:gd name="connsiteY25" fmla="*/ 31531 h 930166"/>
              <a:gd name="connsiteX26" fmla="*/ 2680138 w 2790496"/>
              <a:gd name="connsiteY26" fmla="*/ 0 h 930166"/>
              <a:gd name="connsiteX27" fmla="*/ 2790496 w 2790496"/>
              <a:gd name="connsiteY27" fmla="*/ 0 h 93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90496" h="930166">
                <a:moveTo>
                  <a:pt x="0" y="31531"/>
                </a:moveTo>
                <a:cubicBezTo>
                  <a:pt x="42266" y="327405"/>
                  <a:pt x="-12027" y="-79793"/>
                  <a:pt x="31531" y="551793"/>
                </a:cubicBezTo>
                <a:cubicBezTo>
                  <a:pt x="32674" y="568372"/>
                  <a:pt x="37093" y="585972"/>
                  <a:pt x="47296" y="599090"/>
                </a:cubicBezTo>
                <a:cubicBezTo>
                  <a:pt x="144907" y="724590"/>
                  <a:pt x="102840" y="672443"/>
                  <a:pt x="189186" y="709448"/>
                </a:cubicBezTo>
                <a:cubicBezTo>
                  <a:pt x="210788" y="718706"/>
                  <a:pt x="231843" y="729319"/>
                  <a:pt x="252248" y="740979"/>
                </a:cubicBezTo>
                <a:cubicBezTo>
                  <a:pt x="268699" y="750380"/>
                  <a:pt x="282229" y="764815"/>
                  <a:pt x="299544" y="772510"/>
                </a:cubicBezTo>
                <a:cubicBezTo>
                  <a:pt x="329916" y="786009"/>
                  <a:pt x="394138" y="804041"/>
                  <a:pt x="394138" y="804041"/>
                </a:cubicBezTo>
                <a:cubicBezTo>
                  <a:pt x="469089" y="854009"/>
                  <a:pt x="423458" y="829580"/>
                  <a:pt x="536027" y="867103"/>
                </a:cubicBezTo>
                <a:lnTo>
                  <a:pt x="630620" y="898634"/>
                </a:lnTo>
                <a:cubicBezTo>
                  <a:pt x="672661" y="903889"/>
                  <a:pt x="714408" y="912740"/>
                  <a:pt x="756744" y="914400"/>
                </a:cubicBezTo>
                <a:cubicBezTo>
                  <a:pt x="982604" y="923258"/>
                  <a:pt x="1208689" y="924911"/>
                  <a:pt x="1434662" y="930166"/>
                </a:cubicBezTo>
                <a:cubicBezTo>
                  <a:pt x="1524000" y="924911"/>
                  <a:pt x="1613492" y="921832"/>
                  <a:pt x="1702675" y="914400"/>
                </a:cubicBezTo>
                <a:cubicBezTo>
                  <a:pt x="1811979" y="905291"/>
                  <a:pt x="1790106" y="901978"/>
                  <a:pt x="1876096" y="882869"/>
                </a:cubicBezTo>
                <a:cubicBezTo>
                  <a:pt x="1902254" y="877056"/>
                  <a:pt x="1928648" y="872358"/>
                  <a:pt x="1954924" y="867103"/>
                </a:cubicBezTo>
                <a:cubicBezTo>
                  <a:pt x="1970689" y="856593"/>
                  <a:pt x="1990383" y="850368"/>
                  <a:pt x="2002220" y="835572"/>
                </a:cubicBezTo>
                <a:cubicBezTo>
                  <a:pt x="2012601" y="822595"/>
                  <a:pt x="2008768" y="802103"/>
                  <a:pt x="2017986" y="788276"/>
                </a:cubicBezTo>
                <a:cubicBezTo>
                  <a:pt x="2030353" y="769725"/>
                  <a:pt x="2049517" y="756745"/>
                  <a:pt x="2065282" y="740979"/>
                </a:cubicBezTo>
                <a:cubicBezTo>
                  <a:pt x="2104912" y="622093"/>
                  <a:pt x="2051452" y="768641"/>
                  <a:pt x="2112579" y="646386"/>
                </a:cubicBezTo>
                <a:cubicBezTo>
                  <a:pt x="2120011" y="631522"/>
                  <a:pt x="2121595" y="614276"/>
                  <a:pt x="2128344" y="599090"/>
                </a:cubicBezTo>
                <a:cubicBezTo>
                  <a:pt x="2142662" y="566876"/>
                  <a:pt x="2159875" y="536028"/>
                  <a:pt x="2175641" y="504497"/>
                </a:cubicBezTo>
                <a:cubicBezTo>
                  <a:pt x="2205685" y="384314"/>
                  <a:pt x="2185665" y="477334"/>
                  <a:pt x="2207172" y="283779"/>
                </a:cubicBezTo>
                <a:cubicBezTo>
                  <a:pt x="2211851" y="241670"/>
                  <a:pt x="2215359" y="199340"/>
                  <a:pt x="2222938" y="157655"/>
                </a:cubicBezTo>
                <a:cubicBezTo>
                  <a:pt x="2225911" y="141305"/>
                  <a:pt x="2226952" y="122110"/>
                  <a:pt x="2238703" y="110359"/>
                </a:cubicBezTo>
                <a:cubicBezTo>
                  <a:pt x="2250454" y="98608"/>
                  <a:pt x="2271136" y="102025"/>
                  <a:pt x="2286000" y="94593"/>
                </a:cubicBezTo>
                <a:cubicBezTo>
                  <a:pt x="2389901" y="42642"/>
                  <a:pt x="2263981" y="70712"/>
                  <a:pt x="2427889" y="47297"/>
                </a:cubicBezTo>
                <a:cubicBezTo>
                  <a:pt x="2469832" y="41305"/>
                  <a:pt x="2512370" y="39339"/>
                  <a:pt x="2554013" y="31531"/>
                </a:cubicBezTo>
                <a:cubicBezTo>
                  <a:pt x="2596606" y="23545"/>
                  <a:pt x="2636802" y="0"/>
                  <a:pt x="2680138" y="0"/>
                </a:cubicBezTo>
                <a:lnTo>
                  <a:pt x="2790496"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88256" y="6203747"/>
            <a:ext cx="3779753"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Vinnova</a:t>
            </a:r>
            <a:r>
              <a:rPr lang="en-GB" i="1" dirty="0" smtClean="0"/>
              <a:t> </a:t>
            </a:r>
            <a:r>
              <a:rPr lang="en-GB" i="1" dirty="0" err="1" smtClean="0"/>
              <a:t>Analys</a:t>
            </a:r>
            <a:r>
              <a:rPr lang="en-GB" i="1" dirty="0" smtClean="0"/>
              <a:t>, VA 2013:14</a:t>
            </a:r>
          </a:p>
        </p:txBody>
      </p:sp>
    </p:spTree>
    <p:extLst>
      <p:ext uri="{BB962C8B-B14F-4D97-AF65-F5344CB8AC3E}">
        <p14:creationId xmlns:p14="http://schemas.microsoft.com/office/powerpoint/2010/main" val="2057535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149566"/>
            <a:ext cx="9217025" cy="792163"/>
          </a:xfrm>
        </p:spPr>
        <p:txBody>
          <a:bodyPr/>
          <a:lstStyle/>
          <a:p>
            <a:r>
              <a:rPr lang="en-GB" dirty="0" err="1" smtClean="0"/>
              <a:t>Mer</a:t>
            </a:r>
            <a:r>
              <a:rPr lang="en-GB" dirty="0" smtClean="0"/>
              <a:t> </a:t>
            </a:r>
            <a:r>
              <a:rPr lang="en-GB" dirty="0" err="1" smtClean="0"/>
              <a:t>komplex</a:t>
            </a:r>
            <a:r>
              <a:rPr lang="en-GB" dirty="0" smtClean="0"/>
              <a:t> </a:t>
            </a:r>
            <a:r>
              <a:rPr lang="en-GB" dirty="0" err="1" smtClean="0"/>
              <a:t>bild</a:t>
            </a:r>
            <a:r>
              <a:rPr lang="en-GB" dirty="0" smtClean="0"/>
              <a:t> </a:t>
            </a:r>
            <a:r>
              <a:rPr lang="en-GB" dirty="0" err="1" smtClean="0"/>
              <a:t>av</a:t>
            </a:r>
            <a:r>
              <a:rPr lang="en-GB" dirty="0" smtClean="0"/>
              <a:t> </a:t>
            </a:r>
            <a:r>
              <a:rPr lang="en-GB" dirty="0" err="1" smtClean="0"/>
              <a:t>energikedjan</a:t>
            </a:r>
            <a:endParaRPr lang="en-GB" dirty="0"/>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43</a:t>
            </a:fld>
            <a:endParaRPr lang="fi-FI"/>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83" y="614856"/>
            <a:ext cx="7538952" cy="5636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037" y="5883674"/>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784148" y="1466193"/>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Oval 9"/>
          <p:cNvSpPr/>
          <p:nvPr/>
        </p:nvSpPr>
        <p:spPr>
          <a:xfrm>
            <a:off x="1776253" y="1665891"/>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val 10"/>
          <p:cNvSpPr/>
          <p:nvPr/>
        </p:nvSpPr>
        <p:spPr>
          <a:xfrm>
            <a:off x="1802525" y="1960185"/>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p:cNvSpPr/>
          <p:nvPr/>
        </p:nvSpPr>
        <p:spPr>
          <a:xfrm>
            <a:off x="1797265" y="2191415"/>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Oval 12"/>
          <p:cNvSpPr/>
          <p:nvPr/>
        </p:nvSpPr>
        <p:spPr>
          <a:xfrm>
            <a:off x="1797265" y="3421163"/>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Oval 15"/>
          <p:cNvSpPr/>
          <p:nvPr/>
        </p:nvSpPr>
        <p:spPr>
          <a:xfrm>
            <a:off x="1802525" y="3946701"/>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p:cNvSpPr/>
          <p:nvPr/>
        </p:nvSpPr>
        <p:spPr>
          <a:xfrm>
            <a:off x="1813031" y="4177931"/>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p:cNvSpPr/>
          <p:nvPr/>
        </p:nvSpPr>
        <p:spPr>
          <a:xfrm>
            <a:off x="1807771" y="4661417"/>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p:cNvSpPr/>
          <p:nvPr/>
        </p:nvSpPr>
        <p:spPr>
          <a:xfrm>
            <a:off x="1807771" y="2990221"/>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Oval 19"/>
          <p:cNvSpPr/>
          <p:nvPr/>
        </p:nvSpPr>
        <p:spPr>
          <a:xfrm>
            <a:off x="1818277" y="3205685"/>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p:cNvSpPr/>
          <p:nvPr/>
        </p:nvSpPr>
        <p:spPr>
          <a:xfrm>
            <a:off x="3576212" y="1271741"/>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3523654" y="2086313"/>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Oval 22"/>
          <p:cNvSpPr/>
          <p:nvPr/>
        </p:nvSpPr>
        <p:spPr>
          <a:xfrm>
            <a:off x="3534160" y="2238713"/>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Oval 23"/>
          <p:cNvSpPr/>
          <p:nvPr/>
        </p:nvSpPr>
        <p:spPr>
          <a:xfrm>
            <a:off x="3528900" y="2627603"/>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Oval 24"/>
          <p:cNvSpPr/>
          <p:nvPr/>
        </p:nvSpPr>
        <p:spPr>
          <a:xfrm>
            <a:off x="3555186" y="4435447"/>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Oval 25"/>
          <p:cNvSpPr/>
          <p:nvPr/>
        </p:nvSpPr>
        <p:spPr>
          <a:xfrm>
            <a:off x="3565692" y="4855869"/>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Oval 26"/>
          <p:cNvSpPr/>
          <p:nvPr/>
        </p:nvSpPr>
        <p:spPr>
          <a:xfrm>
            <a:off x="5231628" y="1744707"/>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Oval 27"/>
          <p:cNvSpPr/>
          <p:nvPr/>
        </p:nvSpPr>
        <p:spPr>
          <a:xfrm>
            <a:off x="5226368" y="3316047"/>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Oval 28"/>
          <p:cNvSpPr/>
          <p:nvPr/>
        </p:nvSpPr>
        <p:spPr>
          <a:xfrm>
            <a:off x="7601774" y="1466165"/>
            <a:ext cx="141889" cy="126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468" y="1285301"/>
            <a:ext cx="15716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788256" y="6203747"/>
            <a:ext cx="3779753"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Vinnova</a:t>
            </a:r>
            <a:r>
              <a:rPr lang="en-GB" i="1" dirty="0" smtClean="0"/>
              <a:t> </a:t>
            </a:r>
            <a:r>
              <a:rPr lang="en-GB" i="1" dirty="0" err="1" smtClean="0"/>
              <a:t>Analys</a:t>
            </a:r>
            <a:r>
              <a:rPr lang="en-GB" i="1" dirty="0" smtClean="0"/>
              <a:t>, VA 2013:14</a:t>
            </a:r>
          </a:p>
        </p:txBody>
      </p:sp>
    </p:spTree>
    <p:extLst>
      <p:ext uri="{BB962C8B-B14F-4D97-AF65-F5344CB8AC3E}">
        <p14:creationId xmlns:p14="http://schemas.microsoft.com/office/powerpoint/2010/main" val="40375786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Avfalls</a:t>
            </a:r>
            <a:r>
              <a:rPr lang="en-GB" dirty="0" smtClean="0"/>
              <a:t> </a:t>
            </a:r>
            <a:r>
              <a:rPr lang="en-GB" dirty="0" err="1" smtClean="0"/>
              <a:t>kedjan</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44</a:t>
            </a:fld>
            <a:endParaRPr lang="fi-FI"/>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t="7480" b="2228"/>
          <a:stretch>
            <a:fillRect/>
          </a:stretch>
        </p:blipFill>
        <p:spPr bwMode="auto">
          <a:xfrm>
            <a:off x="199439" y="1229710"/>
            <a:ext cx="8949353"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70710" y="6223794"/>
            <a:ext cx="2069797" cy="369332"/>
          </a:xfrm>
          <a:prstGeom prst="rect">
            <a:avLst/>
          </a:prstGeom>
          <a:solidFill>
            <a:schemeClr val="bg1"/>
          </a:solidFill>
        </p:spPr>
        <p:txBody>
          <a:bodyPr wrap="none" rtlCol="0">
            <a:spAutoFit/>
          </a:bodyPr>
          <a:lstStyle/>
          <a:p>
            <a:r>
              <a:rPr lang="en-GB" i="1" dirty="0" err="1" smtClean="0"/>
              <a:t>Källa</a:t>
            </a:r>
            <a:r>
              <a:rPr lang="en-GB" i="1" dirty="0" smtClean="0"/>
              <a:t> : Fortum, EU</a:t>
            </a:r>
          </a:p>
        </p:txBody>
      </p:sp>
    </p:spTree>
    <p:extLst>
      <p:ext uri="{BB962C8B-B14F-4D97-AF65-F5344CB8AC3E}">
        <p14:creationId xmlns:p14="http://schemas.microsoft.com/office/powerpoint/2010/main" val="10924362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45</a:t>
            </a:fld>
            <a:endParaRPr lang="fi-FI"/>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129" y="1290466"/>
            <a:ext cx="5920953" cy="43895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344488" y="260350"/>
            <a:ext cx="9217025" cy="792163"/>
          </a:xfrm>
        </p:spPr>
        <p:txBody>
          <a:bodyPr/>
          <a:lstStyle/>
          <a:p>
            <a:r>
              <a:rPr lang="en-GB" dirty="0" err="1" smtClean="0"/>
              <a:t>Totala</a:t>
            </a:r>
            <a:r>
              <a:rPr lang="en-GB" dirty="0" smtClean="0"/>
              <a:t> </a:t>
            </a:r>
            <a:r>
              <a:rPr lang="en-GB" dirty="0" err="1"/>
              <a:t>a</a:t>
            </a:r>
            <a:r>
              <a:rPr lang="en-GB" dirty="0" err="1" smtClean="0"/>
              <a:t>vfallsmängden</a:t>
            </a:r>
            <a:r>
              <a:rPr lang="en-GB" dirty="0" smtClean="0"/>
              <a:t> </a:t>
            </a:r>
            <a:r>
              <a:rPr lang="en-GB" dirty="0" err="1" smtClean="0"/>
              <a:t>ökar</a:t>
            </a:r>
            <a:r>
              <a:rPr lang="en-GB" dirty="0" smtClean="0"/>
              <a:t> </a:t>
            </a:r>
            <a:endParaRPr lang="en-GB" dirty="0"/>
          </a:p>
        </p:txBody>
      </p:sp>
      <p:sp>
        <p:nvSpPr>
          <p:cNvPr id="7" name="TextBox 6"/>
          <p:cNvSpPr txBox="1"/>
          <p:nvPr/>
        </p:nvSpPr>
        <p:spPr>
          <a:xfrm>
            <a:off x="1813056" y="6267506"/>
            <a:ext cx="4579202" cy="369332"/>
          </a:xfrm>
          <a:prstGeom prst="rect">
            <a:avLst/>
          </a:prstGeom>
          <a:solidFill>
            <a:schemeClr val="bg1"/>
          </a:solidFill>
        </p:spPr>
        <p:txBody>
          <a:bodyPr wrap="none" rtlCol="0">
            <a:spAutoFit/>
          </a:bodyPr>
          <a:lstStyle/>
          <a:p>
            <a:r>
              <a:rPr lang="en-GB" i="1" dirty="0" err="1" smtClean="0"/>
              <a:t>Källa</a:t>
            </a:r>
            <a:r>
              <a:rPr lang="en-GB" i="1" dirty="0" smtClean="0"/>
              <a:t> : Fortum, </a:t>
            </a:r>
            <a:r>
              <a:rPr lang="en-GB" i="1" dirty="0" err="1" smtClean="0"/>
              <a:t>Avfall</a:t>
            </a:r>
            <a:r>
              <a:rPr lang="en-GB" i="1" dirty="0" smtClean="0"/>
              <a:t> </a:t>
            </a:r>
            <a:r>
              <a:rPr lang="en-GB" i="1" dirty="0" err="1" smtClean="0"/>
              <a:t>Sverige</a:t>
            </a:r>
            <a:r>
              <a:rPr lang="en-GB" i="1" dirty="0" smtClean="0"/>
              <a:t> (</a:t>
            </a:r>
            <a:r>
              <a:rPr lang="en-GB" i="1" dirty="0" err="1" smtClean="0"/>
              <a:t>tidigareRVF</a:t>
            </a:r>
            <a:r>
              <a:rPr lang="en-GB" i="1" dirty="0" smtClean="0"/>
              <a:t>)</a:t>
            </a:r>
          </a:p>
        </p:txBody>
      </p:sp>
    </p:spTree>
    <p:extLst>
      <p:ext uri="{BB962C8B-B14F-4D97-AF65-F5344CB8AC3E}">
        <p14:creationId xmlns:p14="http://schemas.microsoft.com/office/powerpoint/2010/main" val="585525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46</a:t>
            </a:fld>
            <a:endParaRPr lang="fi-FI"/>
          </a:p>
        </p:txBody>
      </p:sp>
      <p:sp>
        <p:nvSpPr>
          <p:cNvPr id="5" name="Title 1"/>
          <p:cNvSpPr>
            <a:spLocks noGrp="1"/>
          </p:cNvSpPr>
          <p:nvPr>
            <p:ph type="title"/>
          </p:nvPr>
        </p:nvSpPr>
        <p:spPr>
          <a:xfrm>
            <a:off x="344488" y="260350"/>
            <a:ext cx="9217025" cy="792163"/>
          </a:xfrm>
        </p:spPr>
        <p:txBody>
          <a:bodyPr/>
          <a:lstStyle/>
          <a:p>
            <a:r>
              <a:rPr lang="en-GB" dirty="0" err="1" smtClean="0"/>
              <a:t>Avfalls</a:t>
            </a:r>
            <a:r>
              <a:rPr lang="en-GB" dirty="0" smtClean="0"/>
              <a:t> </a:t>
            </a:r>
            <a:r>
              <a:rPr lang="en-GB" dirty="0" err="1" smtClean="0"/>
              <a:t>kedjan</a:t>
            </a:r>
            <a:r>
              <a:rPr lang="en-GB" dirty="0" smtClean="0"/>
              <a:t> – </a:t>
            </a:r>
            <a:r>
              <a:rPr lang="en-GB" dirty="0" err="1" smtClean="0"/>
              <a:t>avfall</a:t>
            </a:r>
            <a:r>
              <a:rPr lang="en-GB" dirty="0" smtClean="0"/>
              <a:t> till </a:t>
            </a:r>
            <a:r>
              <a:rPr lang="en-GB" dirty="0" err="1" smtClean="0"/>
              <a:t>energi</a:t>
            </a:r>
            <a:endParaRPr lang="en-GB" dirty="0"/>
          </a:p>
        </p:txBody>
      </p:sp>
      <p:sp>
        <p:nvSpPr>
          <p:cNvPr id="6" name="Footer Placeholder 2"/>
          <p:cNvSpPr txBox="1">
            <a:spLocks/>
          </p:cNvSpPr>
          <p:nvPr/>
        </p:nvSpPr>
        <p:spPr>
          <a:xfrm>
            <a:off x="2144713" y="6381750"/>
            <a:ext cx="437673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smtClean="0"/>
              <a:t>Electricity Solutions and Distribution /</a:t>
            </a:r>
            <a:endParaRPr lang="fi-FI"/>
          </a:p>
        </p:txBody>
      </p:sp>
      <p:sp>
        <p:nvSpPr>
          <p:cNvPr id="7" name="Slide Number Placeholder 3"/>
          <p:cNvSpPr txBox="1">
            <a:spLocks/>
          </p:cNvSpPr>
          <p:nvPr/>
        </p:nvSpPr>
        <p:spPr>
          <a:xfrm>
            <a:off x="322263" y="6381750"/>
            <a:ext cx="382587" cy="142875"/>
          </a:xfrm>
          <a:prstGeom prst="rect">
            <a:avLst/>
          </a:prstGeom>
        </p:spPr>
        <p:txBody>
          <a:bodyPr vert="horz" wrap="square" lIns="0" tIns="0" rIns="0" bIns="0" numCol="1" anchor="ctr" anchorCtr="0" compatLnSpc="1">
            <a:prstTxWarp prst="textNoShape">
              <a:avLst/>
            </a:prstTxWarp>
          </a:bodyPr>
          <a:lstStyle>
            <a:defPPr>
              <a:defRPr lang="fi-FI"/>
            </a:defPPr>
            <a:lvl1pPr algn="l" rtl="0" fontAlgn="base">
              <a:spcBef>
                <a:spcPct val="0"/>
              </a:spcBef>
              <a:spcAft>
                <a:spcPct val="0"/>
              </a:spcAft>
              <a:defRPr sz="9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23BF659-A7F3-4CB7-8787-435AE31C3567}" type="slidenum">
              <a:rPr lang="fi-FI" smtClean="0"/>
              <a:pPr>
                <a:defRPr/>
              </a:pPr>
              <a:t>46</a:t>
            </a:fld>
            <a:endParaRPr lang="fi-FI"/>
          </a:p>
        </p:txBody>
      </p:sp>
      <p:pic>
        <p:nvPicPr>
          <p:cNvPr id="10" name="Picture 5" descr="Treatment of Municipal Waste in Europe 2005"/>
          <p:cNvPicPr>
            <a:picLocks noChangeAspect="1" noChangeArrowheads="1"/>
          </p:cNvPicPr>
          <p:nvPr/>
        </p:nvPicPr>
        <p:blipFill>
          <a:blip r:embed="rId2">
            <a:extLst>
              <a:ext uri="{28A0092B-C50C-407E-A947-70E740481C1C}">
                <a14:useLocalDpi xmlns:a14="http://schemas.microsoft.com/office/drawing/2010/main" val="0"/>
              </a:ext>
            </a:extLst>
          </a:blip>
          <a:srcRect l="-577" t="8427" r="577" b="-417"/>
          <a:stretch>
            <a:fillRect/>
          </a:stretch>
        </p:blipFill>
        <p:spPr bwMode="auto">
          <a:xfrm>
            <a:off x="257609" y="1465394"/>
            <a:ext cx="6829304" cy="36087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61300" y="5420963"/>
            <a:ext cx="4340772" cy="646331"/>
          </a:xfrm>
          <a:prstGeom prst="rect">
            <a:avLst/>
          </a:prstGeom>
          <a:noFill/>
        </p:spPr>
        <p:txBody>
          <a:bodyPr wrap="square" rtlCol="0">
            <a:spAutoFit/>
          </a:bodyPr>
          <a:lstStyle/>
          <a:p>
            <a:r>
              <a:rPr lang="sv-SE" dirty="0"/>
              <a:t>Behandling av hushållsavfall i Europa 2005 (procent)</a:t>
            </a:r>
            <a:endParaRPr lang="en-GB" dirty="0"/>
          </a:p>
        </p:txBody>
      </p:sp>
      <p:sp>
        <p:nvSpPr>
          <p:cNvPr id="13" name="Rounded Rectangle 12"/>
          <p:cNvSpPr/>
          <p:nvPr/>
        </p:nvSpPr>
        <p:spPr>
          <a:xfrm>
            <a:off x="6700357" y="3468419"/>
            <a:ext cx="3033768" cy="2480658"/>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018008" y="6239560"/>
            <a:ext cx="2069797" cy="369332"/>
          </a:xfrm>
          <a:prstGeom prst="rect">
            <a:avLst/>
          </a:prstGeom>
          <a:solidFill>
            <a:schemeClr val="bg1"/>
          </a:solidFill>
        </p:spPr>
        <p:txBody>
          <a:bodyPr wrap="none" rtlCol="0">
            <a:spAutoFit/>
          </a:bodyPr>
          <a:lstStyle/>
          <a:p>
            <a:r>
              <a:rPr lang="en-GB" i="1" dirty="0" err="1" smtClean="0"/>
              <a:t>Källa</a:t>
            </a:r>
            <a:r>
              <a:rPr lang="en-GB" i="1" dirty="0" smtClean="0"/>
              <a:t> : Fortum, EU</a:t>
            </a:r>
          </a:p>
        </p:txBody>
      </p:sp>
    </p:spTree>
    <p:extLst>
      <p:ext uri="{BB962C8B-B14F-4D97-AF65-F5344CB8AC3E}">
        <p14:creationId xmlns:p14="http://schemas.microsoft.com/office/powerpoint/2010/main" val="38550962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144713" y="6507878"/>
            <a:ext cx="4376737" cy="142875"/>
          </a:xfrm>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a:xfrm>
            <a:off x="322263" y="6507878"/>
            <a:ext cx="382587" cy="142875"/>
          </a:xfrm>
        </p:spPr>
        <p:txBody>
          <a:bodyPr/>
          <a:lstStyle/>
          <a:p>
            <a:pPr>
              <a:defRPr/>
            </a:pPr>
            <a:fld id="{E23BF659-A7F3-4CB7-8787-435AE31C3567}" type="slidenum">
              <a:rPr lang="fi-FI" smtClean="0"/>
              <a:pPr>
                <a:defRPr/>
              </a:pPr>
              <a:t>47</a:t>
            </a:fld>
            <a:endParaRPr lang="fi-FI"/>
          </a:p>
        </p:txBody>
      </p:sp>
      <p:sp>
        <p:nvSpPr>
          <p:cNvPr id="5" name="Title 4"/>
          <p:cNvSpPr>
            <a:spLocks noGrp="1"/>
          </p:cNvSpPr>
          <p:nvPr>
            <p:ph type="title"/>
          </p:nvPr>
        </p:nvSpPr>
        <p:spPr>
          <a:xfrm>
            <a:off x="344488" y="260648"/>
            <a:ext cx="9217024" cy="720000"/>
          </a:xfrm>
        </p:spPr>
        <p:txBody>
          <a:bodyPr/>
          <a:lstStyle/>
          <a:p>
            <a:pPr eaLnBrk="1" hangingPunct="1">
              <a:defRPr/>
            </a:pPr>
            <a:r>
              <a:rPr lang="sv-SE" smtClean="0"/>
              <a:t>Fortum i korthet</a:t>
            </a:r>
            <a:endParaRPr lang="sv-SE"/>
          </a:p>
        </p:txBody>
      </p:sp>
      <p:grpSp>
        <p:nvGrpSpPr>
          <p:cNvPr id="7" name="Group 1"/>
          <p:cNvGrpSpPr>
            <a:grpSpLocks/>
          </p:cNvGrpSpPr>
          <p:nvPr/>
        </p:nvGrpSpPr>
        <p:grpSpPr bwMode="auto">
          <a:xfrm>
            <a:off x="495300" y="1267541"/>
            <a:ext cx="8923338" cy="4593158"/>
            <a:chOff x="495300" y="1142078"/>
            <a:chExt cx="8923338" cy="4592341"/>
          </a:xfrm>
        </p:grpSpPr>
        <p:grpSp>
          <p:nvGrpSpPr>
            <p:cNvPr id="8" name="Group 4"/>
            <p:cNvGrpSpPr>
              <a:grpSpLocks/>
            </p:cNvGrpSpPr>
            <p:nvPr/>
          </p:nvGrpSpPr>
          <p:grpSpPr bwMode="auto">
            <a:xfrm>
              <a:off x="3140075" y="2202527"/>
              <a:ext cx="6278563" cy="2717798"/>
              <a:chOff x="1918" y="1416"/>
              <a:chExt cx="4015" cy="1784"/>
            </a:xfrm>
          </p:grpSpPr>
          <p:sp>
            <p:nvSpPr>
              <p:cNvPr id="41" name="Freeform 3"/>
              <p:cNvSpPr>
                <a:spLocks/>
              </p:cNvSpPr>
              <p:nvPr/>
            </p:nvSpPr>
            <p:spPr bwMode="auto">
              <a:xfrm>
                <a:off x="2541" y="1831"/>
                <a:ext cx="214" cy="465"/>
              </a:xfrm>
              <a:custGeom>
                <a:avLst/>
                <a:gdLst>
                  <a:gd name="T0" fmla="*/ 6716 w 170"/>
                  <a:gd name="T1" fmla="*/ 4653514 h 262"/>
                  <a:gd name="T2" fmla="*/ 5555 w 170"/>
                  <a:gd name="T3" fmla="*/ 4653514 h 262"/>
                  <a:gd name="T4" fmla="*/ 4046 w 170"/>
                  <a:gd name="T5" fmla="*/ 4799783 h 262"/>
                  <a:gd name="T6" fmla="*/ 2553 w 170"/>
                  <a:gd name="T7" fmla="*/ 4877388 h 262"/>
                  <a:gd name="T8" fmla="*/ 614 w 170"/>
                  <a:gd name="T9" fmla="*/ 4575415 h 262"/>
                  <a:gd name="T10" fmla="*/ 758 w 170"/>
                  <a:gd name="T11" fmla="*/ 4206049 h 262"/>
                  <a:gd name="T12" fmla="*/ 388 w 170"/>
                  <a:gd name="T13" fmla="*/ 3799845 h 262"/>
                  <a:gd name="T14" fmla="*/ 614 w 170"/>
                  <a:gd name="T15" fmla="*/ 3502070 h 262"/>
                  <a:gd name="T16" fmla="*/ 1380 w 170"/>
                  <a:gd name="T17" fmla="*/ 3382677 h 262"/>
                  <a:gd name="T18" fmla="*/ 1827 w 170"/>
                  <a:gd name="T19" fmla="*/ 3163964 h 262"/>
                  <a:gd name="T20" fmla="*/ 4046 w 170"/>
                  <a:gd name="T21" fmla="*/ 2648872 h 262"/>
                  <a:gd name="T22" fmla="*/ 4587 w 170"/>
                  <a:gd name="T23" fmla="*/ 2606048 h 262"/>
                  <a:gd name="T24" fmla="*/ 4455 w 170"/>
                  <a:gd name="T25" fmla="*/ 2304511 h 262"/>
                  <a:gd name="T26" fmla="*/ 3406 w 170"/>
                  <a:gd name="T27" fmla="*/ 2163608 h 262"/>
                  <a:gd name="T28" fmla="*/ 2785 w 170"/>
                  <a:gd name="T29" fmla="*/ 1902260 h 262"/>
                  <a:gd name="T30" fmla="*/ 3176 w 170"/>
                  <a:gd name="T31" fmla="*/ 1599811 h 262"/>
                  <a:gd name="T32" fmla="*/ 2635 w 170"/>
                  <a:gd name="T33" fmla="*/ 1523767 h 262"/>
                  <a:gd name="T34" fmla="*/ 2785 w 170"/>
                  <a:gd name="T35" fmla="*/ 1150770 h 262"/>
                  <a:gd name="T36" fmla="*/ 2150 w 170"/>
                  <a:gd name="T37" fmla="*/ 888808 h 262"/>
                  <a:gd name="T38" fmla="*/ 1245 w 170"/>
                  <a:gd name="T39" fmla="*/ 888808 h 262"/>
                  <a:gd name="T40" fmla="*/ 0 w 170"/>
                  <a:gd name="T41" fmla="*/ 563516 h 262"/>
                  <a:gd name="T42" fmla="*/ 614 w 170"/>
                  <a:gd name="T43" fmla="*/ 409358 h 262"/>
                  <a:gd name="T44" fmla="*/ 1512 w 170"/>
                  <a:gd name="T45" fmla="*/ 711072 h 262"/>
                  <a:gd name="T46" fmla="*/ 4164 w 170"/>
                  <a:gd name="T47" fmla="*/ 787005 h 262"/>
                  <a:gd name="T48" fmla="*/ 4780 w 170"/>
                  <a:gd name="T49" fmla="*/ 591072 h 262"/>
                  <a:gd name="T50" fmla="*/ 5335 w 170"/>
                  <a:gd name="T51" fmla="*/ 225741 h 262"/>
                  <a:gd name="T52" fmla="*/ 6599 w 170"/>
                  <a:gd name="T53" fmla="*/ 0 h 262"/>
                  <a:gd name="T54" fmla="*/ 7976 w 170"/>
                  <a:gd name="T55" fmla="*/ 147678 h 262"/>
                  <a:gd name="T56" fmla="*/ 8638 w 170"/>
                  <a:gd name="T57" fmla="*/ 409358 h 262"/>
                  <a:gd name="T58" fmla="*/ 7976 w 170"/>
                  <a:gd name="T59" fmla="*/ 591072 h 262"/>
                  <a:gd name="T60" fmla="*/ 7696 w 170"/>
                  <a:gd name="T61" fmla="*/ 1008736 h 262"/>
                  <a:gd name="T62" fmla="*/ 9256 w 170"/>
                  <a:gd name="T63" fmla="*/ 1273640 h 262"/>
                  <a:gd name="T64" fmla="*/ 8255 w 170"/>
                  <a:gd name="T65" fmla="*/ 1563656 h 262"/>
                  <a:gd name="T66" fmla="*/ 8886 w 170"/>
                  <a:gd name="T67" fmla="*/ 1902260 h 262"/>
                  <a:gd name="T68" fmla="*/ 9256 w 170"/>
                  <a:gd name="T69" fmla="*/ 2199831 h 262"/>
                  <a:gd name="T70" fmla="*/ 8749 w 170"/>
                  <a:gd name="T71" fmla="*/ 2565873 h 262"/>
                  <a:gd name="T72" fmla="*/ 9381 w 170"/>
                  <a:gd name="T73" fmla="*/ 2752558 h 262"/>
                  <a:gd name="T74" fmla="*/ 9883 w 170"/>
                  <a:gd name="T75" fmla="*/ 3014593 h 262"/>
                  <a:gd name="T76" fmla="*/ 9256 w 170"/>
                  <a:gd name="T77" fmla="*/ 3199977 h 262"/>
                  <a:gd name="T78" fmla="*/ 10768 w 170"/>
                  <a:gd name="T79" fmla="*/ 3537810 h 262"/>
                  <a:gd name="T80" fmla="*/ 10263 w 170"/>
                  <a:gd name="T81" fmla="*/ 3799845 h 262"/>
                  <a:gd name="T82" fmla="*/ 8638 w 170"/>
                  <a:gd name="T83" fmla="*/ 4242269 h 262"/>
                  <a:gd name="T84" fmla="*/ 6716 w 170"/>
                  <a:gd name="T85" fmla="*/ 4653514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0"/>
                  <a:gd name="T130" fmla="*/ 0 h 262"/>
                  <a:gd name="T131" fmla="*/ 170 w 170"/>
                  <a:gd name="T132" fmla="*/ 262 h 2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rgbClr val="CDE5BB"/>
              </a:solidFill>
              <a:ln w="8001" algn="ctr">
                <a:solidFill>
                  <a:srgbClr val="808080"/>
                </a:solidFill>
                <a:round/>
                <a:headEnd/>
                <a:tailEnd/>
              </a:ln>
            </p:spPr>
            <p:txBody>
              <a:bodyPr/>
              <a:lstStyle/>
              <a:p>
                <a:endParaRPr lang="en-US"/>
              </a:p>
            </p:txBody>
          </p:sp>
          <p:sp>
            <p:nvSpPr>
              <p:cNvPr id="42" name="Freeform 4"/>
              <p:cNvSpPr>
                <a:spLocks/>
              </p:cNvSpPr>
              <p:nvPr/>
            </p:nvSpPr>
            <p:spPr bwMode="auto">
              <a:xfrm>
                <a:off x="2345" y="1884"/>
                <a:ext cx="264" cy="600"/>
              </a:xfrm>
              <a:custGeom>
                <a:avLst/>
                <a:gdLst>
                  <a:gd name="T0" fmla="*/ 11228 w 209"/>
                  <a:gd name="T1" fmla="*/ 185851 h 338"/>
                  <a:gd name="T2" fmla="*/ 12661 w 209"/>
                  <a:gd name="T3" fmla="*/ 338714 h 338"/>
                  <a:gd name="T4" fmla="*/ 13371 w 209"/>
                  <a:gd name="T5" fmla="*/ 749173 h 338"/>
                  <a:gd name="T6" fmla="*/ 13786 w 209"/>
                  <a:gd name="T7" fmla="*/ 1039605 h 338"/>
                  <a:gd name="T8" fmla="*/ 14032 w 209"/>
                  <a:gd name="T9" fmla="*/ 1603841 h 338"/>
                  <a:gd name="T10" fmla="*/ 12114 w 209"/>
                  <a:gd name="T11" fmla="*/ 1681113 h 338"/>
                  <a:gd name="T12" fmla="*/ 10835 w 209"/>
                  <a:gd name="T13" fmla="*/ 2132413 h 338"/>
                  <a:gd name="T14" fmla="*/ 10291 w 209"/>
                  <a:gd name="T15" fmla="*/ 2572111 h 338"/>
                  <a:gd name="T16" fmla="*/ 8094 w 209"/>
                  <a:gd name="T17" fmla="*/ 2832657 h 338"/>
                  <a:gd name="T18" fmla="*/ 6911 w 209"/>
                  <a:gd name="T19" fmla="*/ 3314343 h 338"/>
                  <a:gd name="T20" fmla="*/ 6730 w 209"/>
                  <a:gd name="T21" fmla="*/ 4026689 h 338"/>
                  <a:gd name="T22" fmla="*/ 8404 w 209"/>
                  <a:gd name="T23" fmla="*/ 4394283 h 338"/>
                  <a:gd name="T24" fmla="*/ 7441 w 209"/>
                  <a:gd name="T25" fmla="*/ 4775897 h 338"/>
                  <a:gd name="T26" fmla="*/ 6087 w 209"/>
                  <a:gd name="T27" fmla="*/ 5179480 h 338"/>
                  <a:gd name="T28" fmla="*/ 5845 w 209"/>
                  <a:gd name="T29" fmla="*/ 5667429 h 338"/>
                  <a:gd name="T30" fmla="*/ 4627 w 209"/>
                  <a:gd name="T31" fmla="*/ 5998161 h 338"/>
                  <a:gd name="T32" fmla="*/ 3429 w 209"/>
                  <a:gd name="T33" fmla="*/ 6260087 h 338"/>
                  <a:gd name="T34" fmla="*/ 2237 w 209"/>
                  <a:gd name="T35" fmla="*/ 6033802 h 338"/>
                  <a:gd name="T36" fmla="*/ 1928 w 209"/>
                  <a:gd name="T37" fmla="*/ 5735538 h 338"/>
                  <a:gd name="T38" fmla="*/ 782 w 209"/>
                  <a:gd name="T39" fmla="*/ 5102943 h 338"/>
                  <a:gd name="T40" fmla="*/ 1128 w 209"/>
                  <a:gd name="T41" fmla="*/ 4692579 h 338"/>
                  <a:gd name="T42" fmla="*/ 1684 w 209"/>
                  <a:gd name="T43" fmla="*/ 4251334 h 338"/>
                  <a:gd name="T44" fmla="*/ 1128 w 209"/>
                  <a:gd name="T45" fmla="*/ 3877218 h 338"/>
                  <a:gd name="T46" fmla="*/ 1928 w 209"/>
                  <a:gd name="T47" fmla="*/ 3614666 h 338"/>
                  <a:gd name="T48" fmla="*/ 1128 w 209"/>
                  <a:gd name="T49" fmla="*/ 3132117 h 338"/>
                  <a:gd name="T50" fmla="*/ 2237 w 209"/>
                  <a:gd name="T51" fmla="*/ 2495950 h 338"/>
                  <a:gd name="T52" fmla="*/ 3570 w 209"/>
                  <a:gd name="T53" fmla="*/ 2311599 h 338"/>
                  <a:gd name="T54" fmla="*/ 3815 w 209"/>
                  <a:gd name="T55" fmla="*/ 1751718 h 338"/>
                  <a:gd name="T56" fmla="*/ 4911 w 209"/>
                  <a:gd name="T57" fmla="*/ 1419657 h 338"/>
                  <a:gd name="T58" fmla="*/ 5845 w 209"/>
                  <a:gd name="T59" fmla="*/ 1011630 h 338"/>
                  <a:gd name="T60" fmla="*/ 6653 w 209"/>
                  <a:gd name="T61" fmla="*/ 486566 h 338"/>
                  <a:gd name="T62" fmla="*/ 7835 w 209"/>
                  <a:gd name="T63" fmla="*/ 226060 h 338"/>
                  <a:gd name="T64" fmla="*/ 8774 w 209"/>
                  <a:gd name="T65" fmla="*/ 338714 h 338"/>
                  <a:gd name="T66" fmla="*/ 9735 w 209"/>
                  <a:gd name="T67" fmla="*/ 36383 h 3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
                  <a:gd name="T103" fmla="*/ 0 h 338"/>
                  <a:gd name="T104" fmla="*/ 209 w 209"/>
                  <a:gd name="T105" fmla="*/ 338 h 3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rgbClr val="CDE5BB"/>
              </a:solidFill>
              <a:ln w="8001" algn="ctr">
                <a:solidFill>
                  <a:srgbClr val="808080"/>
                </a:solidFill>
                <a:round/>
                <a:headEnd/>
                <a:tailEnd/>
              </a:ln>
            </p:spPr>
            <p:txBody>
              <a:bodyPr/>
              <a:lstStyle/>
              <a:p>
                <a:endParaRPr lang="en-US"/>
              </a:p>
            </p:txBody>
          </p:sp>
          <p:sp>
            <p:nvSpPr>
              <p:cNvPr id="43" name="Freeform 5"/>
              <p:cNvSpPr>
                <a:spLocks/>
              </p:cNvSpPr>
              <p:nvPr/>
            </p:nvSpPr>
            <p:spPr bwMode="auto">
              <a:xfrm>
                <a:off x="2224" y="1778"/>
                <a:ext cx="518" cy="599"/>
              </a:xfrm>
              <a:custGeom>
                <a:avLst/>
                <a:gdLst>
                  <a:gd name="T0" fmla="*/ 5973 w 411"/>
                  <a:gd name="T1" fmla="*/ 5624713 h 338"/>
                  <a:gd name="T2" fmla="*/ 5298 w 411"/>
                  <a:gd name="T3" fmla="*/ 5663307 h 338"/>
                  <a:gd name="T4" fmla="*/ 4032 w 411"/>
                  <a:gd name="T5" fmla="*/ 5955811 h 338"/>
                  <a:gd name="T6" fmla="*/ 1548 w 411"/>
                  <a:gd name="T7" fmla="*/ 6058310 h 338"/>
                  <a:gd name="T8" fmla="*/ 636 w 411"/>
                  <a:gd name="T9" fmla="*/ 5735116 h 338"/>
                  <a:gd name="T10" fmla="*/ 1075 w 411"/>
                  <a:gd name="T11" fmla="*/ 5479726 h 338"/>
                  <a:gd name="T12" fmla="*/ 252 w 411"/>
                  <a:gd name="T13" fmla="*/ 5367437 h 338"/>
                  <a:gd name="T14" fmla="*/ 505 w 411"/>
                  <a:gd name="T15" fmla="*/ 5085581 h 338"/>
                  <a:gd name="T16" fmla="*/ 0 w 411"/>
                  <a:gd name="T17" fmla="*/ 4535224 h 338"/>
                  <a:gd name="T18" fmla="*/ 1708 w 411"/>
                  <a:gd name="T19" fmla="*/ 4176781 h 338"/>
                  <a:gd name="T20" fmla="*/ 3629 w 411"/>
                  <a:gd name="T21" fmla="*/ 3997092 h 338"/>
                  <a:gd name="T22" fmla="*/ 4522 w 411"/>
                  <a:gd name="T23" fmla="*/ 3777121 h 338"/>
                  <a:gd name="T24" fmla="*/ 6376 w 411"/>
                  <a:gd name="T25" fmla="*/ 3665002 h 338"/>
                  <a:gd name="T26" fmla="*/ 5435 w 411"/>
                  <a:gd name="T27" fmla="*/ 3700747 h 338"/>
                  <a:gd name="T28" fmla="*/ 5973 w 411"/>
                  <a:gd name="T29" fmla="*/ 3341688 h 338"/>
                  <a:gd name="T30" fmla="*/ 7334 w 411"/>
                  <a:gd name="T31" fmla="*/ 2969106 h 338"/>
                  <a:gd name="T32" fmla="*/ 8882 w 411"/>
                  <a:gd name="T33" fmla="*/ 2428562 h 338"/>
                  <a:gd name="T34" fmla="*/ 10173 w 411"/>
                  <a:gd name="T35" fmla="*/ 1922801 h 338"/>
                  <a:gd name="T36" fmla="*/ 11349 w 411"/>
                  <a:gd name="T37" fmla="*/ 1557448 h 338"/>
                  <a:gd name="T38" fmla="*/ 11988 w 411"/>
                  <a:gd name="T39" fmla="*/ 1307831 h 338"/>
                  <a:gd name="T40" fmla="*/ 10592 w 411"/>
                  <a:gd name="T41" fmla="*/ 1420279 h 338"/>
                  <a:gd name="T42" fmla="*/ 10718 w 411"/>
                  <a:gd name="T43" fmla="*/ 1127433 h 338"/>
                  <a:gd name="T44" fmla="*/ 11860 w 411"/>
                  <a:gd name="T45" fmla="*/ 1163336 h 338"/>
                  <a:gd name="T46" fmla="*/ 13210 w 411"/>
                  <a:gd name="T47" fmla="*/ 1092525 h 338"/>
                  <a:gd name="T48" fmla="*/ 12887 w 411"/>
                  <a:gd name="T49" fmla="*/ 795367 h 338"/>
                  <a:gd name="T50" fmla="*/ 14606 w 411"/>
                  <a:gd name="T51" fmla="*/ 550586 h 338"/>
                  <a:gd name="T52" fmla="*/ 15719 w 411"/>
                  <a:gd name="T53" fmla="*/ 726610 h 338"/>
                  <a:gd name="T54" fmla="*/ 17321 w 411"/>
                  <a:gd name="T55" fmla="*/ 690853 h 338"/>
                  <a:gd name="T56" fmla="*/ 18504 w 411"/>
                  <a:gd name="T57" fmla="*/ 436334 h 338"/>
                  <a:gd name="T58" fmla="*/ 18840 w 411"/>
                  <a:gd name="T59" fmla="*/ 651391 h 338"/>
                  <a:gd name="T60" fmla="*/ 20010 w 411"/>
                  <a:gd name="T61" fmla="*/ 293145 h 338"/>
                  <a:gd name="T62" fmla="*/ 21844 w 411"/>
                  <a:gd name="T63" fmla="*/ 74817 h 338"/>
                  <a:gd name="T64" fmla="*/ 20671 w 411"/>
                  <a:gd name="T65" fmla="*/ 575017 h 338"/>
                  <a:gd name="T66" fmla="*/ 22226 w 411"/>
                  <a:gd name="T67" fmla="*/ 394146 h 338"/>
                  <a:gd name="T68" fmla="*/ 24175 w 411"/>
                  <a:gd name="T69" fmla="*/ 112118 h 338"/>
                  <a:gd name="T70" fmla="*/ 25093 w 411"/>
                  <a:gd name="T71" fmla="*/ 180377 h 338"/>
                  <a:gd name="T72" fmla="*/ 25982 w 411"/>
                  <a:gd name="T73" fmla="*/ 575017 h 338"/>
                  <a:gd name="T74" fmla="*/ 25713 w 411"/>
                  <a:gd name="T75" fmla="*/ 795367 h 338"/>
                  <a:gd name="T76" fmla="*/ 25093 w 411"/>
                  <a:gd name="T77" fmla="*/ 945378 h 338"/>
                  <a:gd name="T78" fmla="*/ 23006 w 411"/>
                  <a:gd name="T79" fmla="*/ 550586 h 338"/>
                  <a:gd name="T80" fmla="*/ 21595 w 411"/>
                  <a:gd name="T81" fmla="*/ 795367 h 338"/>
                  <a:gd name="T82" fmla="*/ 20549 w 411"/>
                  <a:gd name="T83" fmla="*/ 1307831 h 338"/>
                  <a:gd name="T84" fmla="*/ 17826 w 411"/>
                  <a:gd name="T85" fmla="*/ 1229375 h 338"/>
                  <a:gd name="T86" fmla="*/ 16925 w 411"/>
                  <a:gd name="T87" fmla="*/ 945378 h 338"/>
                  <a:gd name="T88" fmla="*/ 15583 w 411"/>
                  <a:gd name="T89" fmla="*/ 1127433 h 338"/>
                  <a:gd name="T90" fmla="*/ 14704 w 411"/>
                  <a:gd name="T91" fmla="*/ 1420279 h 338"/>
                  <a:gd name="T92" fmla="*/ 13813 w 411"/>
                  <a:gd name="T93" fmla="*/ 1307831 h 338"/>
                  <a:gd name="T94" fmla="*/ 12635 w 411"/>
                  <a:gd name="T95" fmla="*/ 1557448 h 338"/>
                  <a:gd name="T96" fmla="*/ 11860 w 411"/>
                  <a:gd name="T97" fmla="*/ 2073019 h 338"/>
                  <a:gd name="T98" fmla="*/ 10960 w 411"/>
                  <a:gd name="T99" fmla="*/ 2474714 h 338"/>
                  <a:gd name="T100" fmla="*/ 9933 w 411"/>
                  <a:gd name="T101" fmla="*/ 2794640 h 338"/>
                  <a:gd name="T102" fmla="*/ 9640 w 411"/>
                  <a:gd name="T103" fmla="*/ 3341688 h 338"/>
                  <a:gd name="T104" fmla="*/ 7334 w 411"/>
                  <a:gd name="T105" fmla="*/ 3595346 h 338"/>
                  <a:gd name="T106" fmla="*/ 8113 w 411"/>
                  <a:gd name="T107" fmla="*/ 4609333 h 338"/>
                  <a:gd name="T108" fmla="*/ 7334 w 411"/>
                  <a:gd name="T109" fmla="*/ 4863281 h 338"/>
                  <a:gd name="T110" fmla="*/ 7820 w 411"/>
                  <a:gd name="T111" fmla="*/ 5222291 h 338"/>
                  <a:gd name="T112" fmla="*/ 7334 w 411"/>
                  <a:gd name="T113" fmla="*/ 5663307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1"/>
                  <a:gd name="T172" fmla="*/ 0 h 338"/>
                  <a:gd name="T173" fmla="*/ 411 w 411"/>
                  <a:gd name="T174" fmla="*/ 338 h 3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rgbClr val="CDE5BB"/>
              </a:solidFill>
              <a:ln w="8001" algn="ctr">
                <a:solidFill>
                  <a:srgbClr val="808080"/>
                </a:solidFill>
                <a:round/>
                <a:headEnd/>
                <a:tailEnd/>
              </a:ln>
            </p:spPr>
            <p:txBody>
              <a:bodyPr/>
              <a:lstStyle/>
              <a:p>
                <a:endParaRPr lang="en-US"/>
              </a:p>
            </p:txBody>
          </p:sp>
          <p:sp>
            <p:nvSpPr>
              <p:cNvPr id="44" name="Freeform 6"/>
              <p:cNvSpPr>
                <a:spLocks/>
              </p:cNvSpPr>
              <p:nvPr/>
            </p:nvSpPr>
            <p:spPr bwMode="auto">
              <a:xfrm>
                <a:off x="2596" y="2314"/>
                <a:ext cx="89" cy="77"/>
              </a:xfrm>
              <a:custGeom>
                <a:avLst/>
                <a:gdLst>
                  <a:gd name="T0" fmla="*/ 1186 w 70"/>
                  <a:gd name="T1" fmla="*/ 535546 h 44"/>
                  <a:gd name="T2" fmla="*/ 2083 w 70"/>
                  <a:gd name="T3" fmla="*/ 535546 h 44"/>
                  <a:gd name="T4" fmla="*/ 2974 w 70"/>
                  <a:gd name="T5" fmla="*/ 588898 h 44"/>
                  <a:gd name="T6" fmla="*/ 3901 w 70"/>
                  <a:gd name="T7" fmla="*/ 649304 h 44"/>
                  <a:gd name="T8" fmla="*/ 4604 w 70"/>
                  <a:gd name="T9" fmla="*/ 649304 h 44"/>
                  <a:gd name="T10" fmla="*/ 4758 w 70"/>
                  <a:gd name="T11" fmla="*/ 471938 h 44"/>
                  <a:gd name="T12" fmla="*/ 4758 w 70"/>
                  <a:gd name="T13" fmla="*/ 236441 h 44"/>
                  <a:gd name="T14" fmla="*/ 5210 w 70"/>
                  <a:gd name="T15" fmla="*/ 61429 h 44"/>
                  <a:gd name="T16" fmla="*/ 4019 w 70"/>
                  <a:gd name="T17" fmla="*/ 83529 h 44"/>
                  <a:gd name="T18" fmla="*/ 2974 w 70"/>
                  <a:gd name="T19" fmla="*/ 0 h 44"/>
                  <a:gd name="T20" fmla="*/ 1350 w 70"/>
                  <a:gd name="T21" fmla="*/ 61429 h 44"/>
                  <a:gd name="T22" fmla="*/ 153 w 70"/>
                  <a:gd name="T23" fmla="*/ 113909 h 44"/>
                  <a:gd name="T24" fmla="*/ 0 w 70"/>
                  <a:gd name="T25" fmla="*/ 296025 h 44"/>
                  <a:gd name="T26" fmla="*/ 509 w 70"/>
                  <a:gd name="T27" fmla="*/ 442134 h 44"/>
                  <a:gd name="T28" fmla="*/ 1046 w 70"/>
                  <a:gd name="T29" fmla="*/ 442134 h 44"/>
                  <a:gd name="T30" fmla="*/ 1186 w 70"/>
                  <a:gd name="T31" fmla="*/ 535546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44"/>
                  <a:gd name="T50" fmla="*/ 70 w 70"/>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solidFill>
                <a:srgbClr val="CDE5BB"/>
              </a:solidFill>
              <a:ln w="8001" algn="ctr">
                <a:solidFill>
                  <a:srgbClr val="808080"/>
                </a:solidFill>
                <a:round/>
                <a:headEnd/>
                <a:tailEnd/>
              </a:ln>
            </p:spPr>
            <p:txBody>
              <a:bodyPr/>
              <a:lstStyle/>
              <a:p>
                <a:endParaRPr lang="en-US"/>
              </a:p>
            </p:txBody>
          </p:sp>
          <p:sp>
            <p:nvSpPr>
              <p:cNvPr id="45" name="Freeform 7"/>
              <p:cNvSpPr>
                <a:spLocks/>
              </p:cNvSpPr>
              <p:nvPr/>
            </p:nvSpPr>
            <p:spPr bwMode="auto">
              <a:xfrm>
                <a:off x="2546" y="2377"/>
                <a:ext cx="146" cy="96"/>
              </a:xfrm>
              <a:custGeom>
                <a:avLst/>
                <a:gdLst>
                  <a:gd name="T0" fmla="*/ 1629 w 116"/>
                  <a:gd name="T1" fmla="*/ 230551 h 54"/>
                  <a:gd name="T2" fmla="*/ 2291 w 116"/>
                  <a:gd name="T3" fmla="*/ 336848 h 54"/>
                  <a:gd name="T4" fmla="*/ 2920 w 116"/>
                  <a:gd name="T5" fmla="*/ 460437 h 54"/>
                  <a:gd name="T6" fmla="*/ 3403 w 116"/>
                  <a:gd name="T7" fmla="*/ 336848 h 54"/>
                  <a:gd name="T8" fmla="*/ 3533 w 116"/>
                  <a:gd name="T9" fmla="*/ 150092 h 54"/>
                  <a:gd name="T10" fmla="*/ 3533 w 116"/>
                  <a:gd name="T11" fmla="*/ 0 h 54"/>
                  <a:gd name="T12" fmla="*/ 4283 w 116"/>
                  <a:gd name="T13" fmla="*/ 0 h 54"/>
                  <a:gd name="T14" fmla="*/ 5089 w 116"/>
                  <a:gd name="T15" fmla="*/ 77852 h 54"/>
                  <a:gd name="T16" fmla="*/ 5549 w 116"/>
                  <a:gd name="T17" fmla="*/ 113813 h 54"/>
                  <a:gd name="T18" fmla="*/ 6469 w 116"/>
                  <a:gd name="T19" fmla="*/ 150092 h 54"/>
                  <a:gd name="T20" fmla="*/ 6596 w 116"/>
                  <a:gd name="T21" fmla="*/ 230551 h 54"/>
                  <a:gd name="T22" fmla="*/ 6793 w 116"/>
                  <a:gd name="T23" fmla="*/ 380640 h 54"/>
                  <a:gd name="T24" fmla="*/ 7085 w 116"/>
                  <a:gd name="T25" fmla="*/ 689639 h 54"/>
                  <a:gd name="T26" fmla="*/ 7330 w 116"/>
                  <a:gd name="T27" fmla="*/ 793394 h 54"/>
                  <a:gd name="T28" fmla="*/ 6596 w 116"/>
                  <a:gd name="T29" fmla="*/ 944676 h 54"/>
                  <a:gd name="T30" fmla="*/ 5703 w 116"/>
                  <a:gd name="T31" fmla="*/ 1024873 h 54"/>
                  <a:gd name="T32" fmla="*/ 3931 w 116"/>
                  <a:gd name="T33" fmla="*/ 689639 h 54"/>
                  <a:gd name="T34" fmla="*/ 614 w 116"/>
                  <a:gd name="T35" fmla="*/ 717698 h 54"/>
                  <a:gd name="T36" fmla="*/ 0 w 116"/>
                  <a:gd name="T37" fmla="*/ 756215 h 54"/>
                  <a:gd name="T38" fmla="*/ 0 w 116"/>
                  <a:gd name="T39" fmla="*/ 567236 h 54"/>
                  <a:gd name="T40" fmla="*/ 488 w 116"/>
                  <a:gd name="T41" fmla="*/ 380640 h 54"/>
                  <a:gd name="T42" fmla="*/ 871 w 116"/>
                  <a:gd name="T43" fmla="*/ 189477 h 54"/>
                  <a:gd name="T44" fmla="*/ 1629 w 116"/>
                  <a:gd name="T45" fmla="*/ 230551 h 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54"/>
                  <a:gd name="T71" fmla="*/ 116 w 116"/>
                  <a:gd name="T72" fmla="*/ 54 h 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solidFill>
                <a:srgbClr val="CDE5BB"/>
              </a:solidFill>
              <a:ln w="8001" algn="ctr">
                <a:solidFill>
                  <a:srgbClr val="808080"/>
                </a:solidFill>
                <a:round/>
                <a:headEnd/>
                <a:tailEnd/>
              </a:ln>
            </p:spPr>
            <p:txBody>
              <a:bodyPr/>
              <a:lstStyle/>
              <a:p>
                <a:endParaRPr lang="en-US"/>
              </a:p>
            </p:txBody>
          </p:sp>
          <p:sp>
            <p:nvSpPr>
              <p:cNvPr id="46" name="Freeform 8"/>
              <p:cNvSpPr>
                <a:spLocks/>
              </p:cNvSpPr>
              <p:nvPr/>
            </p:nvSpPr>
            <p:spPr bwMode="auto">
              <a:xfrm>
                <a:off x="2546" y="2441"/>
                <a:ext cx="113" cy="96"/>
              </a:xfrm>
              <a:custGeom>
                <a:avLst/>
                <a:gdLst>
                  <a:gd name="T0" fmla="*/ 0 w 90"/>
                  <a:gd name="T1" fmla="*/ 77852 h 54"/>
                  <a:gd name="T2" fmla="*/ 603 w 90"/>
                  <a:gd name="T3" fmla="*/ 36937 h 54"/>
                  <a:gd name="T4" fmla="*/ 3773 w 90"/>
                  <a:gd name="T5" fmla="*/ 0 h 54"/>
                  <a:gd name="T6" fmla="*/ 5491 w 90"/>
                  <a:gd name="T7" fmla="*/ 336848 h 54"/>
                  <a:gd name="T8" fmla="*/ 5491 w 90"/>
                  <a:gd name="T9" fmla="*/ 567236 h 54"/>
                  <a:gd name="T10" fmla="*/ 4641 w 90"/>
                  <a:gd name="T11" fmla="*/ 648619 h 54"/>
                  <a:gd name="T12" fmla="*/ 4502 w 90"/>
                  <a:gd name="T13" fmla="*/ 944676 h 54"/>
                  <a:gd name="T14" fmla="*/ 3553 w 90"/>
                  <a:gd name="T15" fmla="*/ 984450 h 54"/>
                  <a:gd name="T16" fmla="*/ 2345 w 90"/>
                  <a:gd name="T17" fmla="*/ 1024873 h 54"/>
                  <a:gd name="T18" fmla="*/ 1733 w 90"/>
                  <a:gd name="T19" fmla="*/ 833988 h 54"/>
                  <a:gd name="T20" fmla="*/ 1812 w 90"/>
                  <a:gd name="T21" fmla="*/ 648619 h 54"/>
                  <a:gd name="T22" fmla="*/ 1209 w 90"/>
                  <a:gd name="T23" fmla="*/ 567236 h 54"/>
                  <a:gd name="T24" fmla="*/ 242 w 90"/>
                  <a:gd name="T25" fmla="*/ 498269 h 54"/>
                  <a:gd name="T26" fmla="*/ 0 w 90"/>
                  <a:gd name="T27" fmla="*/ 77852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54"/>
                  <a:gd name="T44" fmla="*/ 90 w 90"/>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solidFill>
                <a:srgbClr val="CDE5BB"/>
              </a:solidFill>
              <a:ln w="8001" algn="ctr">
                <a:solidFill>
                  <a:srgbClr val="808080"/>
                </a:solidFill>
                <a:round/>
                <a:headEnd/>
                <a:tailEnd/>
              </a:ln>
            </p:spPr>
            <p:txBody>
              <a:bodyPr/>
              <a:lstStyle/>
              <a:p>
                <a:endParaRPr lang="en-US"/>
              </a:p>
            </p:txBody>
          </p:sp>
          <p:sp>
            <p:nvSpPr>
              <p:cNvPr id="47" name="Freeform 9"/>
              <p:cNvSpPr>
                <a:spLocks/>
              </p:cNvSpPr>
              <p:nvPr/>
            </p:nvSpPr>
            <p:spPr bwMode="auto">
              <a:xfrm>
                <a:off x="2518" y="2488"/>
                <a:ext cx="65" cy="35"/>
              </a:xfrm>
              <a:custGeom>
                <a:avLst/>
                <a:gdLst>
                  <a:gd name="T0" fmla="*/ 0 w 52"/>
                  <a:gd name="T1" fmla="*/ 177131 h 20"/>
                  <a:gd name="T2" fmla="*/ 233 w 52"/>
                  <a:gd name="T3" fmla="*/ 296009 h 20"/>
                  <a:gd name="T4" fmla="*/ 2838 w 52"/>
                  <a:gd name="T5" fmla="*/ 265396 h 20"/>
                  <a:gd name="T6" fmla="*/ 2976 w 52"/>
                  <a:gd name="T7" fmla="*/ 113907 h 20"/>
                  <a:gd name="T8" fmla="*/ 1711 w 52"/>
                  <a:gd name="T9" fmla="*/ 0 h 20"/>
                  <a:gd name="T10" fmla="*/ 1369 w 52"/>
                  <a:gd name="T11" fmla="*/ 113907 h 20"/>
                  <a:gd name="T12" fmla="*/ 455 w 52"/>
                  <a:gd name="T13" fmla="*/ 83529 h 20"/>
                  <a:gd name="T14" fmla="*/ 364 w 52"/>
                  <a:gd name="T15" fmla="*/ 177131 h 20"/>
                  <a:gd name="T16" fmla="*/ 0 w 52"/>
                  <a:gd name="T17" fmla="*/ 177131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20"/>
                  <a:gd name="T29" fmla="*/ 52 w 5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20">
                    <a:moveTo>
                      <a:pt x="0" y="12"/>
                    </a:moveTo>
                    <a:lnTo>
                      <a:pt x="4" y="20"/>
                    </a:lnTo>
                    <a:lnTo>
                      <a:pt x="50" y="18"/>
                    </a:lnTo>
                    <a:lnTo>
                      <a:pt x="52" y="8"/>
                    </a:lnTo>
                    <a:lnTo>
                      <a:pt x="30" y="0"/>
                    </a:lnTo>
                    <a:lnTo>
                      <a:pt x="24" y="8"/>
                    </a:lnTo>
                    <a:lnTo>
                      <a:pt x="8" y="6"/>
                    </a:lnTo>
                    <a:lnTo>
                      <a:pt x="6" y="12"/>
                    </a:lnTo>
                    <a:lnTo>
                      <a:pt x="0" y="12"/>
                    </a:lnTo>
                    <a:close/>
                  </a:path>
                </a:pathLst>
              </a:custGeom>
              <a:solidFill>
                <a:srgbClr val="CDE5BB"/>
              </a:solidFill>
              <a:ln w="8001" algn="ctr">
                <a:solidFill>
                  <a:srgbClr val="808080"/>
                </a:solidFill>
                <a:round/>
                <a:headEnd/>
                <a:tailEnd/>
              </a:ln>
            </p:spPr>
            <p:txBody>
              <a:bodyPr/>
              <a:lstStyle/>
              <a:p>
                <a:endParaRPr lang="en-US"/>
              </a:p>
            </p:txBody>
          </p:sp>
          <p:sp>
            <p:nvSpPr>
              <p:cNvPr id="48" name="Freeform 10"/>
              <p:cNvSpPr>
                <a:spLocks/>
              </p:cNvSpPr>
              <p:nvPr/>
            </p:nvSpPr>
            <p:spPr bwMode="auto">
              <a:xfrm>
                <a:off x="2591" y="2451"/>
                <a:ext cx="189" cy="188"/>
              </a:xfrm>
              <a:custGeom>
                <a:avLst/>
                <a:gdLst>
                  <a:gd name="T0" fmla="*/ 123 w 150"/>
                  <a:gd name="T1" fmla="*/ 881750 h 106"/>
                  <a:gd name="T2" fmla="*/ 1538 w 150"/>
                  <a:gd name="T3" fmla="*/ 804095 h 106"/>
                  <a:gd name="T4" fmla="*/ 2461 w 150"/>
                  <a:gd name="T5" fmla="*/ 804095 h 106"/>
                  <a:gd name="T6" fmla="*/ 2599 w 150"/>
                  <a:gd name="T7" fmla="*/ 519566 h 106"/>
                  <a:gd name="T8" fmla="*/ 3445 w 150"/>
                  <a:gd name="T9" fmla="*/ 441942 h 106"/>
                  <a:gd name="T10" fmla="*/ 3445 w 150"/>
                  <a:gd name="T11" fmla="*/ 221730 h 106"/>
                  <a:gd name="T12" fmla="*/ 4341 w 150"/>
                  <a:gd name="T13" fmla="*/ 146163 h 106"/>
                  <a:gd name="T14" fmla="*/ 5134 w 150"/>
                  <a:gd name="T15" fmla="*/ 0 h 106"/>
                  <a:gd name="T16" fmla="*/ 6285 w 150"/>
                  <a:gd name="T17" fmla="*/ 75567 h 106"/>
                  <a:gd name="T18" fmla="*/ 6285 w 150"/>
                  <a:gd name="T19" fmla="*/ 182027 h 106"/>
                  <a:gd name="T20" fmla="*/ 7600 w 150"/>
                  <a:gd name="T21" fmla="*/ 221730 h 106"/>
                  <a:gd name="T22" fmla="*/ 7816 w 150"/>
                  <a:gd name="T23" fmla="*/ 622197 h 106"/>
                  <a:gd name="T24" fmla="*/ 9647 w 150"/>
                  <a:gd name="T25" fmla="*/ 1178718 h 106"/>
                  <a:gd name="T26" fmla="*/ 9488 w 150"/>
                  <a:gd name="T27" fmla="*/ 1206040 h 106"/>
                  <a:gd name="T28" fmla="*/ 8376 w 150"/>
                  <a:gd name="T29" fmla="*/ 1206040 h 106"/>
                  <a:gd name="T30" fmla="*/ 8376 w 150"/>
                  <a:gd name="T31" fmla="*/ 1584051 h 106"/>
                  <a:gd name="T32" fmla="*/ 7600 w 150"/>
                  <a:gd name="T33" fmla="*/ 1621803 h 106"/>
                  <a:gd name="T34" fmla="*/ 7338 w 150"/>
                  <a:gd name="T35" fmla="*/ 1945274 h 106"/>
                  <a:gd name="T36" fmla="*/ 6056 w 150"/>
                  <a:gd name="T37" fmla="*/ 1907324 h 106"/>
                  <a:gd name="T38" fmla="*/ 5922 w 150"/>
                  <a:gd name="T39" fmla="*/ 1801122 h 106"/>
                  <a:gd name="T40" fmla="*/ 4126 w 150"/>
                  <a:gd name="T41" fmla="*/ 1801122 h 106"/>
                  <a:gd name="T42" fmla="*/ 2950 w 150"/>
                  <a:gd name="T43" fmla="*/ 1725556 h 106"/>
                  <a:gd name="T44" fmla="*/ 985 w 150"/>
                  <a:gd name="T45" fmla="*/ 1621803 h 106"/>
                  <a:gd name="T46" fmla="*/ 391 w 150"/>
                  <a:gd name="T47" fmla="*/ 1870999 h 106"/>
                  <a:gd name="T48" fmla="*/ 391 w 150"/>
                  <a:gd name="T49" fmla="*/ 1621803 h 106"/>
                  <a:gd name="T50" fmla="*/ 0 w 150"/>
                  <a:gd name="T51" fmla="*/ 1544189 h 106"/>
                  <a:gd name="T52" fmla="*/ 123 w 150"/>
                  <a:gd name="T53" fmla="*/ 1426131 h 106"/>
                  <a:gd name="T54" fmla="*/ 621 w 150"/>
                  <a:gd name="T55" fmla="*/ 1426131 h 106"/>
                  <a:gd name="T56" fmla="*/ 621 w 150"/>
                  <a:gd name="T57" fmla="*/ 1178718 h 106"/>
                  <a:gd name="T58" fmla="*/ 391 w 150"/>
                  <a:gd name="T59" fmla="*/ 1103519 h 106"/>
                  <a:gd name="T60" fmla="*/ 123 w 150"/>
                  <a:gd name="T61" fmla="*/ 881750 h 1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0"/>
                  <a:gd name="T94" fmla="*/ 0 h 106"/>
                  <a:gd name="T95" fmla="*/ 150 w 150"/>
                  <a:gd name="T96" fmla="*/ 106 h 10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solidFill>
                <a:srgbClr val="E6E6E6"/>
              </a:solidFill>
              <a:ln w="8001" algn="ctr">
                <a:solidFill>
                  <a:srgbClr val="808080"/>
                </a:solidFill>
                <a:round/>
                <a:headEnd/>
                <a:tailEnd/>
              </a:ln>
            </p:spPr>
            <p:txBody>
              <a:bodyPr/>
              <a:lstStyle/>
              <a:p>
                <a:endParaRPr lang="en-US"/>
              </a:p>
            </p:txBody>
          </p:sp>
          <p:sp>
            <p:nvSpPr>
              <p:cNvPr id="49" name="Freeform 11"/>
              <p:cNvSpPr>
                <a:spLocks/>
              </p:cNvSpPr>
              <p:nvPr/>
            </p:nvSpPr>
            <p:spPr bwMode="auto">
              <a:xfrm>
                <a:off x="2004" y="2349"/>
                <a:ext cx="159" cy="340"/>
              </a:xfrm>
              <a:custGeom>
                <a:avLst/>
                <a:gdLst>
                  <a:gd name="T0" fmla="*/ 2509 w 126"/>
                  <a:gd name="T1" fmla="*/ 1505230 h 192"/>
                  <a:gd name="T2" fmla="*/ 1095 w 126"/>
                  <a:gd name="T3" fmla="*/ 1616293 h 192"/>
                  <a:gd name="T4" fmla="*/ 1297 w 126"/>
                  <a:gd name="T5" fmla="*/ 1369354 h 192"/>
                  <a:gd name="T6" fmla="*/ 929 w 126"/>
                  <a:gd name="T7" fmla="*/ 1076720 h 192"/>
                  <a:gd name="T8" fmla="*/ 0 w 126"/>
                  <a:gd name="T9" fmla="*/ 1076720 h 192"/>
                  <a:gd name="T10" fmla="*/ 255 w 126"/>
                  <a:gd name="T11" fmla="*/ 788396 h 192"/>
                  <a:gd name="T12" fmla="*/ 127 w 126"/>
                  <a:gd name="T13" fmla="*/ 355273 h 192"/>
                  <a:gd name="T14" fmla="*/ 1095 w 126"/>
                  <a:gd name="T15" fmla="*/ 0 h 192"/>
                  <a:gd name="T16" fmla="*/ 1874 w 126"/>
                  <a:gd name="T17" fmla="*/ 471578 h 192"/>
                  <a:gd name="T18" fmla="*/ 3988 w 126"/>
                  <a:gd name="T19" fmla="*/ 679796 h 192"/>
                  <a:gd name="T20" fmla="*/ 2663 w 126"/>
                  <a:gd name="T21" fmla="*/ 1040074 h 192"/>
                  <a:gd name="T22" fmla="*/ 2777 w 126"/>
                  <a:gd name="T23" fmla="*/ 1253327 h 192"/>
                  <a:gd name="T24" fmla="*/ 4374 w 126"/>
                  <a:gd name="T25" fmla="*/ 1214064 h 192"/>
                  <a:gd name="T26" fmla="*/ 4752 w 126"/>
                  <a:gd name="T27" fmla="*/ 1616293 h 192"/>
                  <a:gd name="T28" fmla="*/ 6109 w 126"/>
                  <a:gd name="T29" fmla="*/ 1972856 h 192"/>
                  <a:gd name="T30" fmla="*/ 6458 w 126"/>
                  <a:gd name="T31" fmla="*/ 2328802 h 192"/>
                  <a:gd name="T32" fmla="*/ 7632 w 126"/>
                  <a:gd name="T33" fmla="*/ 2328802 h 192"/>
                  <a:gd name="T34" fmla="*/ 7903 w 126"/>
                  <a:gd name="T35" fmla="*/ 2656880 h 192"/>
                  <a:gd name="T36" fmla="*/ 6751 w 126"/>
                  <a:gd name="T37" fmla="*/ 2870615 h 192"/>
                  <a:gd name="T38" fmla="*/ 7632 w 126"/>
                  <a:gd name="T39" fmla="*/ 2973197 h 192"/>
                  <a:gd name="T40" fmla="*/ 6350 w 126"/>
                  <a:gd name="T41" fmla="*/ 3152204 h 192"/>
                  <a:gd name="T42" fmla="*/ 2509 w 126"/>
                  <a:gd name="T43" fmla="*/ 3152204 h 192"/>
                  <a:gd name="T44" fmla="*/ 1479 w 126"/>
                  <a:gd name="T45" fmla="*/ 3300823 h 192"/>
                  <a:gd name="T46" fmla="*/ 406 w 126"/>
                  <a:gd name="T47" fmla="*/ 3368908 h 192"/>
                  <a:gd name="T48" fmla="*/ 2256 w 126"/>
                  <a:gd name="T49" fmla="*/ 2936190 h 192"/>
                  <a:gd name="T50" fmla="*/ 3593 w 126"/>
                  <a:gd name="T51" fmla="*/ 2909869 h 192"/>
                  <a:gd name="T52" fmla="*/ 3166 w 126"/>
                  <a:gd name="T53" fmla="*/ 2870615 h 192"/>
                  <a:gd name="T54" fmla="*/ 1988 w 126"/>
                  <a:gd name="T55" fmla="*/ 2835890 h 192"/>
                  <a:gd name="T56" fmla="*/ 929 w 126"/>
                  <a:gd name="T57" fmla="*/ 2835890 h 192"/>
                  <a:gd name="T58" fmla="*/ 1203 w 126"/>
                  <a:gd name="T59" fmla="*/ 2656880 h 192"/>
                  <a:gd name="T60" fmla="*/ 2256 w 126"/>
                  <a:gd name="T61" fmla="*/ 2440102 h 192"/>
                  <a:gd name="T62" fmla="*/ 1575 w 126"/>
                  <a:gd name="T63" fmla="*/ 2293401 h 192"/>
                  <a:gd name="T64" fmla="*/ 3166 w 126"/>
                  <a:gd name="T65" fmla="*/ 2185942 h 192"/>
                  <a:gd name="T66" fmla="*/ 3466 w 126"/>
                  <a:gd name="T67" fmla="*/ 1830675 h 192"/>
                  <a:gd name="T68" fmla="*/ 2882 w 126"/>
                  <a:gd name="T69" fmla="*/ 1542127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6"/>
                  <a:gd name="T106" fmla="*/ 0 h 192"/>
                  <a:gd name="T107" fmla="*/ 126 w 126"/>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solidFill>
                <a:srgbClr val="CDE5BB"/>
              </a:solidFill>
              <a:ln w="8001" algn="ctr">
                <a:solidFill>
                  <a:srgbClr val="808080"/>
                </a:solidFill>
                <a:round/>
                <a:headEnd/>
                <a:tailEnd/>
              </a:ln>
            </p:spPr>
            <p:txBody>
              <a:bodyPr/>
              <a:lstStyle/>
              <a:p>
                <a:endParaRPr lang="en-US"/>
              </a:p>
            </p:txBody>
          </p:sp>
          <p:sp>
            <p:nvSpPr>
              <p:cNvPr id="50" name="Freeform 12"/>
              <p:cNvSpPr>
                <a:spLocks/>
              </p:cNvSpPr>
              <p:nvPr/>
            </p:nvSpPr>
            <p:spPr bwMode="auto">
              <a:xfrm>
                <a:off x="1964" y="2490"/>
                <a:ext cx="47" cy="43"/>
              </a:xfrm>
              <a:custGeom>
                <a:avLst/>
                <a:gdLst>
                  <a:gd name="T0" fmla="*/ 594 w 38"/>
                  <a:gd name="T1" fmla="*/ 0 h 24"/>
                  <a:gd name="T2" fmla="*/ 1406 w 38"/>
                  <a:gd name="T3" fmla="*/ 44700 h 24"/>
                  <a:gd name="T4" fmla="*/ 1628 w 38"/>
                  <a:gd name="T5" fmla="*/ 168728 h 24"/>
                  <a:gd name="T6" fmla="*/ 1800 w 38"/>
                  <a:gd name="T7" fmla="*/ 351025 h 24"/>
                  <a:gd name="T8" fmla="*/ 1628 w 38"/>
                  <a:gd name="T9" fmla="*/ 515432 h 24"/>
                  <a:gd name="T10" fmla="*/ 1048 w 38"/>
                  <a:gd name="T11" fmla="*/ 515432 h 24"/>
                  <a:gd name="T12" fmla="*/ 743 w 38"/>
                  <a:gd name="T13" fmla="*/ 396476 h 24"/>
                  <a:gd name="T14" fmla="*/ 393 w 38"/>
                  <a:gd name="T15" fmla="*/ 470513 h 24"/>
                  <a:gd name="T16" fmla="*/ 0 w 38"/>
                  <a:gd name="T17" fmla="*/ 396476 h 24"/>
                  <a:gd name="T18" fmla="*/ 176 w 38"/>
                  <a:gd name="T19" fmla="*/ 168728 h 24"/>
                  <a:gd name="T20" fmla="*/ 594 w 3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4"/>
                  <a:gd name="T35" fmla="*/ 38 w 3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solidFill>
                <a:srgbClr val="E6E6E6"/>
              </a:solidFill>
              <a:ln w="8001" algn="ctr">
                <a:solidFill>
                  <a:srgbClr val="808080"/>
                </a:solidFill>
                <a:round/>
                <a:headEnd/>
                <a:tailEnd/>
              </a:ln>
            </p:spPr>
            <p:txBody>
              <a:bodyPr/>
              <a:lstStyle/>
              <a:p>
                <a:endParaRPr lang="en-US"/>
              </a:p>
            </p:txBody>
          </p:sp>
          <p:sp>
            <p:nvSpPr>
              <p:cNvPr id="51" name="Freeform 13"/>
              <p:cNvSpPr>
                <a:spLocks/>
              </p:cNvSpPr>
              <p:nvPr/>
            </p:nvSpPr>
            <p:spPr bwMode="auto">
              <a:xfrm>
                <a:off x="1918" y="2523"/>
                <a:ext cx="84" cy="110"/>
              </a:xfrm>
              <a:custGeom>
                <a:avLst/>
                <a:gdLst>
                  <a:gd name="T0" fmla="*/ 5041 w 66"/>
                  <a:gd name="T1" fmla="*/ 483679 h 62"/>
                  <a:gd name="T2" fmla="*/ 4896 w 66"/>
                  <a:gd name="T3" fmla="*/ 807528 h 62"/>
                  <a:gd name="T4" fmla="*/ 3645 w 66"/>
                  <a:gd name="T5" fmla="*/ 885365 h 62"/>
                  <a:gd name="T6" fmla="*/ 2772 w 66"/>
                  <a:gd name="T7" fmla="*/ 961136 h 62"/>
                  <a:gd name="T8" fmla="*/ 1936 w 66"/>
                  <a:gd name="T9" fmla="*/ 1072058 h 62"/>
                  <a:gd name="T10" fmla="*/ 1383 w 66"/>
                  <a:gd name="T11" fmla="*/ 1145899 h 62"/>
                  <a:gd name="T12" fmla="*/ 653 w 66"/>
                  <a:gd name="T13" fmla="*/ 1072058 h 62"/>
                  <a:gd name="T14" fmla="*/ 0 w 66"/>
                  <a:gd name="T15" fmla="*/ 885365 h 62"/>
                  <a:gd name="T16" fmla="*/ 734 w 66"/>
                  <a:gd name="T17" fmla="*/ 744122 h 62"/>
                  <a:gd name="T18" fmla="*/ 905 w 66"/>
                  <a:gd name="T19" fmla="*/ 561557 h 62"/>
                  <a:gd name="T20" fmla="*/ 1513 w 66"/>
                  <a:gd name="T21" fmla="*/ 483679 h 62"/>
                  <a:gd name="T22" fmla="*/ 1058 w 66"/>
                  <a:gd name="T23" fmla="*/ 407208 h 62"/>
                  <a:gd name="T24" fmla="*/ 317 w 66"/>
                  <a:gd name="T25" fmla="*/ 443442 h 62"/>
                  <a:gd name="T26" fmla="*/ 154 w 66"/>
                  <a:gd name="T27" fmla="*/ 300414 h 62"/>
                  <a:gd name="T28" fmla="*/ 513 w 66"/>
                  <a:gd name="T29" fmla="*/ 224725 h 62"/>
                  <a:gd name="T30" fmla="*/ 317 w 66"/>
                  <a:gd name="T31" fmla="*/ 114097 h 62"/>
                  <a:gd name="T32" fmla="*/ 734 w 66"/>
                  <a:gd name="T33" fmla="*/ 0 h 62"/>
                  <a:gd name="T34" fmla="*/ 1513 w 66"/>
                  <a:gd name="T35" fmla="*/ 75817 h 62"/>
                  <a:gd name="T36" fmla="*/ 2124 w 66"/>
                  <a:gd name="T37" fmla="*/ 36247 h 62"/>
                  <a:gd name="T38" fmla="*/ 2772 w 66"/>
                  <a:gd name="T39" fmla="*/ 0 h 62"/>
                  <a:gd name="T40" fmla="*/ 3366 w 66"/>
                  <a:gd name="T41" fmla="*/ 75817 h 62"/>
                  <a:gd name="T42" fmla="*/ 3970 w 66"/>
                  <a:gd name="T43" fmla="*/ 0 h 62"/>
                  <a:gd name="T44" fmla="*/ 4378 w 66"/>
                  <a:gd name="T45" fmla="*/ 114097 h 62"/>
                  <a:gd name="T46" fmla="*/ 4896 w 66"/>
                  <a:gd name="T47" fmla="*/ 224725 h 62"/>
                  <a:gd name="T48" fmla="*/ 5041 w 66"/>
                  <a:gd name="T49" fmla="*/ 483679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62"/>
                  <a:gd name="T77" fmla="*/ 66 w 66"/>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solidFill>
                <a:srgbClr val="E6E6E6"/>
              </a:solidFill>
              <a:ln w="8001">
                <a:solidFill>
                  <a:srgbClr val="808080"/>
                </a:solidFill>
                <a:round/>
                <a:headEnd/>
                <a:tailEnd/>
              </a:ln>
            </p:spPr>
            <p:txBody>
              <a:bodyPr/>
              <a:lstStyle/>
              <a:p>
                <a:endParaRPr lang="en-US"/>
              </a:p>
            </p:txBody>
          </p:sp>
          <p:sp>
            <p:nvSpPr>
              <p:cNvPr id="52" name="Freeform 14"/>
              <p:cNvSpPr>
                <a:spLocks/>
              </p:cNvSpPr>
              <p:nvPr/>
            </p:nvSpPr>
            <p:spPr bwMode="auto">
              <a:xfrm>
                <a:off x="2244" y="2767"/>
                <a:ext cx="88" cy="68"/>
              </a:xfrm>
              <a:custGeom>
                <a:avLst/>
                <a:gdLst>
                  <a:gd name="T0" fmla="*/ 1461 w 70"/>
                  <a:gd name="T1" fmla="*/ 44059 h 38"/>
                  <a:gd name="T2" fmla="*/ 2495 w 70"/>
                  <a:gd name="T3" fmla="*/ 44059 h 38"/>
                  <a:gd name="T4" fmla="*/ 3137 w 70"/>
                  <a:gd name="T5" fmla="*/ 0 h 38"/>
                  <a:gd name="T6" fmla="*/ 3633 w 70"/>
                  <a:gd name="T7" fmla="*/ 44059 h 38"/>
                  <a:gd name="T8" fmla="*/ 3749 w 70"/>
                  <a:gd name="T9" fmla="*/ 87142 h 38"/>
                  <a:gd name="T10" fmla="*/ 3633 w 70"/>
                  <a:gd name="T11" fmla="*/ 166346 h 38"/>
                  <a:gd name="T12" fmla="*/ 3515 w 70"/>
                  <a:gd name="T13" fmla="*/ 297672 h 38"/>
                  <a:gd name="T14" fmla="*/ 3956 w 70"/>
                  <a:gd name="T15" fmla="*/ 337393 h 38"/>
                  <a:gd name="T16" fmla="*/ 4242 w 70"/>
                  <a:gd name="T17" fmla="*/ 337393 h 38"/>
                  <a:gd name="T18" fmla="*/ 4364 w 70"/>
                  <a:gd name="T19" fmla="*/ 420464 h 38"/>
                  <a:gd name="T20" fmla="*/ 4111 w 70"/>
                  <a:gd name="T21" fmla="*/ 600569 h 38"/>
                  <a:gd name="T22" fmla="*/ 3515 w 70"/>
                  <a:gd name="T23" fmla="*/ 642765 h 38"/>
                  <a:gd name="T24" fmla="*/ 3137 w 70"/>
                  <a:gd name="T25" fmla="*/ 508105 h 38"/>
                  <a:gd name="T26" fmla="*/ 3137 w 70"/>
                  <a:gd name="T27" fmla="*/ 718164 h 38"/>
                  <a:gd name="T28" fmla="*/ 2890 w 70"/>
                  <a:gd name="T29" fmla="*/ 760344 h 38"/>
                  <a:gd name="T30" fmla="*/ 2495 w 70"/>
                  <a:gd name="T31" fmla="*/ 718164 h 38"/>
                  <a:gd name="T32" fmla="*/ 2108 w 70"/>
                  <a:gd name="T33" fmla="*/ 642765 h 38"/>
                  <a:gd name="T34" fmla="*/ 1837 w 70"/>
                  <a:gd name="T35" fmla="*/ 673794 h 38"/>
                  <a:gd name="T36" fmla="*/ 1837 w 70"/>
                  <a:gd name="T37" fmla="*/ 760344 h 38"/>
                  <a:gd name="T38" fmla="*/ 1012 w 70"/>
                  <a:gd name="T39" fmla="*/ 808463 h 38"/>
                  <a:gd name="T40" fmla="*/ 1012 w 70"/>
                  <a:gd name="T41" fmla="*/ 600569 h 38"/>
                  <a:gd name="T42" fmla="*/ 0 w 70"/>
                  <a:gd name="T43" fmla="*/ 600569 h 38"/>
                  <a:gd name="T44" fmla="*/ 487 w 70"/>
                  <a:gd name="T45" fmla="*/ 337393 h 38"/>
                  <a:gd name="T46" fmla="*/ 1120 w 70"/>
                  <a:gd name="T47" fmla="*/ 131304 h 38"/>
                  <a:gd name="T48" fmla="*/ 1351 w 70"/>
                  <a:gd name="T49" fmla="*/ 131304 h 38"/>
                  <a:gd name="T50" fmla="*/ 1461 w 70"/>
                  <a:gd name="T51" fmla="*/ 44059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38"/>
                  <a:gd name="T80" fmla="*/ 70 w 70"/>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solidFill>
                <a:srgbClr val="E6E6E6"/>
              </a:solidFill>
              <a:ln w="8001">
                <a:solidFill>
                  <a:srgbClr val="808080"/>
                </a:solidFill>
                <a:round/>
                <a:headEnd/>
                <a:tailEnd/>
              </a:ln>
            </p:spPr>
            <p:txBody>
              <a:bodyPr/>
              <a:lstStyle/>
              <a:p>
                <a:endParaRPr lang="en-US"/>
              </a:p>
            </p:txBody>
          </p:sp>
          <p:sp>
            <p:nvSpPr>
              <p:cNvPr id="53" name="Freeform 15"/>
              <p:cNvSpPr>
                <a:spLocks/>
              </p:cNvSpPr>
              <p:nvPr/>
            </p:nvSpPr>
            <p:spPr bwMode="auto">
              <a:xfrm>
                <a:off x="2029" y="2647"/>
                <a:ext cx="258" cy="305"/>
              </a:xfrm>
              <a:custGeom>
                <a:avLst/>
                <a:gdLst>
                  <a:gd name="T0" fmla="*/ 8596 w 204"/>
                  <a:gd name="T1" fmla="*/ 145950 h 172"/>
                  <a:gd name="T2" fmla="*/ 10392 w 204"/>
                  <a:gd name="T3" fmla="*/ 441198 h 172"/>
                  <a:gd name="T4" fmla="*/ 11121 w 204"/>
                  <a:gd name="T5" fmla="*/ 582846 h 172"/>
                  <a:gd name="T6" fmla="*/ 12321 w 204"/>
                  <a:gd name="T7" fmla="*/ 656381 h 172"/>
                  <a:gd name="T8" fmla="*/ 13849 w 204"/>
                  <a:gd name="T9" fmla="*/ 738722 h 172"/>
                  <a:gd name="T10" fmla="*/ 13548 w 204"/>
                  <a:gd name="T11" fmla="*/ 1024837 h 172"/>
                  <a:gd name="T12" fmla="*/ 13279 w 204"/>
                  <a:gd name="T13" fmla="*/ 1281647 h 172"/>
                  <a:gd name="T14" fmla="*/ 12824 w 204"/>
                  <a:gd name="T15" fmla="*/ 1359094 h 172"/>
                  <a:gd name="T16" fmla="*/ 11654 w 204"/>
                  <a:gd name="T17" fmla="*/ 1757488 h 172"/>
                  <a:gd name="T18" fmla="*/ 12737 w 204"/>
                  <a:gd name="T19" fmla="*/ 1938804 h 172"/>
                  <a:gd name="T20" fmla="*/ 12824 w 204"/>
                  <a:gd name="T21" fmla="*/ 2127576 h 172"/>
                  <a:gd name="T22" fmla="*/ 12737 w 204"/>
                  <a:gd name="T23" fmla="*/ 2571221 h 172"/>
                  <a:gd name="T24" fmla="*/ 13279 w 204"/>
                  <a:gd name="T25" fmla="*/ 2717603 h 172"/>
                  <a:gd name="T26" fmla="*/ 12457 w 204"/>
                  <a:gd name="T27" fmla="*/ 2892966 h 172"/>
                  <a:gd name="T28" fmla="*/ 10999 w 204"/>
                  <a:gd name="T29" fmla="*/ 2857323 h 172"/>
                  <a:gd name="T30" fmla="*/ 9445 w 204"/>
                  <a:gd name="T31" fmla="*/ 2793678 h 172"/>
                  <a:gd name="T32" fmla="*/ 8374 w 204"/>
                  <a:gd name="T33" fmla="*/ 2968549 h 172"/>
                  <a:gd name="T34" fmla="*/ 7268 w 204"/>
                  <a:gd name="T35" fmla="*/ 3152522 h 172"/>
                  <a:gd name="T36" fmla="*/ 5498 w 204"/>
                  <a:gd name="T37" fmla="*/ 3078645 h 172"/>
                  <a:gd name="T38" fmla="*/ 3437 w 204"/>
                  <a:gd name="T39" fmla="*/ 2857323 h 172"/>
                  <a:gd name="T40" fmla="*/ 3837 w 204"/>
                  <a:gd name="T41" fmla="*/ 2350192 h 172"/>
                  <a:gd name="T42" fmla="*/ 4364 w 204"/>
                  <a:gd name="T43" fmla="*/ 2127576 h 172"/>
                  <a:gd name="T44" fmla="*/ 3034 w 204"/>
                  <a:gd name="T45" fmla="*/ 1653838 h 172"/>
                  <a:gd name="T46" fmla="*/ 2461 w 204"/>
                  <a:gd name="T47" fmla="*/ 1394992 h 172"/>
                  <a:gd name="T48" fmla="*/ 1256 w 204"/>
                  <a:gd name="T49" fmla="*/ 1212623 h 172"/>
                  <a:gd name="T50" fmla="*/ 0 w 204"/>
                  <a:gd name="T51" fmla="*/ 1099912 h 172"/>
                  <a:gd name="T52" fmla="*/ 540 w 204"/>
                  <a:gd name="T53" fmla="*/ 915115 h 172"/>
                  <a:gd name="T54" fmla="*/ 1811 w 204"/>
                  <a:gd name="T55" fmla="*/ 877685 h 172"/>
                  <a:gd name="T56" fmla="*/ 2729 w 204"/>
                  <a:gd name="T57" fmla="*/ 915115 h 172"/>
                  <a:gd name="T58" fmla="*/ 3692 w 204"/>
                  <a:gd name="T59" fmla="*/ 842307 h 172"/>
                  <a:gd name="T60" fmla="*/ 3288 w 204"/>
                  <a:gd name="T61" fmla="*/ 556430 h 172"/>
                  <a:gd name="T62" fmla="*/ 4243 w 204"/>
                  <a:gd name="T63" fmla="*/ 656381 h 172"/>
                  <a:gd name="T64" fmla="*/ 5747 w 204"/>
                  <a:gd name="T65" fmla="*/ 516065 h 172"/>
                  <a:gd name="T66" fmla="*/ 7268 w 204"/>
                  <a:gd name="T67" fmla="*/ 334761 h 172"/>
                  <a:gd name="T68" fmla="*/ 7915 w 204"/>
                  <a:gd name="T69" fmla="*/ 0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4"/>
                  <a:gd name="T106" fmla="*/ 0 h 172"/>
                  <a:gd name="T107" fmla="*/ 204 w 204"/>
                  <a:gd name="T108" fmla="*/ 172 h 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solidFill>
                <a:srgbClr val="E6E6E6"/>
              </a:solidFill>
              <a:ln w="8001" algn="ctr">
                <a:solidFill>
                  <a:srgbClr val="808080"/>
                </a:solidFill>
                <a:round/>
                <a:headEnd/>
                <a:tailEnd/>
              </a:ln>
            </p:spPr>
            <p:txBody>
              <a:bodyPr/>
              <a:lstStyle/>
              <a:p>
                <a:endParaRPr lang="en-US"/>
              </a:p>
            </p:txBody>
          </p:sp>
          <p:sp>
            <p:nvSpPr>
              <p:cNvPr id="54" name="Freeform 16"/>
              <p:cNvSpPr>
                <a:spLocks/>
              </p:cNvSpPr>
              <p:nvPr/>
            </p:nvSpPr>
            <p:spPr bwMode="auto">
              <a:xfrm>
                <a:off x="1933" y="2958"/>
                <a:ext cx="69" cy="171"/>
              </a:xfrm>
              <a:custGeom>
                <a:avLst/>
                <a:gdLst>
                  <a:gd name="T0" fmla="*/ 2939 w 54"/>
                  <a:gd name="T1" fmla="*/ 1890779 h 96"/>
                  <a:gd name="T2" fmla="*/ 1988 w 54"/>
                  <a:gd name="T3" fmla="*/ 1890779 h 96"/>
                  <a:gd name="T4" fmla="*/ 960 w 54"/>
                  <a:gd name="T5" fmla="*/ 1890779 h 96"/>
                  <a:gd name="T6" fmla="*/ 960 w 54"/>
                  <a:gd name="T7" fmla="*/ 1735295 h 96"/>
                  <a:gd name="T8" fmla="*/ 960 w 54"/>
                  <a:gd name="T9" fmla="*/ 1417097 h 96"/>
                  <a:gd name="T10" fmla="*/ 684 w 54"/>
                  <a:gd name="T11" fmla="*/ 1379188 h 96"/>
                  <a:gd name="T12" fmla="*/ 0 w 54"/>
                  <a:gd name="T13" fmla="*/ 1181653 h 96"/>
                  <a:gd name="T14" fmla="*/ 684 w 54"/>
                  <a:gd name="T15" fmla="*/ 986145 h 96"/>
                  <a:gd name="T16" fmla="*/ 797 w 54"/>
                  <a:gd name="T17" fmla="*/ 790287 h 96"/>
                  <a:gd name="T18" fmla="*/ 1140 w 54"/>
                  <a:gd name="T19" fmla="*/ 514503 h 96"/>
                  <a:gd name="T20" fmla="*/ 960 w 54"/>
                  <a:gd name="T21" fmla="*/ 278500 h 96"/>
                  <a:gd name="T22" fmla="*/ 1140 w 54"/>
                  <a:gd name="T23" fmla="*/ 0 h 96"/>
                  <a:gd name="T24" fmla="*/ 1586 w 54"/>
                  <a:gd name="T25" fmla="*/ 37893 h 96"/>
                  <a:gd name="T26" fmla="*/ 2124 w 54"/>
                  <a:gd name="T27" fmla="*/ 156351 h 96"/>
                  <a:gd name="T28" fmla="*/ 3102 w 54"/>
                  <a:gd name="T29" fmla="*/ 120229 h 96"/>
                  <a:gd name="T30" fmla="*/ 3884 w 54"/>
                  <a:gd name="T31" fmla="*/ 120229 h 96"/>
                  <a:gd name="T32" fmla="*/ 4378 w 54"/>
                  <a:gd name="T33" fmla="*/ 278500 h 96"/>
                  <a:gd name="T34" fmla="*/ 4228 w 54"/>
                  <a:gd name="T35" fmla="*/ 393027 h 96"/>
                  <a:gd name="T36" fmla="*/ 3426 w 54"/>
                  <a:gd name="T37" fmla="*/ 434684 h 96"/>
                  <a:gd name="T38" fmla="*/ 3426 w 54"/>
                  <a:gd name="T39" fmla="*/ 709101 h 96"/>
                  <a:gd name="T40" fmla="*/ 3426 w 54"/>
                  <a:gd name="T41" fmla="*/ 907118 h 96"/>
                  <a:gd name="T42" fmla="*/ 3246 w 54"/>
                  <a:gd name="T43" fmla="*/ 986145 h 96"/>
                  <a:gd name="T44" fmla="*/ 2770 w 54"/>
                  <a:gd name="T45" fmla="*/ 1068150 h 96"/>
                  <a:gd name="T46" fmla="*/ 2770 w 54"/>
                  <a:gd name="T47" fmla="*/ 1142845 h 96"/>
                  <a:gd name="T48" fmla="*/ 3246 w 54"/>
                  <a:gd name="T49" fmla="*/ 1304823 h 96"/>
                  <a:gd name="T50" fmla="*/ 2770 w 54"/>
                  <a:gd name="T51" fmla="*/ 1379188 h 96"/>
                  <a:gd name="T52" fmla="*/ 2939 w 54"/>
                  <a:gd name="T53" fmla="*/ 1499410 h 96"/>
                  <a:gd name="T54" fmla="*/ 3102 w 54"/>
                  <a:gd name="T55" fmla="*/ 1615804 h 96"/>
                  <a:gd name="T56" fmla="*/ 2590 w 54"/>
                  <a:gd name="T57" fmla="*/ 1695595 h 96"/>
                  <a:gd name="T58" fmla="*/ 2939 w 54"/>
                  <a:gd name="T59" fmla="*/ 1890779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
                  <a:gd name="T91" fmla="*/ 0 h 96"/>
                  <a:gd name="T92" fmla="*/ 54 w 54"/>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solidFill>
                <a:srgbClr val="E6E6E6"/>
              </a:solidFill>
              <a:ln w="8001" algn="ctr">
                <a:solidFill>
                  <a:srgbClr val="808080"/>
                </a:solidFill>
                <a:round/>
                <a:headEnd/>
                <a:tailEnd/>
              </a:ln>
            </p:spPr>
            <p:txBody>
              <a:bodyPr/>
              <a:lstStyle/>
              <a:p>
                <a:endParaRPr lang="en-US"/>
              </a:p>
            </p:txBody>
          </p:sp>
          <p:sp>
            <p:nvSpPr>
              <p:cNvPr id="55" name="Freeform 17"/>
              <p:cNvSpPr>
                <a:spLocks/>
              </p:cNvSpPr>
              <p:nvPr/>
            </p:nvSpPr>
            <p:spPr bwMode="auto">
              <a:xfrm>
                <a:off x="1939" y="2909"/>
                <a:ext cx="247" cy="252"/>
              </a:xfrm>
              <a:custGeom>
                <a:avLst/>
                <a:gdLst>
                  <a:gd name="T0" fmla="*/ 636 w 196"/>
                  <a:gd name="T1" fmla="*/ 523095 h 142"/>
                  <a:gd name="T2" fmla="*/ 401 w 196"/>
                  <a:gd name="T3" fmla="*/ 409051 h 142"/>
                  <a:gd name="T4" fmla="*/ 0 w 196"/>
                  <a:gd name="T5" fmla="*/ 225568 h 142"/>
                  <a:gd name="T6" fmla="*/ 252 w 196"/>
                  <a:gd name="T7" fmla="*/ 147555 h 142"/>
                  <a:gd name="T8" fmla="*/ 1075 w 196"/>
                  <a:gd name="T9" fmla="*/ 75937 h 142"/>
                  <a:gd name="T10" fmla="*/ 1539 w 196"/>
                  <a:gd name="T11" fmla="*/ 0 h 142"/>
                  <a:gd name="T12" fmla="*/ 2954 w 196"/>
                  <a:gd name="T13" fmla="*/ 36290 h 142"/>
                  <a:gd name="T14" fmla="*/ 4223 w 196"/>
                  <a:gd name="T15" fmla="*/ 75937 h 142"/>
                  <a:gd name="T16" fmla="*/ 5079 w 196"/>
                  <a:gd name="T17" fmla="*/ 147555 h 142"/>
                  <a:gd name="T18" fmla="*/ 6184 w 196"/>
                  <a:gd name="T19" fmla="*/ 107208 h 142"/>
                  <a:gd name="T20" fmla="*/ 7355 w 196"/>
                  <a:gd name="T21" fmla="*/ 147555 h 142"/>
                  <a:gd name="T22" fmla="*/ 7915 w 196"/>
                  <a:gd name="T23" fmla="*/ 147555 h 142"/>
                  <a:gd name="T24" fmla="*/ 8771 w 196"/>
                  <a:gd name="T25" fmla="*/ 261858 h 142"/>
                  <a:gd name="T26" fmla="*/ 9821 w 196"/>
                  <a:gd name="T27" fmla="*/ 365104 h 142"/>
                  <a:gd name="T28" fmla="*/ 10591 w 196"/>
                  <a:gd name="T29" fmla="*/ 325900 h 142"/>
                  <a:gd name="T30" fmla="*/ 11486 w 196"/>
                  <a:gd name="T31" fmla="*/ 448698 h 142"/>
                  <a:gd name="T32" fmla="*/ 12571 w 196"/>
                  <a:gd name="T33" fmla="*/ 448698 h 142"/>
                  <a:gd name="T34" fmla="*/ 12663 w 196"/>
                  <a:gd name="T35" fmla="*/ 523095 h 142"/>
                  <a:gd name="T36" fmla="*/ 12571 w 196"/>
                  <a:gd name="T37" fmla="*/ 710399 h 142"/>
                  <a:gd name="T38" fmla="*/ 12135 w 196"/>
                  <a:gd name="T39" fmla="*/ 773541 h 142"/>
                  <a:gd name="T40" fmla="*/ 11486 w 196"/>
                  <a:gd name="T41" fmla="*/ 887950 h 142"/>
                  <a:gd name="T42" fmla="*/ 10728 w 196"/>
                  <a:gd name="T43" fmla="*/ 887950 h 142"/>
                  <a:gd name="T44" fmla="*/ 10361 w 196"/>
                  <a:gd name="T45" fmla="*/ 1075442 h 142"/>
                  <a:gd name="T46" fmla="*/ 9700 w 196"/>
                  <a:gd name="T47" fmla="*/ 1260708 h 142"/>
                  <a:gd name="T48" fmla="*/ 9308 w 196"/>
                  <a:gd name="T49" fmla="*/ 1413118 h 142"/>
                  <a:gd name="T50" fmla="*/ 9189 w 196"/>
                  <a:gd name="T51" fmla="*/ 1598345 h 142"/>
                  <a:gd name="T52" fmla="*/ 9481 w 196"/>
                  <a:gd name="T53" fmla="*/ 1782247 h 142"/>
                  <a:gd name="T54" fmla="*/ 9017 w 196"/>
                  <a:gd name="T55" fmla="*/ 1887065 h 142"/>
                  <a:gd name="T56" fmla="*/ 8530 w 196"/>
                  <a:gd name="T57" fmla="*/ 2110915 h 142"/>
                  <a:gd name="T58" fmla="*/ 7915 w 196"/>
                  <a:gd name="T59" fmla="*/ 2147776 h 142"/>
                  <a:gd name="T60" fmla="*/ 7523 w 196"/>
                  <a:gd name="T61" fmla="*/ 2336196 h 142"/>
                  <a:gd name="T62" fmla="*/ 6592 w 196"/>
                  <a:gd name="T63" fmla="*/ 2448503 h 142"/>
                  <a:gd name="T64" fmla="*/ 5570 w 196"/>
                  <a:gd name="T65" fmla="*/ 2448503 h 142"/>
                  <a:gd name="T66" fmla="*/ 4799 w 196"/>
                  <a:gd name="T67" fmla="*/ 2486482 h 142"/>
                  <a:gd name="T68" fmla="*/ 4030 w 196"/>
                  <a:gd name="T69" fmla="*/ 2597254 h 142"/>
                  <a:gd name="T70" fmla="*/ 3576 w 196"/>
                  <a:gd name="T71" fmla="*/ 2633762 h 142"/>
                  <a:gd name="T72" fmla="*/ 2954 w 196"/>
                  <a:gd name="T73" fmla="*/ 2526621 h 142"/>
                  <a:gd name="T74" fmla="*/ 2832 w 196"/>
                  <a:gd name="T75" fmla="*/ 2372053 h 142"/>
                  <a:gd name="T76" fmla="*/ 2464 w 196"/>
                  <a:gd name="T77" fmla="*/ 2301720 h 142"/>
                  <a:gd name="T78" fmla="*/ 2074 w 196"/>
                  <a:gd name="T79" fmla="*/ 2301720 h 142"/>
                  <a:gd name="T80" fmla="*/ 1849 w 196"/>
                  <a:gd name="T81" fmla="*/ 2110915 h 142"/>
                  <a:gd name="T82" fmla="*/ 2174 w 196"/>
                  <a:gd name="T83" fmla="*/ 2040577 h 142"/>
                  <a:gd name="T84" fmla="*/ 1939 w 196"/>
                  <a:gd name="T85" fmla="*/ 1821466 h 142"/>
                  <a:gd name="T86" fmla="*/ 2330 w 196"/>
                  <a:gd name="T87" fmla="*/ 1738546 h 142"/>
                  <a:gd name="T88" fmla="*/ 1939 w 196"/>
                  <a:gd name="T89" fmla="*/ 1598345 h 142"/>
                  <a:gd name="T90" fmla="*/ 1939 w 196"/>
                  <a:gd name="T91" fmla="*/ 1520316 h 142"/>
                  <a:gd name="T92" fmla="*/ 2330 w 196"/>
                  <a:gd name="T93" fmla="*/ 1441037 h 142"/>
                  <a:gd name="T94" fmla="*/ 2464 w 196"/>
                  <a:gd name="T95" fmla="*/ 1372763 h 142"/>
                  <a:gd name="T96" fmla="*/ 2464 w 196"/>
                  <a:gd name="T97" fmla="*/ 928309 h 142"/>
                  <a:gd name="T98" fmla="*/ 3105 w 196"/>
                  <a:gd name="T99" fmla="*/ 887950 h 142"/>
                  <a:gd name="T100" fmla="*/ 3246 w 196"/>
                  <a:gd name="T101" fmla="*/ 773541 h 142"/>
                  <a:gd name="T102" fmla="*/ 2832 w 196"/>
                  <a:gd name="T103" fmla="*/ 626241 h 142"/>
                  <a:gd name="T104" fmla="*/ 1414 w 196"/>
                  <a:gd name="T105" fmla="*/ 666386 h 142"/>
                  <a:gd name="T106" fmla="*/ 1075 w 196"/>
                  <a:gd name="T107" fmla="*/ 550313 h 142"/>
                  <a:gd name="T108" fmla="*/ 636 w 196"/>
                  <a:gd name="T109" fmla="*/ 523095 h 1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6"/>
                  <a:gd name="T166" fmla="*/ 0 h 142"/>
                  <a:gd name="T167" fmla="*/ 196 w 196"/>
                  <a:gd name="T168" fmla="*/ 142 h 1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solidFill>
                <a:srgbClr val="E6E6E6"/>
              </a:solidFill>
              <a:ln w="8001" algn="ctr">
                <a:solidFill>
                  <a:srgbClr val="808080"/>
                </a:solidFill>
                <a:round/>
                <a:headEnd/>
                <a:tailEnd/>
              </a:ln>
            </p:spPr>
            <p:txBody>
              <a:bodyPr/>
              <a:lstStyle/>
              <a:p>
                <a:endParaRPr lang="en-US"/>
              </a:p>
            </p:txBody>
          </p:sp>
          <p:sp>
            <p:nvSpPr>
              <p:cNvPr id="56" name="Freeform 18"/>
              <p:cNvSpPr>
                <a:spLocks/>
              </p:cNvSpPr>
              <p:nvPr/>
            </p:nvSpPr>
            <p:spPr bwMode="auto">
              <a:xfrm>
                <a:off x="2299" y="2941"/>
                <a:ext cx="18" cy="46"/>
              </a:xfrm>
              <a:custGeom>
                <a:avLst/>
                <a:gdLst>
                  <a:gd name="T0" fmla="*/ 918 w 14"/>
                  <a:gd name="T1" fmla="*/ 0 h 26"/>
                  <a:gd name="T2" fmla="*/ 343 w 14"/>
                  <a:gd name="T3" fmla="*/ 34442 h 26"/>
                  <a:gd name="T4" fmla="*/ 0 w 14"/>
                  <a:gd name="T5" fmla="*/ 107810 h 26"/>
                  <a:gd name="T6" fmla="*/ 0 w 14"/>
                  <a:gd name="T7" fmla="*/ 249350 h 26"/>
                  <a:gd name="T8" fmla="*/ 0 w 14"/>
                  <a:gd name="T9" fmla="*/ 385512 h 26"/>
                  <a:gd name="T10" fmla="*/ 491 w 14"/>
                  <a:gd name="T11" fmla="*/ 458868 h 26"/>
                  <a:gd name="T12" fmla="*/ 918 w 14"/>
                  <a:gd name="T13" fmla="*/ 324217 h 26"/>
                  <a:gd name="T14" fmla="*/ 729 w 14"/>
                  <a:gd name="T15" fmla="*/ 214176 h 26"/>
                  <a:gd name="T16" fmla="*/ 1205 w 14"/>
                  <a:gd name="T17" fmla="*/ 176990 h 26"/>
                  <a:gd name="T18" fmla="*/ 918 w 14"/>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26"/>
                  <a:gd name="T32" fmla="*/ 14 w 1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solidFill>
                <a:srgbClr val="E6E6E6"/>
              </a:solidFill>
              <a:ln w="8001" algn="ctr">
                <a:solidFill>
                  <a:srgbClr val="808080"/>
                </a:solidFill>
                <a:round/>
                <a:headEnd/>
                <a:tailEnd/>
              </a:ln>
            </p:spPr>
            <p:txBody>
              <a:bodyPr/>
              <a:lstStyle/>
              <a:p>
                <a:endParaRPr lang="en-US"/>
              </a:p>
            </p:txBody>
          </p:sp>
          <p:sp>
            <p:nvSpPr>
              <p:cNvPr id="57" name="Freeform 19"/>
              <p:cNvSpPr>
                <a:spLocks/>
              </p:cNvSpPr>
              <p:nvPr/>
            </p:nvSpPr>
            <p:spPr bwMode="auto">
              <a:xfrm>
                <a:off x="2291" y="3001"/>
                <a:ext cx="26" cy="68"/>
              </a:xfrm>
              <a:custGeom>
                <a:avLst/>
                <a:gdLst>
                  <a:gd name="T0" fmla="*/ 1065 w 20"/>
                  <a:gd name="T1" fmla="*/ 0 h 38"/>
                  <a:gd name="T2" fmla="*/ 879 w 20"/>
                  <a:gd name="T3" fmla="*/ 87142 h 38"/>
                  <a:gd name="T4" fmla="*/ 221 w 20"/>
                  <a:gd name="T5" fmla="*/ 87142 h 38"/>
                  <a:gd name="T6" fmla="*/ 0 w 20"/>
                  <a:gd name="T7" fmla="*/ 252470 h 38"/>
                  <a:gd name="T8" fmla="*/ 400 w 20"/>
                  <a:gd name="T9" fmla="*/ 337393 h 38"/>
                  <a:gd name="T10" fmla="*/ 400 w 20"/>
                  <a:gd name="T11" fmla="*/ 550175 h 38"/>
                  <a:gd name="T12" fmla="*/ 400 w 20"/>
                  <a:gd name="T13" fmla="*/ 760344 h 38"/>
                  <a:gd name="T14" fmla="*/ 1065 w 20"/>
                  <a:gd name="T15" fmla="*/ 808463 h 38"/>
                  <a:gd name="T16" fmla="*/ 1486 w 20"/>
                  <a:gd name="T17" fmla="*/ 718164 h 38"/>
                  <a:gd name="T18" fmla="*/ 2153 w 20"/>
                  <a:gd name="T19" fmla="*/ 600569 h 38"/>
                  <a:gd name="T20" fmla="*/ 1932 w 20"/>
                  <a:gd name="T21" fmla="*/ 297672 h 38"/>
                  <a:gd name="T22" fmla="*/ 2153 w 20"/>
                  <a:gd name="T23" fmla="*/ 131304 h 38"/>
                  <a:gd name="T24" fmla="*/ 1932 w 20"/>
                  <a:gd name="T25" fmla="*/ 44059 h 38"/>
                  <a:gd name="T26" fmla="*/ 1065 w 20"/>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38"/>
                  <a:gd name="T44" fmla="*/ 20 w 20"/>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solidFill>
                <a:srgbClr val="E6E6E6"/>
              </a:solidFill>
              <a:ln w="8001" algn="ctr">
                <a:solidFill>
                  <a:srgbClr val="808080"/>
                </a:solidFill>
                <a:round/>
                <a:headEnd/>
                <a:tailEnd/>
              </a:ln>
            </p:spPr>
            <p:txBody>
              <a:bodyPr/>
              <a:lstStyle/>
              <a:p>
                <a:endParaRPr lang="en-US"/>
              </a:p>
            </p:txBody>
          </p:sp>
          <p:sp>
            <p:nvSpPr>
              <p:cNvPr id="58" name="Freeform 20"/>
              <p:cNvSpPr>
                <a:spLocks/>
              </p:cNvSpPr>
              <p:nvPr/>
            </p:nvSpPr>
            <p:spPr bwMode="auto">
              <a:xfrm>
                <a:off x="2175" y="2636"/>
                <a:ext cx="76" cy="67"/>
              </a:xfrm>
              <a:custGeom>
                <a:avLst/>
                <a:gdLst>
                  <a:gd name="T0" fmla="*/ 0 w 60"/>
                  <a:gd name="T1" fmla="*/ 95826 h 38"/>
                  <a:gd name="T2" fmla="*/ 822 w 60"/>
                  <a:gd name="T3" fmla="*/ 33428 h 38"/>
                  <a:gd name="T4" fmla="*/ 1846 w 60"/>
                  <a:gd name="T5" fmla="*/ 33428 h 38"/>
                  <a:gd name="T6" fmla="*/ 2682 w 60"/>
                  <a:gd name="T7" fmla="*/ 0 h 38"/>
                  <a:gd name="T8" fmla="*/ 3263 w 60"/>
                  <a:gd name="T9" fmla="*/ 33428 h 38"/>
                  <a:gd name="T10" fmla="*/ 3497 w 60"/>
                  <a:gd name="T11" fmla="*/ 70509 h 38"/>
                  <a:gd name="T12" fmla="*/ 3947 w 60"/>
                  <a:gd name="T13" fmla="*/ 202042 h 38"/>
                  <a:gd name="T14" fmla="*/ 4228 w 60"/>
                  <a:gd name="T15" fmla="*/ 331274 h 38"/>
                  <a:gd name="T16" fmla="*/ 4080 w 60"/>
                  <a:gd name="T17" fmla="*/ 426855 h 38"/>
                  <a:gd name="T18" fmla="*/ 3629 w 60"/>
                  <a:gd name="T19" fmla="*/ 426855 h 38"/>
                  <a:gd name="T20" fmla="*/ 3629 w 60"/>
                  <a:gd name="T21" fmla="*/ 628093 h 38"/>
                  <a:gd name="T22" fmla="*/ 3263 w 60"/>
                  <a:gd name="T23" fmla="*/ 628093 h 38"/>
                  <a:gd name="T24" fmla="*/ 2682 w 60"/>
                  <a:gd name="T25" fmla="*/ 558570 h 38"/>
                  <a:gd name="T26" fmla="*/ 2516 w 60"/>
                  <a:gd name="T27" fmla="*/ 493508 h 38"/>
                  <a:gd name="T28" fmla="*/ 1671 w 60"/>
                  <a:gd name="T29" fmla="*/ 426855 h 38"/>
                  <a:gd name="T30" fmla="*/ 702 w 60"/>
                  <a:gd name="T31" fmla="*/ 238162 h 38"/>
                  <a:gd name="T32" fmla="*/ 0 w 60"/>
                  <a:gd name="T33" fmla="*/ 95826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8"/>
                  <a:gd name="T53" fmla="*/ 60 w 60"/>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rgbClr val="E6E6E6"/>
              </a:solidFill>
              <a:ln w="8001" algn="ctr">
                <a:solidFill>
                  <a:srgbClr val="808080"/>
                </a:solidFill>
                <a:round/>
                <a:headEnd/>
                <a:tailEnd/>
              </a:ln>
            </p:spPr>
            <p:txBody>
              <a:bodyPr/>
              <a:lstStyle/>
              <a:p>
                <a:endParaRPr lang="en-US"/>
              </a:p>
            </p:txBody>
          </p:sp>
          <p:sp>
            <p:nvSpPr>
              <p:cNvPr id="59" name="Freeform 21"/>
              <p:cNvSpPr>
                <a:spLocks/>
              </p:cNvSpPr>
              <p:nvPr/>
            </p:nvSpPr>
            <p:spPr bwMode="auto">
              <a:xfrm>
                <a:off x="2190" y="2554"/>
                <a:ext cx="76" cy="100"/>
              </a:xfrm>
              <a:custGeom>
                <a:avLst/>
                <a:gdLst>
                  <a:gd name="T0" fmla="*/ 3081 w 60"/>
                  <a:gd name="T1" fmla="*/ 1156347 h 56"/>
                  <a:gd name="T2" fmla="*/ 2682 w 60"/>
                  <a:gd name="T3" fmla="*/ 1022698 h 56"/>
                  <a:gd name="T4" fmla="*/ 1846 w 60"/>
                  <a:gd name="T5" fmla="*/ 951661 h 56"/>
                  <a:gd name="T6" fmla="*/ 955 w 60"/>
                  <a:gd name="T7" fmla="*/ 993298 h 56"/>
                  <a:gd name="T8" fmla="*/ 0 w 60"/>
                  <a:gd name="T9" fmla="*/ 993298 h 56"/>
                  <a:gd name="T10" fmla="*/ 702 w 60"/>
                  <a:gd name="T11" fmla="*/ 824161 h 56"/>
                  <a:gd name="T12" fmla="*/ 1150 w 60"/>
                  <a:gd name="T13" fmla="*/ 664700 h 56"/>
                  <a:gd name="T14" fmla="*/ 1150 w 60"/>
                  <a:gd name="T15" fmla="*/ 449366 h 56"/>
                  <a:gd name="T16" fmla="*/ 1296 w 60"/>
                  <a:gd name="T17" fmla="*/ 328986 h 56"/>
                  <a:gd name="T18" fmla="*/ 1846 w 60"/>
                  <a:gd name="T19" fmla="*/ 243689 h 56"/>
                  <a:gd name="T20" fmla="*/ 2117 w 60"/>
                  <a:gd name="T21" fmla="*/ 375536 h 56"/>
                  <a:gd name="T22" fmla="*/ 2261 w 60"/>
                  <a:gd name="T23" fmla="*/ 490020 h 56"/>
                  <a:gd name="T24" fmla="*/ 2682 w 60"/>
                  <a:gd name="T25" fmla="*/ 418730 h 56"/>
                  <a:gd name="T26" fmla="*/ 2357 w 60"/>
                  <a:gd name="T27" fmla="*/ 161888 h 56"/>
                  <a:gd name="T28" fmla="*/ 2961 w 60"/>
                  <a:gd name="T29" fmla="*/ 42796 h 56"/>
                  <a:gd name="T30" fmla="*/ 3782 w 60"/>
                  <a:gd name="T31" fmla="*/ 0 h 56"/>
                  <a:gd name="T32" fmla="*/ 4228 w 60"/>
                  <a:gd name="T33" fmla="*/ 289086 h 56"/>
                  <a:gd name="T34" fmla="*/ 3947 w 60"/>
                  <a:gd name="T35" fmla="*/ 418730 h 56"/>
                  <a:gd name="T36" fmla="*/ 3947 w 60"/>
                  <a:gd name="T37" fmla="*/ 623498 h 56"/>
                  <a:gd name="T38" fmla="*/ 3497 w 60"/>
                  <a:gd name="T39" fmla="*/ 707532 h 56"/>
                  <a:gd name="T40" fmla="*/ 3081 w 60"/>
                  <a:gd name="T41" fmla="*/ 777070 h 56"/>
                  <a:gd name="T42" fmla="*/ 3081 w 60"/>
                  <a:gd name="T43" fmla="*/ 951661 h 56"/>
                  <a:gd name="T44" fmla="*/ 3081 w 60"/>
                  <a:gd name="T45" fmla="*/ 1156347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6"/>
                  <a:gd name="T71" fmla="*/ 60 w 60"/>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rgbClr val="E6E6E6"/>
              </a:solidFill>
              <a:ln w="8001" algn="ctr">
                <a:solidFill>
                  <a:srgbClr val="808080"/>
                </a:solidFill>
                <a:round/>
                <a:headEnd/>
                <a:tailEnd/>
              </a:ln>
            </p:spPr>
            <p:txBody>
              <a:bodyPr/>
              <a:lstStyle/>
              <a:p>
                <a:endParaRPr lang="en-US"/>
              </a:p>
            </p:txBody>
          </p:sp>
          <p:sp>
            <p:nvSpPr>
              <p:cNvPr id="60" name="Freeform 22"/>
              <p:cNvSpPr>
                <a:spLocks/>
              </p:cNvSpPr>
              <p:nvPr/>
            </p:nvSpPr>
            <p:spPr bwMode="auto">
              <a:xfrm>
                <a:off x="2287" y="2395"/>
                <a:ext cx="53" cy="110"/>
              </a:xfrm>
              <a:custGeom>
                <a:avLst/>
                <a:gdLst>
                  <a:gd name="T0" fmla="*/ 1575 w 42"/>
                  <a:gd name="T1" fmla="*/ 1108106 h 62"/>
                  <a:gd name="T2" fmla="*/ 929 w 42"/>
                  <a:gd name="T3" fmla="*/ 1145899 h 62"/>
                  <a:gd name="T4" fmla="*/ 511 w 42"/>
                  <a:gd name="T5" fmla="*/ 1005019 h 62"/>
                  <a:gd name="T6" fmla="*/ 254 w 42"/>
                  <a:gd name="T7" fmla="*/ 847073 h 62"/>
                  <a:gd name="T8" fmla="*/ 0 w 42"/>
                  <a:gd name="T9" fmla="*/ 624569 h 62"/>
                  <a:gd name="T10" fmla="*/ 0 w 42"/>
                  <a:gd name="T11" fmla="*/ 364036 h 62"/>
                  <a:gd name="T12" fmla="*/ 511 w 42"/>
                  <a:gd name="T13" fmla="*/ 224725 h 62"/>
                  <a:gd name="T14" fmla="*/ 929 w 42"/>
                  <a:gd name="T15" fmla="*/ 336559 h 62"/>
                  <a:gd name="T16" fmla="*/ 1479 w 42"/>
                  <a:gd name="T17" fmla="*/ 224725 h 62"/>
                  <a:gd name="T18" fmla="*/ 1712 w 42"/>
                  <a:gd name="T19" fmla="*/ 114097 h 62"/>
                  <a:gd name="T20" fmla="*/ 2256 w 42"/>
                  <a:gd name="T21" fmla="*/ 0 h 62"/>
                  <a:gd name="T22" fmla="*/ 2507 w 42"/>
                  <a:gd name="T23" fmla="*/ 75817 h 62"/>
                  <a:gd name="T24" fmla="*/ 2358 w 42"/>
                  <a:gd name="T25" fmla="*/ 224725 h 62"/>
                  <a:gd name="T26" fmla="*/ 2110 w 42"/>
                  <a:gd name="T27" fmla="*/ 300414 h 62"/>
                  <a:gd name="T28" fmla="*/ 2256 w 42"/>
                  <a:gd name="T29" fmla="*/ 407208 h 62"/>
                  <a:gd name="T30" fmla="*/ 2777 w 42"/>
                  <a:gd name="T31" fmla="*/ 483679 h 62"/>
                  <a:gd name="T32" fmla="*/ 2777 w 42"/>
                  <a:gd name="T33" fmla="*/ 588379 h 62"/>
                  <a:gd name="T34" fmla="*/ 2110 w 42"/>
                  <a:gd name="T35" fmla="*/ 624569 h 62"/>
                  <a:gd name="T36" fmla="*/ 1575 w 42"/>
                  <a:gd name="T37" fmla="*/ 707382 h 62"/>
                  <a:gd name="T38" fmla="*/ 1479 w 42"/>
                  <a:gd name="T39" fmla="*/ 807528 h 62"/>
                  <a:gd name="T40" fmla="*/ 1296 w 42"/>
                  <a:gd name="T41" fmla="*/ 961136 h 62"/>
                  <a:gd name="T42" fmla="*/ 1575 w 42"/>
                  <a:gd name="T43" fmla="*/ 1108106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62"/>
                  <a:gd name="T68" fmla="*/ 42 w 42"/>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rgbClr val="CDE5BB"/>
              </a:solidFill>
              <a:ln w="8001" algn="ctr">
                <a:solidFill>
                  <a:srgbClr val="808080"/>
                </a:solidFill>
                <a:round/>
                <a:headEnd/>
                <a:tailEnd/>
              </a:ln>
            </p:spPr>
            <p:txBody>
              <a:bodyPr/>
              <a:lstStyle/>
              <a:p>
                <a:endParaRPr lang="en-US"/>
              </a:p>
            </p:txBody>
          </p:sp>
          <p:sp>
            <p:nvSpPr>
              <p:cNvPr id="61" name="Freeform 23"/>
              <p:cNvSpPr>
                <a:spLocks/>
              </p:cNvSpPr>
              <p:nvPr/>
            </p:nvSpPr>
            <p:spPr bwMode="auto">
              <a:xfrm>
                <a:off x="2325" y="2473"/>
                <a:ext cx="15" cy="25"/>
              </a:xfrm>
              <a:custGeom>
                <a:avLst/>
                <a:gdLst>
                  <a:gd name="T0" fmla="*/ 119 w 12"/>
                  <a:gd name="T1" fmla="*/ 0 h 14"/>
                  <a:gd name="T2" fmla="*/ 671 w 12"/>
                  <a:gd name="T3" fmla="*/ 0 h 14"/>
                  <a:gd name="T4" fmla="*/ 671 w 12"/>
                  <a:gd name="T5" fmla="*/ 161888 h 14"/>
                  <a:gd name="T6" fmla="*/ 671 w 12"/>
                  <a:gd name="T7" fmla="*/ 289086 h 14"/>
                  <a:gd name="T8" fmla="*/ 233 w 12"/>
                  <a:gd name="T9" fmla="*/ 289086 h 14"/>
                  <a:gd name="T10" fmla="*/ 0 w 12"/>
                  <a:gd name="T11" fmla="*/ 161888 h 14"/>
                  <a:gd name="T12" fmla="*/ 119 w 12"/>
                  <a:gd name="T13" fmla="*/ 0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2" y="0"/>
                    </a:moveTo>
                    <a:lnTo>
                      <a:pt x="12" y="0"/>
                    </a:lnTo>
                    <a:lnTo>
                      <a:pt x="12" y="8"/>
                    </a:lnTo>
                    <a:lnTo>
                      <a:pt x="12" y="14"/>
                    </a:lnTo>
                    <a:lnTo>
                      <a:pt x="4" y="14"/>
                    </a:lnTo>
                    <a:lnTo>
                      <a:pt x="0" y="8"/>
                    </a:lnTo>
                    <a:lnTo>
                      <a:pt x="2" y="0"/>
                    </a:lnTo>
                    <a:close/>
                  </a:path>
                </a:pathLst>
              </a:custGeom>
              <a:solidFill>
                <a:srgbClr val="CDE5BB"/>
              </a:solidFill>
              <a:ln w="8001" algn="ctr">
                <a:solidFill>
                  <a:srgbClr val="808080"/>
                </a:solidFill>
                <a:round/>
                <a:headEnd/>
                <a:tailEnd/>
              </a:ln>
            </p:spPr>
            <p:txBody>
              <a:bodyPr/>
              <a:lstStyle/>
              <a:p>
                <a:endParaRPr lang="en-US"/>
              </a:p>
            </p:txBody>
          </p:sp>
          <p:sp>
            <p:nvSpPr>
              <p:cNvPr id="62" name="Freeform 24"/>
              <p:cNvSpPr>
                <a:spLocks/>
              </p:cNvSpPr>
              <p:nvPr/>
            </p:nvSpPr>
            <p:spPr bwMode="auto">
              <a:xfrm>
                <a:off x="2347" y="2455"/>
                <a:ext cx="32" cy="43"/>
              </a:xfrm>
              <a:custGeom>
                <a:avLst/>
                <a:gdLst>
                  <a:gd name="T0" fmla="*/ 0 w 25"/>
                  <a:gd name="T1" fmla="*/ 136543 h 24"/>
                  <a:gd name="T2" fmla="*/ 562 w 25"/>
                  <a:gd name="T3" fmla="*/ 136543 h 24"/>
                  <a:gd name="T4" fmla="*/ 1253 w 25"/>
                  <a:gd name="T5" fmla="*/ 168728 h 24"/>
                  <a:gd name="T6" fmla="*/ 1253 w 25"/>
                  <a:gd name="T7" fmla="*/ 44700 h 24"/>
                  <a:gd name="T8" fmla="*/ 1930 w 25"/>
                  <a:gd name="T9" fmla="*/ 0 h 24"/>
                  <a:gd name="T10" fmla="*/ 2053 w 25"/>
                  <a:gd name="T11" fmla="*/ 88662 h 24"/>
                  <a:gd name="T12" fmla="*/ 1777 w 25"/>
                  <a:gd name="T13" fmla="*/ 213129 h 24"/>
                  <a:gd name="T14" fmla="*/ 1253 w 25"/>
                  <a:gd name="T15" fmla="*/ 257088 h 24"/>
                  <a:gd name="T16" fmla="*/ 1253 w 25"/>
                  <a:gd name="T17" fmla="*/ 396476 h 24"/>
                  <a:gd name="T18" fmla="*/ 1253 w 25"/>
                  <a:gd name="T19" fmla="*/ 515432 h 24"/>
                  <a:gd name="T20" fmla="*/ 261 w 25"/>
                  <a:gd name="T21" fmla="*/ 428782 h 24"/>
                  <a:gd name="T22" fmla="*/ 0 w 25"/>
                  <a:gd name="T23" fmla="*/ 302304 h 24"/>
                  <a:gd name="T24" fmla="*/ 0 w 25"/>
                  <a:gd name="T25" fmla="*/ 136543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4"/>
                  <a:gd name="T41" fmla="*/ 25 w 25"/>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solidFill>
                <a:srgbClr val="CDE5BB"/>
              </a:solidFill>
              <a:ln w="8001" algn="ctr">
                <a:solidFill>
                  <a:srgbClr val="808080"/>
                </a:solidFill>
                <a:round/>
                <a:headEnd/>
                <a:tailEnd/>
              </a:ln>
            </p:spPr>
            <p:txBody>
              <a:bodyPr/>
              <a:lstStyle/>
              <a:p>
                <a:endParaRPr lang="en-US"/>
              </a:p>
            </p:txBody>
          </p:sp>
          <p:sp>
            <p:nvSpPr>
              <p:cNvPr id="63" name="Freeform 25"/>
              <p:cNvSpPr>
                <a:spLocks/>
              </p:cNvSpPr>
              <p:nvPr/>
            </p:nvSpPr>
            <p:spPr bwMode="auto">
              <a:xfrm>
                <a:off x="2246" y="2501"/>
                <a:ext cx="181" cy="281"/>
              </a:xfrm>
              <a:custGeom>
                <a:avLst/>
                <a:gdLst>
                  <a:gd name="T0" fmla="*/ 697 w 143"/>
                  <a:gd name="T1" fmla="*/ 578711 h 158"/>
                  <a:gd name="T2" fmla="*/ 1267 w 143"/>
                  <a:gd name="T3" fmla="*/ 541684 h 158"/>
                  <a:gd name="T4" fmla="*/ 1825 w 143"/>
                  <a:gd name="T5" fmla="*/ 541684 h 158"/>
                  <a:gd name="T6" fmla="*/ 2473 w 143"/>
                  <a:gd name="T7" fmla="*/ 606843 h 158"/>
                  <a:gd name="T8" fmla="*/ 2799 w 143"/>
                  <a:gd name="T9" fmla="*/ 500546 h 158"/>
                  <a:gd name="T10" fmla="*/ 3326 w 143"/>
                  <a:gd name="T11" fmla="*/ 421690 h 158"/>
                  <a:gd name="T12" fmla="*/ 3228 w 143"/>
                  <a:gd name="T13" fmla="*/ 309578 h 158"/>
                  <a:gd name="T14" fmla="*/ 3068 w 143"/>
                  <a:gd name="T15" fmla="*/ 151327 h 158"/>
                  <a:gd name="T16" fmla="*/ 3228 w 143"/>
                  <a:gd name="T17" fmla="*/ 37026 h 158"/>
                  <a:gd name="T18" fmla="*/ 3890 w 143"/>
                  <a:gd name="T19" fmla="*/ 0 h 158"/>
                  <a:gd name="T20" fmla="*/ 4271 w 143"/>
                  <a:gd name="T21" fmla="*/ 117113 h 158"/>
                  <a:gd name="T22" fmla="*/ 4412 w 143"/>
                  <a:gd name="T23" fmla="*/ 231414 h 158"/>
                  <a:gd name="T24" fmla="*/ 5172 w 143"/>
                  <a:gd name="T25" fmla="*/ 309578 h 158"/>
                  <a:gd name="T26" fmla="*/ 5546 w 143"/>
                  <a:gd name="T27" fmla="*/ 382352 h 158"/>
                  <a:gd name="T28" fmla="*/ 6221 w 143"/>
                  <a:gd name="T29" fmla="*/ 421690 h 158"/>
                  <a:gd name="T30" fmla="*/ 6594 w 143"/>
                  <a:gd name="T31" fmla="*/ 309578 h 158"/>
                  <a:gd name="T32" fmla="*/ 7631 w 143"/>
                  <a:gd name="T33" fmla="*/ 231414 h 158"/>
                  <a:gd name="T34" fmla="*/ 8134 w 143"/>
                  <a:gd name="T35" fmla="*/ 190276 h 158"/>
                  <a:gd name="T36" fmla="*/ 8285 w 143"/>
                  <a:gd name="T37" fmla="*/ 309578 h 158"/>
                  <a:gd name="T38" fmla="*/ 9126 w 143"/>
                  <a:gd name="T39" fmla="*/ 462828 h 158"/>
                  <a:gd name="T40" fmla="*/ 9363 w 143"/>
                  <a:gd name="T41" fmla="*/ 651874 h 158"/>
                  <a:gd name="T42" fmla="*/ 9126 w 143"/>
                  <a:gd name="T43" fmla="*/ 883288 h 158"/>
                  <a:gd name="T44" fmla="*/ 9660 w 143"/>
                  <a:gd name="T45" fmla="*/ 963375 h 158"/>
                  <a:gd name="T46" fmla="*/ 9499 w 143"/>
                  <a:gd name="T47" fmla="*/ 1155234 h 158"/>
                  <a:gd name="T48" fmla="*/ 9660 w 143"/>
                  <a:gd name="T49" fmla="*/ 1424974 h 158"/>
                  <a:gd name="T50" fmla="*/ 9966 w 143"/>
                  <a:gd name="T51" fmla="*/ 1570911 h 158"/>
                  <a:gd name="T52" fmla="*/ 9499 w 143"/>
                  <a:gd name="T53" fmla="*/ 1612049 h 158"/>
                  <a:gd name="T54" fmla="*/ 8984 w 143"/>
                  <a:gd name="T55" fmla="*/ 1651387 h 158"/>
                  <a:gd name="T56" fmla="*/ 8285 w 143"/>
                  <a:gd name="T57" fmla="*/ 1736478 h 158"/>
                  <a:gd name="T58" fmla="*/ 7397 w 143"/>
                  <a:gd name="T59" fmla="*/ 1802325 h 158"/>
                  <a:gd name="T60" fmla="*/ 6594 w 143"/>
                  <a:gd name="T61" fmla="*/ 1919442 h 158"/>
                  <a:gd name="T62" fmla="*/ 7184 w 143"/>
                  <a:gd name="T63" fmla="*/ 2111907 h 158"/>
                  <a:gd name="T64" fmla="*/ 7730 w 143"/>
                  <a:gd name="T65" fmla="*/ 2303485 h 158"/>
                  <a:gd name="T66" fmla="*/ 8537 w 143"/>
                  <a:gd name="T67" fmla="*/ 2454199 h 158"/>
                  <a:gd name="T68" fmla="*/ 8537 w 143"/>
                  <a:gd name="T69" fmla="*/ 2575427 h 158"/>
                  <a:gd name="T70" fmla="*/ 7980 w 143"/>
                  <a:gd name="T71" fmla="*/ 2653595 h 158"/>
                  <a:gd name="T72" fmla="*/ 7397 w 143"/>
                  <a:gd name="T73" fmla="*/ 2726758 h 158"/>
                  <a:gd name="T74" fmla="*/ 7397 w 143"/>
                  <a:gd name="T75" fmla="*/ 2885007 h 158"/>
                  <a:gd name="T76" fmla="*/ 6594 w 143"/>
                  <a:gd name="T77" fmla="*/ 2885007 h 158"/>
                  <a:gd name="T78" fmla="*/ 5901 w 143"/>
                  <a:gd name="T79" fmla="*/ 2994805 h 158"/>
                  <a:gd name="T80" fmla="*/ 3890 w 143"/>
                  <a:gd name="T81" fmla="*/ 3038255 h 158"/>
                  <a:gd name="T82" fmla="*/ 4050 w 143"/>
                  <a:gd name="T83" fmla="*/ 2958174 h 158"/>
                  <a:gd name="T84" fmla="*/ 3890 w 143"/>
                  <a:gd name="T85" fmla="*/ 2917034 h 158"/>
                  <a:gd name="T86" fmla="*/ 3326 w 143"/>
                  <a:gd name="T87" fmla="*/ 2885007 h 158"/>
                  <a:gd name="T88" fmla="*/ 2628 w 143"/>
                  <a:gd name="T89" fmla="*/ 2917034 h 158"/>
                  <a:gd name="T90" fmla="*/ 1953 w 143"/>
                  <a:gd name="T91" fmla="*/ 2917034 h 158"/>
                  <a:gd name="T92" fmla="*/ 1515 w 143"/>
                  <a:gd name="T93" fmla="*/ 2917034 h 158"/>
                  <a:gd name="T94" fmla="*/ 1515 w 143"/>
                  <a:gd name="T95" fmla="*/ 2806841 h 158"/>
                  <a:gd name="T96" fmla="*/ 2229 w 143"/>
                  <a:gd name="T97" fmla="*/ 2424486 h 158"/>
                  <a:gd name="T98" fmla="*/ 2076 w 143"/>
                  <a:gd name="T99" fmla="*/ 2343319 h 158"/>
                  <a:gd name="T100" fmla="*/ 809 w 143"/>
                  <a:gd name="T101" fmla="*/ 2343319 h 158"/>
                  <a:gd name="T102" fmla="*/ 551 w 143"/>
                  <a:gd name="T103" fmla="*/ 2265157 h 158"/>
                  <a:gd name="T104" fmla="*/ 134 w 143"/>
                  <a:gd name="T105" fmla="*/ 2191994 h 158"/>
                  <a:gd name="T106" fmla="*/ 272 w 143"/>
                  <a:gd name="T107" fmla="*/ 2033743 h 158"/>
                  <a:gd name="T108" fmla="*/ 134 w 143"/>
                  <a:gd name="T109" fmla="*/ 1965769 h 158"/>
                  <a:gd name="T110" fmla="*/ 272 w 143"/>
                  <a:gd name="T111" fmla="*/ 1843463 h 158"/>
                  <a:gd name="T112" fmla="*/ 0 w 143"/>
                  <a:gd name="T113" fmla="*/ 1651387 h 158"/>
                  <a:gd name="T114" fmla="*/ 0 w 143"/>
                  <a:gd name="T115" fmla="*/ 1301777 h 158"/>
                  <a:gd name="T116" fmla="*/ 809 w 143"/>
                  <a:gd name="T117" fmla="*/ 1155234 h 158"/>
                  <a:gd name="T118" fmla="*/ 809 w 143"/>
                  <a:gd name="T119" fmla="*/ 963375 h 158"/>
                  <a:gd name="T120" fmla="*/ 1139 w 143"/>
                  <a:gd name="T121" fmla="*/ 838950 h 158"/>
                  <a:gd name="T122" fmla="*/ 697 w 143"/>
                  <a:gd name="T123" fmla="*/ 578711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3"/>
                  <a:gd name="T187" fmla="*/ 0 h 158"/>
                  <a:gd name="T188" fmla="*/ 143 w 143"/>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rgbClr val="E6E6E6"/>
              </a:solidFill>
              <a:ln w="8001" algn="ctr">
                <a:solidFill>
                  <a:srgbClr val="808080"/>
                </a:solidFill>
                <a:round/>
                <a:headEnd/>
                <a:tailEnd/>
              </a:ln>
            </p:spPr>
            <p:txBody>
              <a:bodyPr/>
              <a:lstStyle/>
              <a:p>
                <a:endParaRPr lang="en-US"/>
              </a:p>
            </p:txBody>
          </p:sp>
          <p:sp>
            <p:nvSpPr>
              <p:cNvPr id="64" name="Freeform 26"/>
              <p:cNvSpPr>
                <a:spLocks/>
              </p:cNvSpPr>
              <p:nvPr/>
            </p:nvSpPr>
            <p:spPr bwMode="auto">
              <a:xfrm>
                <a:off x="2366" y="2647"/>
                <a:ext cx="139" cy="88"/>
              </a:xfrm>
              <a:custGeom>
                <a:avLst/>
                <a:gdLst>
                  <a:gd name="T0" fmla="*/ 3253 w 110"/>
                  <a:gd name="T1" fmla="*/ 0 h 50"/>
                  <a:gd name="T2" fmla="*/ 3824 w 110"/>
                  <a:gd name="T3" fmla="*/ 68212 h 50"/>
                  <a:gd name="T4" fmla="*/ 4607 w 110"/>
                  <a:gd name="T5" fmla="*/ 126590 h 50"/>
                  <a:gd name="T6" fmla="*/ 4737 w 110"/>
                  <a:gd name="T7" fmla="*/ 266047 h 50"/>
                  <a:gd name="T8" fmla="*/ 5306 w 110"/>
                  <a:gd name="T9" fmla="*/ 298637 h 50"/>
                  <a:gd name="T10" fmla="*/ 5425 w 110"/>
                  <a:gd name="T11" fmla="*/ 229907 h 50"/>
                  <a:gd name="T12" fmla="*/ 5949 w 110"/>
                  <a:gd name="T13" fmla="*/ 266047 h 50"/>
                  <a:gd name="T14" fmla="*/ 6355 w 110"/>
                  <a:gd name="T15" fmla="*/ 323076 h 50"/>
                  <a:gd name="T16" fmla="*/ 6903 w 110"/>
                  <a:gd name="T17" fmla="*/ 392124 h 50"/>
                  <a:gd name="T18" fmla="*/ 7439 w 110"/>
                  <a:gd name="T19" fmla="*/ 492760 h 50"/>
                  <a:gd name="T20" fmla="*/ 6736 w 110"/>
                  <a:gd name="T21" fmla="*/ 583144 h 50"/>
                  <a:gd name="T22" fmla="*/ 6221 w 110"/>
                  <a:gd name="T23" fmla="*/ 712159 h 50"/>
                  <a:gd name="T24" fmla="*/ 5549 w 110"/>
                  <a:gd name="T25" fmla="*/ 746376 h 50"/>
                  <a:gd name="T26" fmla="*/ 5158 w 110"/>
                  <a:gd name="T27" fmla="*/ 812467 h 50"/>
                  <a:gd name="T28" fmla="*/ 4482 w 110"/>
                  <a:gd name="T29" fmla="*/ 812467 h 50"/>
                  <a:gd name="T30" fmla="*/ 3150 w 110"/>
                  <a:gd name="T31" fmla="*/ 690138 h 50"/>
                  <a:gd name="T32" fmla="*/ 2938 w 110"/>
                  <a:gd name="T33" fmla="*/ 781218 h 50"/>
                  <a:gd name="T34" fmla="*/ 1897 w 110"/>
                  <a:gd name="T35" fmla="*/ 746376 h 50"/>
                  <a:gd name="T36" fmla="*/ 1341 w 110"/>
                  <a:gd name="T37" fmla="*/ 654502 h 50"/>
                  <a:gd name="T38" fmla="*/ 939 w 110"/>
                  <a:gd name="T39" fmla="*/ 550090 h 50"/>
                  <a:gd name="T40" fmla="*/ 0 w 110"/>
                  <a:gd name="T41" fmla="*/ 298637 h 50"/>
                  <a:gd name="T42" fmla="*/ 799 w 110"/>
                  <a:gd name="T43" fmla="*/ 190779 h 50"/>
                  <a:gd name="T44" fmla="*/ 1612 w 110"/>
                  <a:gd name="T45" fmla="*/ 126590 h 50"/>
                  <a:gd name="T46" fmla="*/ 2283 w 110"/>
                  <a:gd name="T47" fmla="*/ 68212 h 50"/>
                  <a:gd name="T48" fmla="*/ 2833 w 110"/>
                  <a:gd name="T49" fmla="*/ 32574 h 50"/>
                  <a:gd name="T50" fmla="*/ 3253 w 110"/>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0"/>
                  <a:gd name="T79" fmla="*/ 0 h 50"/>
                  <a:gd name="T80" fmla="*/ 110 w 11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rgbClr val="E6E6E6"/>
              </a:solidFill>
              <a:ln w="8001" algn="ctr">
                <a:solidFill>
                  <a:srgbClr val="808080"/>
                </a:solidFill>
                <a:round/>
                <a:headEnd/>
                <a:tailEnd/>
              </a:ln>
            </p:spPr>
            <p:txBody>
              <a:bodyPr/>
              <a:lstStyle/>
              <a:p>
                <a:endParaRPr lang="en-US"/>
              </a:p>
            </p:txBody>
          </p:sp>
          <p:sp>
            <p:nvSpPr>
              <p:cNvPr id="65" name="Freeform 27"/>
              <p:cNvSpPr>
                <a:spLocks/>
              </p:cNvSpPr>
              <p:nvPr/>
            </p:nvSpPr>
            <p:spPr bwMode="auto">
              <a:xfrm>
                <a:off x="2462" y="2700"/>
                <a:ext cx="114" cy="67"/>
              </a:xfrm>
              <a:custGeom>
                <a:avLst/>
                <a:gdLst>
                  <a:gd name="T0" fmla="*/ 3081 w 90"/>
                  <a:gd name="T1" fmla="*/ 33428 h 38"/>
                  <a:gd name="T2" fmla="*/ 3397 w 90"/>
                  <a:gd name="T3" fmla="*/ 168956 h 38"/>
                  <a:gd name="T4" fmla="*/ 4080 w 90"/>
                  <a:gd name="T5" fmla="*/ 128966 h 38"/>
                  <a:gd name="T6" fmla="*/ 4791 w 90"/>
                  <a:gd name="T7" fmla="*/ 70509 h 38"/>
                  <a:gd name="T8" fmla="*/ 5355 w 90"/>
                  <a:gd name="T9" fmla="*/ 70509 h 38"/>
                  <a:gd name="T10" fmla="*/ 6069 w 90"/>
                  <a:gd name="T11" fmla="*/ 128966 h 38"/>
                  <a:gd name="T12" fmla="*/ 6333 w 90"/>
                  <a:gd name="T13" fmla="*/ 202042 h 38"/>
                  <a:gd name="T14" fmla="*/ 6069 w 90"/>
                  <a:gd name="T15" fmla="*/ 331274 h 38"/>
                  <a:gd name="T16" fmla="*/ 5747 w 90"/>
                  <a:gd name="T17" fmla="*/ 426855 h 38"/>
                  <a:gd name="T18" fmla="*/ 5053 w 90"/>
                  <a:gd name="T19" fmla="*/ 390287 h 38"/>
                  <a:gd name="T20" fmla="*/ 4304 w 90"/>
                  <a:gd name="T21" fmla="*/ 364455 h 38"/>
                  <a:gd name="T22" fmla="*/ 3947 w 90"/>
                  <a:gd name="T23" fmla="*/ 426855 h 38"/>
                  <a:gd name="T24" fmla="*/ 3782 w 90"/>
                  <a:gd name="T25" fmla="*/ 460265 h 38"/>
                  <a:gd name="T26" fmla="*/ 3081 w 90"/>
                  <a:gd name="T27" fmla="*/ 460265 h 38"/>
                  <a:gd name="T28" fmla="*/ 2682 w 90"/>
                  <a:gd name="T29" fmla="*/ 533357 h 38"/>
                  <a:gd name="T30" fmla="*/ 2117 w 90"/>
                  <a:gd name="T31" fmla="*/ 533357 h 38"/>
                  <a:gd name="T32" fmla="*/ 1846 w 90"/>
                  <a:gd name="T33" fmla="*/ 628093 h 38"/>
                  <a:gd name="T34" fmla="*/ 1296 w 90"/>
                  <a:gd name="T35" fmla="*/ 628093 h 38"/>
                  <a:gd name="T36" fmla="*/ 702 w 90"/>
                  <a:gd name="T37" fmla="*/ 594918 h 38"/>
                  <a:gd name="T38" fmla="*/ 272 w 90"/>
                  <a:gd name="T39" fmla="*/ 533357 h 38"/>
                  <a:gd name="T40" fmla="*/ 134 w 90"/>
                  <a:gd name="T41" fmla="*/ 390287 h 38"/>
                  <a:gd name="T42" fmla="*/ 0 w 90"/>
                  <a:gd name="T43" fmla="*/ 331274 h 38"/>
                  <a:gd name="T44" fmla="*/ 437 w 90"/>
                  <a:gd name="T45" fmla="*/ 261046 h 38"/>
                  <a:gd name="T46" fmla="*/ 1150 w 90"/>
                  <a:gd name="T47" fmla="*/ 238162 h 38"/>
                  <a:gd name="T48" fmla="*/ 1671 w 90"/>
                  <a:gd name="T49" fmla="*/ 95826 h 38"/>
                  <a:gd name="T50" fmla="*/ 2357 w 90"/>
                  <a:gd name="T51" fmla="*/ 0 h 38"/>
                  <a:gd name="T52" fmla="*/ 3081 w 90"/>
                  <a:gd name="T53" fmla="*/ 33428 h 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38"/>
                  <a:gd name="T83" fmla="*/ 90 w 90"/>
                  <a:gd name="T84" fmla="*/ 38 h 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solidFill>
                <a:srgbClr val="E6E6E6"/>
              </a:solidFill>
              <a:ln w="8001">
                <a:solidFill>
                  <a:srgbClr val="808080"/>
                </a:solidFill>
                <a:round/>
                <a:headEnd/>
                <a:tailEnd/>
              </a:ln>
            </p:spPr>
            <p:txBody>
              <a:bodyPr/>
              <a:lstStyle/>
              <a:p>
                <a:endParaRPr lang="en-US"/>
              </a:p>
            </p:txBody>
          </p:sp>
          <p:sp>
            <p:nvSpPr>
              <p:cNvPr id="66" name="Freeform 28"/>
              <p:cNvSpPr>
                <a:spLocks/>
              </p:cNvSpPr>
              <p:nvPr/>
            </p:nvSpPr>
            <p:spPr bwMode="auto">
              <a:xfrm>
                <a:off x="2314" y="2722"/>
                <a:ext cx="161" cy="91"/>
              </a:xfrm>
              <a:custGeom>
                <a:avLst/>
                <a:gdLst>
                  <a:gd name="T0" fmla="*/ 966 w 127"/>
                  <a:gd name="T1" fmla="*/ 683219 h 52"/>
                  <a:gd name="T2" fmla="*/ 823 w 127"/>
                  <a:gd name="T3" fmla="*/ 619609 h 52"/>
                  <a:gd name="T4" fmla="*/ 558 w 127"/>
                  <a:gd name="T5" fmla="*/ 619609 h 52"/>
                  <a:gd name="T6" fmla="*/ 0 w 127"/>
                  <a:gd name="T7" fmla="*/ 589461 h 52"/>
                  <a:gd name="T8" fmla="*/ 134 w 127"/>
                  <a:gd name="T9" fmla="*/ 502651 h 52"/>
                  <a:gd name="T10" fmla="*/ 1303 w 127"/>
                  <a:gd name="T11" fmla="*/ 502651 h 52"/>
                  <a:gd name="T12" fmla="*/ 2201 w 127"/>
                  <a:gd name="T13" fmla="*/ 472045 h 52"/>
                  <a:gd name="T14" fmla="*/ 2935 w 127"/>
                  <a:gd name="T15" fmla="*/ 390411 h 52"/>
                  <a:gd name="T16" fmla="*/ 3804 w 127"/>
                  <a:gd name="T17" fmla="*/ 390411 h 52"/>
                  <a:gd name="T18" fmla="*/ 3804 w 127"/>
                  <a:gd name="T19" fmla="*/ 265853 h 52"/>
                  <a:gd name="T20" fmla="*/ 4879 w 127"/>
                  <a:gd name="T21" fmla="*/ 146225 h 52"/>
                  <a:gd name="T22" fmla="*/ 4879 w 127"/>
                  <a:gd name="T23" fmla="*/ 61434 h 52"/>
                  <a:gd name="T24" fmla="*/ 6033 w 127"/>
                  <a:gd name="T25" fmla="*/ 83557 h 52"/>
                  <a:gd name="T26" fmla="*/ 6185 w 127"/>
                  <a:gd name="T27" fmla="*/ 0 h 52"/>
                  <a:gd name="T28" fmla="*/ 7610 w 127"/>
                  <a:gd name="T29" fmla="*/ 117413 h 52"/>
                  <a:gd name="T30" fmla="*/ 8301 w 127"/>
                  <a:gd name="T31" fmla="*/ 117413 h 52"/>
                  <a:gd name="T32" fmla="*/ 8487 w 127"/>
                  <a:gd name="T33" fmla="*/ 177347 h 52"/>
                  <a:gd name="T34" fmla="*/ 8595 w 127"/>
                  <a:gd name="T35" fmla="*/ 296025 h 52"/>
                  <a:gd name="T36" fmla="*/ 9024 w 127"/>
                  <a:gd name="T37" fmla="*/ 359578 h 52"/>
                  <a:gd name="T38" fmla="*/ 8301 w 127"/>
                  <a:gd name="T39" fmla="*/ 411658 h 52"/>
                  <a:gd name="T40" fmla="*/ 7860 w 127"/>
                  <a:gd name="T41" fmla="*/ 502651 h 52"/>
                  <a:gd name="T42" fmla="*/ 7750 w 127"/>
                  <a:gd name="T43" fmla="*/ 589461 h 52"/>
                  <a:gd name="T44" fmla="*/ 7335 w 127"/>
                  <a:gd name="T45" fmla="*/ 649343 h 52"/>
                  <a:gd name="T46" fmla="*/ 6298 w 127"/>
                  <a:gd name="T47" fmla="*/ 734932 h 52"/>
                  <a:gd name="T48" fmla="*/ 5479 w 127"/>
                  <a:gd name="T49" fmla="*/ 765719 h 52"/>
                  <a:gd name="T50" fmla="*/ 4759 w 127"/>
                  <a:gd name="T51" fmla="*/ 702914 h 52"/>
                  <a:gd name="T52" fmla="*/ 3657 w 127"/>
                  <a:gd name="T53" fmla="*/ 734932 h 52"/>
                  <a:gd name="T54" fmla="*/ 2935 w 127"/>
                  <a:gd name="T55" fmla="*/ 683219 h 52"/>
                  <a:gd name="T56" fmla="*/ 2935 w 127"/>
                  <a:gd name="T57" fmla="*/ 589461 h 52"/>
                  <a:gd name="T58" fmla="*/ 1867 w 127"/>
                  <a:gd name="T59" fmla="*/ 589461 h 52"/>
                  <a:gd name="T60" fmla="*/ 1676 w 127"/>
                  <a:gd name="T61" fmla="*/ 683219 h 52"/>
                  <a:gd name="T62" fmla="*/ 966 w 127"/>
                  <a:gd name="T63" fmla="*/ 683219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52"/>
                  <a:gd name="T98" fmla="*/ 127 w 127"/>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solidFill>
                <a:srgbClr val="E6E6E6"/>
              </a:solidFill>
              <a:ln w="8001" algn="ctr">
                <a:solidFill>
                  <a:srgbClr val="808080"/>
                </a:solidFill>
                <a:round/>
                <a:headEnd/>
                <a:tailEnd/>
              </a:ln>
            </p:spPr>
            <p:txBody>
              <a:bodyPr/>
              <a:lstStyle/>
              <a:p>
                <a:endParaRPr lang="en-US"/>
              </a:p>
            </p:txBody>
          </p:sp>
          <p:sp>
            <p:nvSpPr>
              <p:cNvPr id="67" name="Freeform 29"/>
              <p:cNvSpPr>
                <a:spLocks/>
              </p:cNvSpPr>
              <p:nvPr/>
            </p:nvSpPr>
            <p:spPr bwMode="auto">
              <a:xfrm>
                <a:off x="2411" y="2509"/>
                <a:ext cx="195" cy="213"/>
              </a:xfrm>
              <a:custGeom>
                <a:avLst/>
                <a:gdLst>
                  <a:gd name="T0" fmla="*/ 0 w 154"/>
                  <a:gd name="T1" fmla="*/ 366944 h 120"/>
                  <a:gd name="T2" fmla="*/ 1142 w 154"/>
                  <a:gd name="T3" fmla="*/ 301981 h 120"/>
                  <a:gd name="T4" fmla="*/ 2234 w 154"/>
                  <a:gd name="T5" fmla="*/ 185516 h 120"/>
                  <a:gd name="T6" fmla="*/ 3386 w 154"/>
                  <a:gd name="T7" fmla="*/ 0 h 120"/>
                  <a:gd name="T8" fmla="*/ 4619 w 154"/>
                  <a:gd name="T9" fmla="*/ 0 h 120"/>
                  <a:gd name="T10" fmla="*/ 4904 w 154"/>
                  <a:gd name="T11" fmla="*/ 147824 h 120"/>
                  <a:gd name="T12" fmla="*/ 6161 w 154"/>
                  <a:gd name="T13" fmla="*/ 147824 h 120"/>
                  <a:gd name="T14" fmla="*/ 7544 w 154"/>
                  <a:gd name="T15" fmla="*/ 147824 h 120"/>
                  <a:gd name="T16" fmla="*/ 9378 w 154"/>
                  <a:gd name="T17" fmla="*/ 114598 h 120"/>
                  <a:gd name="T18" fmla="*/ 9832 w 154"/>
                  <a:gd name="T19" fmla="*/ 225938 h 120"/>
                  <a:gd name="T20" fmla="*/ 10082 w 154"/>
                  <a:gd name="T21" fmla="*/ 301981 h 120"/>
                  <a:gd name="T22" fmla="*/ 10343 w 154"/>
                  <a:gd name="T23" fmla="*/ 523964 h 120"/>
                  <a:gd name="T24" fmla="*/ 10652 w 154"/>
                  <a:gd name="T25" fmla="*/ 591716 h 120"/>
                  <a:gd name="T26" fmla="*/ 10652 w 154"/>
                  <a:gd name="T27" fmla="*/ 854009 h 120"/>
                  <a:gd name="T28" fmla="*/ 10082 w 154"/>
                  <a:gd name="T29" fmla="*/ 854009 h 120"/>
                  <a:gd name="T30" fmla="*/ 9956 w 154"/>
                  <a:gd name="T31" fmla="*/ 974161 h 120"/>
                  <a:gd name="T32" fmla="*/ 10343 w 154"/>
                  <a:gd name="T33" fmla="*/ 1037473 h 120"/>
                  <a:gd name="T34" fmla="*/ 10343 w 154"/>
                  <a:gd name="T35" fmla="*/ 1299854 h 120"/>
                  <a:gd name="T36" fmla="*/ 10525 w 154"/>
                  <a:gd name="T37" fmla="*/ 1418403 h 120"/>
                  <a:gd name="T38" fmla="*/ 10652 w 154"/>
                  <a:gd name="T39" fmla="*/ 1566223 h 120"/>
                  <a:gd name="T40" fmla="*/ 10776 w 154"/>
                  <a:gd name="T41" fmla="*/ 1642292 h 120"/>
                  <a:gd name="T42" fmla="*/ 10082 w 154"/>
                  <a:gd name="T43" fmla="*/ 1749681 h 120"/>
                  <a:gd name="T44" fmla="*/ 9511 w 154"/>
                  <a:gd name="T45" fmla="*/ 1904311 h 120"/>
                  <a:gd name="T46" fmla="*/ 9232 w 154"/>
                  <a:gd name="T47" fmla="*/ 2052085 h 120"/>
                  <a:gd name="T48" fmla="*/ 9132 w 154"/>
                  <a:gd name="T49" fmla="*/ 2231216 h 120"/>
                  <a:gd name="T50" fmla="*/ 8821 w 154"/>
                  <a:gd name="T51" fmla="*/ 2154547 h 120"/>
                  <a:gd name="T52" fmla="*/ 8160 w 154"/>
                  <a:gd name="T53" fmla="*/ 2088327 h 120"/>
                  <a:gd name="T54" fmla="*/ 7544 w 154"/>
                  <a:gd name="T55" fmla="*/ 2088327 h 120"/>
                  <a:gd name="T56" fmla="*/ 6873 w 154"/>
                  <a:gd name="T57" fmla="*/ 2154547 h 120"/>
                  <a:gd name="T58" fmla="*/ 6161 w 154"/>
                  <a:gd name="T59" fmla="*/ 2194717 h 120"/>
                  <a:gd name="T60" fmla="*/ 5916 w 154"/>
                  <a:gd name="T61" fmla="*/ 2052085 h 120"/>
                  <a:gd name="T62" fmla="*/ 5186 w 154"/>
                  <a:gd name="T63" fmla="*/ 2006936 h 120"/>
                  <a:gd name="T64" fmla="*/ 4619 w 154"/>
                  <a:gd name="T65" fmla="*/ 1904311 h 120"/>
                  <a:gd name="T66" fmla="*/ 4066 w 154"/>
                  <a:gd name="T67" fmla="*/ 1827895 h 120"/>
                  <a:gd name="T68" fmla="*/ 3621 w 154"/>
                  <a:gd name="T69" fmla="*/ 1749681 h 120"/>
                  <a:gd name="T70" fmla="*/ 3079 w 154"/>
                  <a:gd name="T71" fmla="*/ 1706492 h 120"/>
                  <a:gd name="T72" fmla="*/ 2935 w 154"/>
                  <a:gd name="T73" fmla="*/ 1788220 h 120"/>
                  <a:gd name="T74" fmla="*/ 2431 w 154"/>
                  <a:gd name="T75" fmla="*/ 1749681 h 120"/>
                  <a:gd name="T76" fmla="*/ 2234 w 154"/>
                  <a:gd name="T77" fmla="*/ 1601847 h 120"/>
                  <a:gd name="T78" fmla="*/ 1668 w 154"/>
                  <a:gd name="T79" fmla="*/ 1566223 h 120"/>
                  <a:gd name="T80" fmla="*/ 821 w 154"/>
                  <a:gd name="T81" fmla="*/ 1454077 h 120"/>
                  <a:gd name="T82" fmla="*/ 552 w 154"/>
                  <a:gd name="T83" fmla="*/ 1299854 h 120"/>
                  <a:gd name="T84" fmla="*/ 552 w 154"/>
                  <a:gd name="T85" fmla="*/ 854009 h 120"/>
                  <a:gd name="T86" fmla="*/ 0 w 154"/>
                  <a:gd name="T87" fmla="*/ 788558 h 120"/>
                  <a:gd name="T88" fmla="*/ 272 w 154"/>
                  <a:gd name="T89" fmla="*/ 564388 h 120"/>
                  <a:gd name="T90" fmla="*/ 0 w 154"/>
                  <a:gd name="T91" fmla="*/ 366944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4"/>
                  <a:gd name="T139" fmla="*/ 0 h 120"/>
                  <a:gd name="T140" fmla="*/ 154 w 154"/>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rgbClr val="CDE5BB"/>
              </a:solidFill>
              <a:ln w="8001" algn="ctr">
                <a:solidFill>
                  <a:srgbClr val="808080"/>
                </a:solidFill>
                <a:round/>
                <a:headEnd/>
                <a:tailEnd/>
              </a:ln>
            </p:spPr>
            <p:txBody>
              <a:bodyPr/>
              <a:lstStyle/>
              <a:p>
                <a:endParaRPr lang="en-US"/>
              </a:p>
            </p:txBody>
          </p:sp>
          <p:sp>
            <p:nvSpPr>
              <p:cNvPr id="68" name="Freeform 30"/>
              <p:cNvSpPr>
                <a:spLocks/>
              </p:cNvSpPr>
              <p:nvPr/>
            </p:nvSpPr>
            <p:spPr bwMode="auto">
              <a:xfrm>
                <a:off x="2452" y="2739"/>
                <a:ext cx="127" cy="99"/>
              </a:xfrm>
              <a:custGeom>
                <a:avLst/>
                <a:gdLst>
                  <a:gd name="T0" fmla="*/ 0 w 100"/>
                  <a:gd name="T1" fmla="*/ 520846 h 56"/>
                  <a:gd name="T2" fmla="*/ 151 w 100"/>
                  <a:gd name="T3" fmla="*/ 416640 h 56"/>
                  <a:gd name="T4" fmla="*/ 635 w 100"/>
                  <a:gd name="T5" fmla="*/ 308385 h 56"/>
                  <a:gd name="T6" fmla="*/ 1337 w 100"/>
                  <a:gd name="T7" fmla="*/ 246632 h 56"/>
                  <a:gd name="T8" fmla="*/ 2504 w 100"/>
                  <a:gd name="T9" fmla="*/ 281547 h 56"/>
                  <a:gd name="T10" fmla="*/ 2764 w 100"/>
                  <a:gd name="T11" fmla="*/ 174440 h 56"/>
                  <a:gd name="T12" fmla="*/ 3382 w 100"/>
                  <a:gd name="T13" fmla="*/ 174440 h 56"/>
                  <a:gd name="T14" fmla="*/ 3788 w 100"/>
                  <a:gd name="T15" fmla="*/ 98673 h 56"/>
                  <a:gd name="T16" fmla="*/ 4554 w 100"/>
                  <a:gd name="T17" fmla="*/ 98673 h 56"/>
                  <a:gd name="T18" fmla="*/ 4703 w 100"/>
                  <a:gd name="T19" fmla="*/ 72682 h 56"/>
                  <a:gd name="T20" fmla="*/ 5130 w 100"/>
                  <a:gd name="T21" fmla="*/ 0 h 56"/>
                  <a:gd name="T22" fmla="*/ 6594 w 100"/>
                  <a:gd name="T23" fmla="*/ 72682 h 56"/>
                  <a:gd name="T24" fmla="*/ 7045 w 100"/>
                  <a:gd name="T25" fmla="*/ 139509 h 56"/>
                  <a:gd name="T26" fmla="*/ 7346 w 100"/>
                  <a:gd name="T27" fmla="*/ 246632 h 56"/>
                  <a:gd name="T28" fmla="*/ 6716 w 100"/>
                  <a:gd name="T29" fmla="*/ 382205 h 56"/>
                  <a:gd name="T30" fmla="*/ 5986 w 100"/>
                  <a:gd name="T31" fmla="*/ 628820 h 56"/>
                  <a:gd name="T32" fmla="*/ 4970 w 100"/>
                  <a:gd name="T33" fmla="*/ 877251 h 56"/>
                  <a:gd name="T34" fmla="*/ 3510 w 100"/>
                  <a:gd name="T35" fmla="*/ 877251 h 56"/>
                  <a:gd name="T36" fmla="*/ 2922 w 100"/>
                  <a:gd name="T37" fmla="*/ 937086 h 56"/>
                  <a:gd name="T38" fmla="*/ 1581 w 100"/>
                  <a:gd name="T39" fmla="*/ 972005 h 56"/>
                  <a:gd name="T40" fmla="*/ 725 w 100"/>
                  <a:gd name="T41" fmla="*/ 804541 h 56"/>
                  <a:gd name="T42" fmla="*/ 151 w 100"/>
                  <a:gd name="T43" fmla="*/ 663761 h 56"/>
                  <a:gd name="T44" fmla="*/ 0 w 100"/>
                  <a:gd name="T45" fmla="*/ 520846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56"/>
                  <a:gd name="T71" fmla="*/ 100 w 100"/>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solidFill>
                <a:srgbClr val="E6E6E6"/>
              </a:solidFill>
              <a:ln w="8001" algn="ctr">
                <a:solidFill>
                  <a:srgbClr val="808080"/>
                </a:solidFill>
                <a:round/>
                <a:headEnd/>
                <a:tailEnd/>
              </a:ln>
            </p:spPr>
            <p:txBody>
              <a:bodyPr/>
              <a:lstStyle/>
              <a:p>
                <a:endParaRPr lang="en-US"/>
              </a:p>
            </p:txBody>
          </p:sp>
          <p:sp>
            <p:nvSpPr>
              <p:cNvPr id="69" name="Freeform 31"/>
              <p:cNvSpPr>
                <a:spLocks/>
              </p:cNvSpPr>
              <p:nvPr/>
            </p:nvSpPr>
            <p:spPr bwMode="auto">
              <a:xfrm>
                <a:off x="2389" y="2792"/>
                <a:ext cx="66" cy="54"/>
              </a:xfrm>
              <a:custGeom>
                <a:avLst/>
                <a:gdLst>
                  <a:gd name="T0" fmla="*/ 723 w 52"/>
                  <a:gd name="T1" fmla="*/ 656129 h 30"/>
                  <a:gd name="T2" fmla="*/ 1479 w 52"/>
                  <a:gd name="T3" fmla="*/ 702392 h 30"/>
                  <a:gd name="T4" fmla="*/ 2333 w 52"/>
                  <a:gd name="T5" fmla="*/ 656129 h 30"/>
                  <a:gd name="T6" fmla="*/ 2743 w 52"/>
                  <a:gd name="T7" fmla="*/ 520461 h 30"/>
                  <a:gd name="T8" fmla="*/ 3179 w 52"/>
                  <a:gd name="T9" fmla="*/ 379330 h 30"/>
                  <a:gd name="T10" fmla="*/ 3758 w 52"/>
                  <a:gd name="T11" fmla="*/ 182513 h 30"/>
                  <a:gd name="T12" fmla="*/ 3631 w 52"/>
                  <a:gd name="T13" fmla="*/ 0 h 30"/>
                  <a:gd name="T14" fmla="*/ 3179 w 52"/>
                  <a:gd name="T15" fmla="*/ 93794 h 30"/>
                  <a:gd name="T16" fmla="*/ 2161 w 52"/>
                  <a:gd name="T17" fmla="*/ 228899 h 30"/>
                  <a:gd name="T18" fmla="*/ 1323 w 52"/>
                  <a:gd name="T19" fmla="*/ 276275 h 30"/>
                  <a:gd name="T20" fmla="*/ 633 w 52"/>
                  <a:gd name="T21" fmla="*/ 182513 h 30"/>
                  <a:gd name="T22" fmla="*/ 151 w 52"/>
                  <a:gd name="T23" fmla="*/ 379330 h 30"/>
                  <a:gd name="T24" fmla="*/ 0 w 52"/>
                  <a:gd name="T25" fmla="*/ 557872 h 30"/>
                  <a:gd name="T26" fmla="*/ 723 w 52"/>
                  <a:gd name="T27" fmla="*/ 656129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30"/>
                  <a:gd name="T44" fmla="*/ 52 w 52"/>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solidFill>
                <a:srgbClr val="E6E6E6"/>
              </a:solidFill>
              <a:ln w="8001">
                <a:solidFill>
                  <a:srgbClr val="808080"/>
                </a:solidFill>
                <a:round/>
                <a:headEnd/>
                <a:tailEnd/>
              </a:ln>
            </p:spPr>
            <p:txBody>
              <a:bodyPr/>
              <a:lstStyle/>
              <a:p>
                <a:endParaRPr lang="en-US"/>
              </a:p>
            </p:txBody>
          </p:sp>
          <p:sp>
            <p:nvSpPr>
              <p:cNvPr id="70" name="Freeform 32"/>
              <p:cNvSpPr>
                <a:spLocks/>
              </p:cNvSpPr>
              <p:nvPr/>
            </p:nvSpPr>
            <p:spPr bwMode="auto">
              <a:xfrm>
                <a:off x="2396" y="2807"/>
                <a:ext cx="114" cy="130"/>
              </a:xfrm>
              <a:custGeom>
                <a:avLst/>
                <a:gdLst>
                  <a:gd name="T0" fmla="*/ 5890 w 90"/>
                  <a:gd name="T1" fmla="*/ 246821 h 74"/>
                  <a:gd name="T2" fmla="*/ 6069 w 90"/>
                  <a:gd name="T3" fmla="*/ 377757 h 74"/>
                  <a:gd name="T4" fmla="*/ 6333 w 90"/>
                  <a:gd name="T5" fmla="*/ 469195 h 74"/>
                  <a:gd name="T6" fmla="*/ 6069 w 90"/>
                  <a:gd name="T7" fmla="*/ 533081 h 74"/>
                  <a:gd name="T8" fmla="*/ 4940 w 90"/>
                  <a:gd name="T9" fmla="*/ 501204 h 74"/>
                  <a:gd name="T10" fmla="*/ 3782 w 90"/>
                  <a:gd name="T11" fmla="*/ 469195 h 74"/>
                  <a:gd name="T12" fmla="*/ 3397 w 90"/>
                  <a:gd name="T13" fmla="*/ 433604 h 74"/>
                  <a:gd name="T14" fmla="*/ 2516 w 90"/>
                  <a:gd name="T15" fmla="*/ 469195 h 74"/>
                  <a:gd name="T16" fmla="*/ 2682 w 90"/>
                  <a:gd name="T17" fmla="*/ 589293 h 74"/>
                  <a:gd name="T18" fmla="*/ 2961 w 90"/>
                  <a:gd name="T19" fmla="*/ 781985 h 74"/>
                  <a:gd name="T20" fmla="*/ 3263 w 90"/>
                  <a:gd name="T21" fmla="*/ 880493 h 74"/>
                  <a:gd name="T22" fmla="*/ 3947 w 90"/>
                  <a:gd name="T23" fmla="*/ 1003424 h 74"/>
                  <a:gd name="T24" fmla="*/ 4304 w 90"/>
                  <a:gd name="T25" fmla="*/ 1068734 h 74"/>
                  <a:gd name="T26" fmla="*/ 4228 w 90"/>
                  <a:gd name="T27" fmla="*/ 1163266 h 74"/>
                  <a:gd name="T28" fmla="*/ 3397 w 90"/>
                  <a:gd name="T29" fmla="*/ 1003424 h 74"/>
                  <a:gd name="T30" fmla="*/ 2516 w 90"/>
                  <a:gd name="T31" fmla="*/ 880493 h 74"/>
                  <a:gd name="T32" fmla="*/ 1963 w 90"/>
                  <a:gd name="T33" fmla="*/ 749951 h 74"/>
                  <a:gd name="T34" fmla="*/ 1671 w 90"/>
                  <a:gd name="T35" fmla="*/ 627111 h 74"/>
                  <a:gd name="T36" fmla="*/ 1533 w 90"/>
                  <a:gd name="T37" fmla="*/ 501204 h 74"/>
                  <a:gd name="T38" fmla="*/ 1150 w 90"/>
                  <a:gd name="T39" fmla="*/ 501204 h 74"/>
                  <a:gd name="T40" fmla="*/ 554 w 90"/>
                  <a:gd name="T41" fmla="*/ 567533 h 74"/>
                  <a:gd name="T42" fmla="*/ 0 w 90"/>
                  <a:gd name="T43" fmla="*/ 501204 h 74"/>
                  <a:gd name="T44" fmla="*/ 0 w 90"/>
                  <a:gd name="T45" fmla="*/ 377757 h 74"/>
                  <a:gd name="T46" fmla="*/ 272 w 90"/>
                  <a:gd name="T47" fmla="*/ 314437 h 74"/>
                  <a:gd name="T48" fmla="*/ 554 w 90"/>
                  <a:gd name="T49" fmla="*/ 346295 h 74"/>
                  <a:gd name="T50" fmla="*/ 955 w 90"/>
                  <a:gd name="T51" fmla="*/ 346295 h 74"/>
                  <a:gd name="T52" fmla="*/ 1846 w 90"/>
                  <a:gd name="T53" fmla="*/ 314437 h 74"/>
                  <a:gd name="T54" fmla="*/ 2261 w 90"/>
                  <a:gd name="T55" fmla="*/ 221523 h 74"/>
                  <a:gd name="T56" fmla="*/ 2682 w 90"/>
                  <a:gd name="T57" fmla="*/ 122402 h 74"/>
                  <a:gd name="T58" fmla="*/ 3263 w 90"/>
                  <a:gd name="T59" fmla="*/ 0 h 74"/>
                  <a:gd name="T60" fmla="*/ 3782 w 90"/>
                  <a:gd name="T61" fmla="*/ 122402 h 74"/>
                  <a:gd name="T62" fmla="*/ 4650 w 90"/>
                  <a:gd name="T63" fmla="*/ 278843 h 74"/>
                  <a:gd name="T64" fmla="*/ 5168 w 90"/>
                  <a:gd name="T65" fmla="*/ 278843 h 74"/>
                  <a:gd name="T66" fmla="*/ 5890 w 90"/>
                  <a:gd name="T67" fmla="*/ 246821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74"/>
                  <a:gd name="T104" fmla="*/ 90 w 90"/>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solidFill>
                <a:srgbClr val="E6E6E6"/>
              </a:solidFill>
              <a:ln w="8001">
                <a:solidFill>
                  <a:srgbClr val="808080"/>
                </a:solidFill>
                <a:round/>
                <a:headEnd/>
                <a:tailEnd/>
              </a:ln>
            </p:spPr>
            <p:txBody>
              <a:bodyPr/>
              <a:lstStyle/>
              <a:p>
                <a:endParaRPr lang="en-US"/>
              </a:p>
            </p:txBody>
          </p:sp>
          <p:sp>
            <p:nvSpPr>
              <p:cNvPr id="71" name="Freeform 33"/>
              <p:cNvSpPr>
                <a:spLocks/>
              </p:cNvSpPr>
              <p:nvPr/>
            </p:nvSpPr>
            <p:spPr bwMode="auto">
              <a:xfrm>
                <a:off x="2442" y="2856"/>
                <a:ext cx="76" cy="92"/>
              </a:xfrm>
              <a:custGeom>
                <a:avLst/>
                <a:gdLst>
                  <a:gd name="T0" fmla="*/ 0 w 60"/>
                  <a:gd name="T1" fmla="*/ 34442 h 52"/>
                  <a:gd name="T2" fmla="*/ 822 w 60"/>
                  <a:gd name="T3" fmla="*/ 0 h 52"/>
                  <a:gd name="T4" fmla="*/ 1846 w 60"/>
                  <a:gd name="T5" fmla="*/ 34442 h 52"/>
                  <a:gd name="T6" fmla="*/ 3497 w 60"/>
                  <a:gd name="T7" fmla="*/ 107810 h 52"/>
                  <a:gd name="T8" fmla="*/ 3947 w 60"/>
                  <a:gd name="T9" fmla="*/ 107810 h 52"/>
                  <a:gd name="T10" fmla="*/ 4080 w 60"/>
                  <a:gd name="T11" fmla="*/ 249350 h 52"/>
                  <a:gd name="T12" fmla="*/ 3782 w 60"/>
                  <a:gd name="T13" fmla="*/ 324217 h 52"/>
                  <a:gd name="T14" fmla="*/ 4228 w 60"/>
                  <a:gd name="T15" fmla="*/ 458868 h 52"/>
                  <a:gd name="T16" fmla="*/ 3629 w 60"/>
                  <a:gd name="T17" fmla="*/ 573615 h 52"/>
                  <a:gd name="T18" fmla="*/ 3497 w 60"/>
                  <a:gd name="T19" fmla="*/ 709141 h 52"/>
                  <a:gd name="T20" fmla="*/ 3081 w 60"/>
                  <a:gd name="T21" fmla="*/ 709141 h 52"/>
                  <a:gd name="T22" fmla="*/ 2961 w 60"/>
                  <a:gd name="T23" fmla="*/ 921884 h 52"/>
                  <a:gd name="T24" fmla="*/ 2357 w 60"/>
                  <a:gd name="T25" fmla="*/ 811843 h 52"/>
                  <a:gd name="T26" fmla="*/ 1846 w 60"/>
                  <a:gd name="T27" fmla="*/ 709141 h 52"/>
                  <a:gd name="T28" fmla="*/ 1150 w 60"/>
                  <a:gd name="T29" fmla="*/ 573615 h 52"/>
                  <a:gd name="T30" fmla="*/ 702 w 60"/>
                  <a:gd name="T31" fmla="*/ 501207 h 52"/>
                  <a:gd name="T32" fmla="*/ 437 w 60"/>
                  <a:gd name="T33" fmla="*/ 385512 h 52"/>
                  <a:gd name="T34" fmla="*/ 134 w 60"/>
                  <a:gd name="T35" fmla="*/ 176990 h 52"/>
                  <a:gd name="T36" fmla="*/ 0 w 60"/>
                  <a:gd name="T37" fmla="*/ 34442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52"/>
                  <a:gd name="T59" fmla="*/ 60 w 60"/>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solidFill>
                <a:srgbClr val="E6E6E6"/>
              </a:solidFill>
              <a:ln w="8001">
                <a:solidFill>
                  <a:srgbClr val="808080"/>
                </a:solidFill>
                <a:round/>
                <a:headEnd/>
                <a:tailEnd/>
              </a:ln>
            </p:spPr>
            <p:txBody>
              <a:bodyPr/>
              <a:lstStyle/>
              <a:p>
                <a:endParaRPr lang="en-US"/>
              </a:p>
            </p:txBody>
          </p:sp>
          <p:sp>
            <p:nvSpPr>
              <p:cNvPr id="72" name="Freeform 34"/>
              <p:cNvSpPr>
                <a:spLocks/>
              </p:cNvSpPr>
              <p:nvPr/>
            </p:nvSpPr>
            <p:spPr bwMode="auto">
              <a:xfrm>
                <a:off x="2495" y="2828"/>
                <a:ext cx="88" cy="138"/>
              </a:xfrm>
              <a:custGeom>
                <a:avLst/>
                <a:gdLst>
                  <a:gd name="T0" fmla="*/ 855 w 70"/>
                  <a:gd name="T1" fmla="*/ 1374261 h 78"/>
                  <a:gd name="T2" fmla="*/ 387 w 70"/>
                  <a:gd name="T3" fmla="*/ 1271626 h 78"/>
                  <a:gd name="T4" fmla="*/ 0 w 70"/>
                  <a:gd name="T5" fmla="*/ 1198473 h 78"/>
                  <a:gd name="T6" fmla="*/ 123 w 70"/>
                  <a:gd name="T7" fmla="*/ 984082 h 78"/>
                  <a:gd name="T8" fmla="*/ 487 w 70"/>
                  <a:gd name="T9" fmla="*/ 984082 h 78"/>
                  <a:gd name="T10" fmla="*/ 612 w 70"/>
                  <a:gd name="T11" fmla="*/ 848528 h 78"/>
                  <a:gd name="T12" fmla="*/ 1120 w 70"/>
                  <a:gd name="T13" fmla="*/ 739473 h 78"/>
                  <a:gd name="T14" fmla="*/ 735 w 70"/>
                  <a:gd name="T15" fmla="*/ 597053 h 78"/>
                  <a:gd name="T16" fmla="*/ 1012 w 70"/>
                  <a:gd name="T17" fmla="*/ 528121 h 78"/>
                  <a:gd name="T18" fmla="*/ 855 w 70"/>
                  <a:gd name="T19" fmla="*/ 385512 h 78"/>
                  <a:gd name="T20" fmla="*/ 487 w 70"/>
                  <a:gd name="T21" fmla="*/ 385512 h 78"/>
                  <a:gd name="T22" fmla="*/ 735 w 70"/>
                  <a:gd name="T23" fmla="*/ 313136 h 78"/>
                  <a:gd name="T24" fmla="*/ 387 w 70"/>
                  <a:gd name="T25" fmla="*/ 73356 h 78"/>
                  <a:gd name="T26" fmla="*/ 855 w 70"/>
                  <a:gd name="T27" fmla="*/ 0 h 78"/>
                  <a:gd name="T28" fmla="*/ 2108 w 70"/>
                  <a:gd name="T29" fmla="*/ 0 h 78"/>
                  <a:gd name="T30" fmla="*/ 2274 w 70"/>
                  <a:gd name="T31" fmla="*/ 140937 h 78"/>
                  <a:gd name="T32" fmla="*/ 2601 w 70"/>
                  <a:gd name="T33" fmla="*/ 286019 h 78"/>
                  <a:gd name="T34" fmla="*/ 3137 w 70"/>
                  <a:gd name="T35" fmla="*/ 489129 h 78"/>
                  <a:gd name="T36" fmla="*/ 4111 w 70"/>
                  <a:gd name="T37" fmla="*/ 528121 h 78"/>
                  <a:gd name="T38" fmla="*/ 4111 w 70"/>
                  <a:gd name="T39" fmla="*/ 696865 h 78"/>
                  <a:gd name="T40" fmla="*/ 3749 w 70"/>
                  <a:gd name="T41" fmla="*/ 776756 h 78"/>
                  <a:gd name="T42" fmla="*/ 4111 w 70"/>
                  <a:gd name="T43" fmla="*/ 912302 h 78"/>
                  <a:gd name="T44" fmla="*/ 4364 w 70"/>
                  <a:gd name="T45" fmla="*/ 1021480 h 78"/>
                  <a:gd name="T46" fmla="*/ 3956 w 70"/>
                  <a:gd name="T47" fmla="*/ 1232915 h 78"/>
                  <a:gd name="T48" fmla="*/ 3344 w 70"/>
                  <a:gd name="T49" fmla="*/ 1271626 h 78"/>
                  <a:gd name="T50" fmla="*/ 2737 w 70"/>
                  <a:gd name="T51" fmla="*/ 1339212 h 78"/>
                  <a:gd name="T52" fmla="*/ 2274 w 70"/>
                  <a:gd name="T53" fmla="*/ 1339212 h 78"/>
                  <a:gd name="T54" fmla="*/ 1770 w 70"/>
                  <a:gd name="T55" fmla="*/ 1232915 h 78"/>
                  <a:gd name="T56" fmla="*/ 1218 w 70"/>
                  <a:gd name="T57" fmla="*/ 1198473 h 78"/>
                  <a:gd name="T58" fmla="*/ 1012 w 70"/>
                  <a:gd name="T59" fmla="*/ 1271626 h 78"/>
                  <a:gd name="T60" fmla="*/ 855 w 70"/>
                  <a:gd name="T61" fmla="*/ 1374261 h 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
                  <a:gd name="T94" fmla="*/ 0 h 78"/>
                  <a:gd name="T95" fmla="*/ 70 w 70"/>
                  <a:gd name="T96" fmla="*/ 78 h 7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solidFill>
                <a:srgbClr val="E6E6E6"/>
              </a:solidFill>
              <a:ln w="8001" algn="ctr">
                <a:solidFill>
                  <a:srgbClr val="808080"/>
                </a:solidFill>
                <a:round/>
                <a:headEnd/>
                <a:tailEnd/>
              </a:ln>
            </p:spPr>
            <p:txBody>
              <a:bodyPr/>
              <a:lstStyle/>
              <a:p>
                <a:endParaRPr lang="en-US"/>
              </a:p>
            </p:txBody>
          </p:sp>
          <p:sp>
            <p:nvSpPr>
              <p:cNvPr id="73" name="Freeform 35"/>
              <p:cNvSpPr>
                <a:spLocks/>
              </p:cNvSpPr>
              <p:nvPr/>
            </p:nvSpPr>
            <p:spPr bwMode="auto">
              <a:xfrm>
                <a:off x="2538" y="2952"/>
                <a:ext cx="50" cy="56"/>
              </a:xfrm>
              <a:custGeom>
                <a:avLst/>
                <a:gdLst>
                  <a:gd name="T0" fmla="*/ 1706 w 40"/>
                  <a:gd name="T1" fmla="*/ 0 h 32"/>
                  <a:gd name="T2" fmla="*/ 1816 w 40"/>
                  <a:gd name="T3" fmla="*/ 113538 h 32"/>
                  <a:gd name="T4" fmla="*/ 2162 w 40"/>
                  <a:gd name="T5" fmla="*/ 206085 h 32"/>
                  <a:gd name="T6" fmla="*/ 2270 w 40"/>
                  <a:gd name="T7" fmla="*/ 290269 h 32"/>
                  <a:gd name="T8" fmla="*/ 1816 w 40"/>
                  <a:gd name="T9" fmla="*/ 383624 h 32"/>
                  <a:gd name="T10" fmla="*/ 1124 w 40"/>
                  <a:gd name="T11" fmla="*/ 411572 h 32"/>
                  <a:gd name="T12" fmla="*/ 363 w 40"/>
                  <a:gd name="T13" fmla="*/ 471935 h 32"/>
                  <a:gd name="T14" fmla="*/ 0 w 40"/>
                  <a:gd name="T15" fmla="*/ 290269 h 32"/>
                  <a:gd name="T16" fmla="*/ 96 w 40"/>
                  <a:gd name="T17" fmla="*/ 83377 h 32"/>
                  <a:gd name="T18" fmla="*/ 567 w 40"/>
                  <a:gd name="T19" fmla="*/ 83377 h 32"/>
                  <a:gd name="T20" fmla="*/ 1124 w 40"/>
                  <a:gd name="T21" fmla="*/ 30613 h 32"/>
                  <a:gd name="T22" fmla="*/ 1706 w 40"/>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2"/>
                  <a:gd name="T38" fmla="*/ 40 w 40"/>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solidFill>
                <a:srgbClr val="E6E6E6"/>
              </a:solidFill>
              <a:ln w="8001" algn="ctr">
                <a:solidFill>
                  <a:srgbClr val="808080"/>
                </a:solidFill>
                <a:round/>
                <a:headEnd/>
                <a:tailEnd/>
              </a:ln>
            </p:spPr>
            <p:txBody>
              <a:bodyPr/>
              <a:lstStyle/>
              <a:p>
                <a:endParaRPr lang="en-US"/>
              </a:p>
            </p:txBody>
          </p:sp>
          <p:sp>
            <p:nvSpPr>
              <p:cNvPr id="74" name="Freeform 36"/>
              <p:cNvSpPr>
                <a:spLocks/>
              </p:cNvSpPr>
              <p:nvPr/>
            </p:nvSpPr>
            <p:spPr bwMode="auto">
              <a:xfrm>
                <a:off x="2379" y="3101"/>
                <a:ext cx="53" cy="43"/>
              </a:xfrm>
              <a:custGeom>
                <a:avLst/>
                <a:gdLst>
                  <a:gd name="T0" fmla="*/ 126 w 42"/>
                  <a:gd name="T1" fmla="*/ 0 h 24"/>
                  <a:gd name="T2" fmla="*/ 1095 w 42"/>
                  <a:gd name="T3" fmla="*/ 0 h 24"/>
                  <a:gd name="T4" fmla="*/ 1712 w 42"/>
                  <a:gd name="T5" fmla="*/ 0 h 24"/>
                  <a:gd name="T6" fmla="*/ 2777 w 42"/>
                  <a:gd name="T7" fmla="*/ 0 h 24"/>
                  <a:gd name="T8" fmla="*/ 2777 w 42"/>
                  <a:gd name="T9" fmla="*/ 88662 h 24"/>
                  <a:gd name="T10" fmla="*/ 2358 w 42"/>
                  <a:gd name="T11" fmla="*/ 213129 h 24"/>
                  <a:gd name="T12" fmla="*/ 2507 w 42"/>
                  <a:gd name="T13" fmla="*/ 396476 h 24"/>
                  <a:gd name="T14" fmla="*/ 2256 w 42"/>
                  <a:gd name="T15" fmla="*/ 515432 h 24"/>
                  <a:gd name="T16" fmla="*/ 1712 w 42"/>
                  <a:gd name="T17" fmla="*/ 351025 h 24"/>
                  <a:gd name="T18" fmla="*/ 1095 w 42"/>
                  <a:gd name="T19" fmla="*/ 351025 h 24"/>
                  <a:gd name="T20" fmla="*/ 645 w 42"/>
                  <a:gd name="T21" fmla="*/ 213129 h 24"/>
                  <a:gd name="T22" fmla="*/ 0 w 42"/>
                  <a:gd name="T23" fmla="*/ 168728 h 24"/>
                  <a:gd name="T24" fmla="*/ 126 w 4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24"/>
                  <a:gd name="T41" fmla="*/ 42 w 4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solidFill>
                <a:srgbClr val="E6E6E6"/>
              </a:solidFill>
              <a:ln w="8001" algn="ctr">
                <a:solidFill>
                  <a:srgbClr val="808080"/>
                </a:solidFill>
                <a:round/>
                <a:headEnd/>
                <a:tailEnd/>
              </a:ln>
            </p:spPr>
            <p:txBody>
              <a:bodyPr/>
              <a:lstStyle/>
              <a:p>
                <a:endParaRPr lang="en-US"/>
              </a:p>
            </p:txBody>
          </p:sp>
          <p:sp>
            <p:nvSpPr>
              <p:cNvPr id="75" name="Freeform 37"/>
              <p:cNvSpPr>
                <a:spLocks/>
              </p:cNvSpPr>
              <p:nvPr/>
            </p:nvSpPr>
            <p:spPr bwMode="auto">
              <a:xfrm>
                <a:off x="2261" y="2792"/>
                <a:ext cx="236" cy="313"/>
              </a:xfrm>
              <a:custGeom>
                <a:avLst/>
                <a:gdLst>
                  <a:gd name="T0" fmla="*/ 646 w 187"/>
                  <a:gd name="T1" fmla="*/ 1106974 h 176"/>
                  <a:gd name="T2" fmla="*/ 0 w 187"/>
                  <a:gd name="T3" fmla="*/ 809834 h 176"/>
                  <a:gd name="T4" fmla="*/ 127 w 187"/>
                  <a:gd name="T5" fmla="*/ 578541 h 176"/>
                  <a:gd name="T6" fmla="*/ 1095 w 187"/>
                  <a:gd name="T7" fmla="*/ 421533 h 176"/>
                  <a:gd name="T8" fmla="*/ 1299 w 187"/>
                  <a:gd name="T9" fmla="*/ 309502 h 176"/>
                  <a:gd name="T10" fmla="*/ 2110 w 187"/>
                  <a:gd name="T11" fmla="*/ 421533 h 176"/>
                  <a:gd name="T12" fmla="*/ 2379 w 187"/>
                  <a:gd name="T13" fmla="*/ 190236 h 176"/>
                  <a:gd name="T14" fmla="*/ 3467 w 187"/>
                  <a:gd name="T15" fmla="*/ 269048 h 176"/>
                  <a:gd name="T16" fmla="*/ 4378 w 187"/>
                  <a:gd name="T17" fmla="*/ 117082 h 176"/>
                  <a:gd name="T18" fmla="*/ 5521 w 187"/>
                  <a:gd name="T19" fmla="*/ 0 h 176"/>
                  <a:gd name="T20" fmla="*/ 6161 w 187"/>
                  <a:gd name="T21" fmla="*/ 190236 h 176"/>
                  <a:gd name="T22" fmla="*/ 6845 w 187"/>
                  <a:gd name="T23" fmla="*/ 309502 h 176"/>
                  <a:gd name="T24" fmla="*/ 6290 w 187"/>
                  <a:gd name="T25" fmla="*/ 500396 h 176"/>
                  <a:gd name="T26" fmla="*/ 5521 w 187"/>
                  <a:gd name="T27" fmla="*/ 809834 h 176"/>
                  <a:gd name="T28" fmla="*/ 6035 w 187"/>
                  <a:gd name="T29" fmla="*/ 1154666 h 176"/>
                  <a:gd name="T30" fmla="*/ 7311 w 187"/>
                  <a:gd name="T31" fmla="*/ 1379380 h 176"/>
                  <a:gd name="T32" fmla="*/ 7864 w 187"/>
                  <a:gd name="T33" fmla="*/ 1813262 h 176"/>
                  <a:gd name="T34" fmla="*/ 9612 w 187"/>
                  <a:gd name="T35" fmla="*/ 1964541 h 176"/>
                  <a:gd name="T36" fmla="*/ 9612 w 187"/>
                  <a:gd name="T37" fmla="*/ 2070017 h 176"/>
                  <a:gd name="T38" fmla="*/ 10630 w 187"/>
                  <a:gd name="T39" fmla="*/ 2273026 h 176"/>
                  <a:gd name="T40" fmla="*/ 12131 w 187"/>
                  <a:gd name="T41" fmla="*/ 2544999 h 176"/>
                  <a:gd name="T42" fmla="*/ 12003 w 187"/>
                  <a:gd name="T43" fmla="*/ 2735206 h 176"/>
                  <a:gd name="T44" fmla="*/ 11036 w 187"/>
                  <a:gd name="T45" fmla="*/ 2504389 h 176"/>
                  <a:gd name="T46" fmla="*/ 10287 w 187"/>
                  <a:gd name="T47" fmla="*/ 2691263 h 176"/>
                  <a:gd name="T48" fmla="*/ 10913 w 187"/>
                  <a:gd name="T49" fmla="*/ 2920221 h 176"/>
                  <a:gd name="T50" fmla="*/ 10532 w 187"/>
                  <a:gd name="T51" fmla="*/ 3034496 h 176"/>
                  <a:gd name="T52" fmla="*/ 9980 w 187"/>
                  <a:gd name="T53" fmla="*/ 3305715 h 176"/>
                  <a:gd name="T54" fmla="*/ 9300 w 187"/>
                  <a:gd name="T55" fmla="*/ 3264864 h 176"/>
                  <a:gd name="T56" fmla="*/ 9733 w 187"/>
                  <a:gd name="T57" fmla="*/ 2842666 h 176"/>
                  <a:gd name="T58" fmla="*/ 8647 w 187"/>
                  <a:gd name="T59" fmla="*/ 2544999 h 176"/>
                  <a:gd name="T60" fmla="*/ 7864 w 187"/>
                  <a:gd name="T61" fmla="*/ 2421336 h 176"/>
                  <a:gd name="T62" fmla="*/ 6290 w 187"/>
                  <a:gd name="T63" fmla="*/ 2150157 h 176"/>
                  <a:gd name="T64" fmla="*/ 4965 w 187"/>
                  <a:gd name="T65" fmla="*/ 1772848 h 176"/>
                  <a:gd name="T66" fmla="*/ 3594 w 187"/>
                  <a:gd name="T67" fmla="*/ 1310129 h 176"/>
                  <a:gd name="T68" fmla="*/ 2663 w 187"/>
                  <a:gd name="T69" fmla="*/ 1078845 h 176"/>
                  <a:gd name="T70" fmla="*/ 1299 w 187"/>
                  <a:gd name="T71" fmla="*/ 1106974 h 176"/>
                  <a:gd name="T72" fmla="*/ 646 w 187"/>
                  <a:gd name="T73" fmla="*/ 1273211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76"/>
                  <a:gd name="T113" fmla="*/ 187 w 187"/>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solidFill>
                <a:srgbClr val="E6E6E6"/>
              </a:solidFill>
              <a:ln w="8001" algn="ctr">
                <a:solidFill>
                  <a:srgbClr val="808080"/>
                </a:solidFill>
                <a:round/>
                <a:headEnd/>
                <a:tailEnd/>
              </a:ln>
            </p:spPr>
            <p:txBody>
              <a:bodyPr/>
              <a:lstStyle/>
              <a:p>
                <a:endParaRPr lang="en-US"/>
              </a:p>
            </p:txBody>
          </p:sp>
          <p:sp>
            <p:nvSpPr>
              <p:cNvPr id="76" name="Freeform 38"/>
              <p:cNvSpPr>
                <a:spLocks/>
              </p:cNvSpPr>
              <p:nvPr/>
            </p:nvSpPr>
            <p:spPr bwMode="auto">
              <a:xfrm>
                <a:off x="2667" y="2743"/>
                <a:ext cx="66" cy="106"/>
              </a:xfrm>
              <a:custGeom>
                <a:avLst/>
                <a:gdLst>
                  <a:gd name="T0" fmla="*/ 1479 w 52"/>
                  <a:gd name="T1" fmla="*/ 1035369 h 60"/>
                  <a:gd name="T2" fmla="*/ 1169 w 52"/>
                  <a:gd name="T3" fmla="*/ 830899 h 60"/>
                  <a:gd name="T4" fmla="*/ 1479 w 52"/>
                  <a:gd name="T5" fmla="*/ 624314 h 60"/>
                  <a:gd name="T6" fmla="*/ 1323 w 52"/>
                  <a:gd name="T7" fmla="*/ 550034 h 60"/>
                  <a:gd name="T8" fmla="*/ 1019 w 52"/>
                  <a:gd name="T9" fmla="*/ 447421 h 60"/>
                  <a:gd name="T10" fmla="*/ 310 w 52"/>
                  <a:gd name="T11" fmla="*/ 317223 h 60"/>
                  <a:gd name="T12" fmla="*/ 151 w 52"/>
                  <a:gd name="T13" fmla="*/ 172704 h 60"/>
                  <a:gd name="T14" fmla="*/ 0 w 52"/>
                  <a:gd name="T15" fmla="*/ 72172 h 60"/>
                  <a:gd name="T16" fmla="*/ 310 w 52"/>
                  <a:gd name="T17" fmla="*/ 0 h 60"/>
                  <a:gd name="T18" fmla="*/ 1323 w 52"/>
                  <a:gd name="T19" fmla="*/ 34054 h 60"/>
                  <a:gd name="T20" fmla="*/ 2161 w 52"/>
                  <a:gd name="T21" fmla="*/ 106286 h 60"/>
                  <a:gd name="T22" fmla="*/ 2470 w 52"/>
                  <a:gd name="T23" fmla="*/ 244925 h 60"/>
                  <a:gd name="T24" fmla="*/ 2743 w 52"/>
                  <a:gd name="T25" fmla="*/ 377408 h 60"/>
                  <a:gd name="T26" fmla="*/ 3482 w 52"/>
                  <a:gd name="T27" fmla="*/ 485448 h 60"/>
                  <a:gd name="T28" fmla="*/ 3758 w 52"/>
                  <a:gd name="T29" fmla="*/ 624314 h 60"/>
                  <a:gd name="T30" fmla="*/ 3482 w 52"/>
                  <a:gd name="T31" fmla="*/ 730397 h 60"/>
                  <a:gd name="T32" fmla="*/ 2909 w 52"/>
                  <a:gd name="T33" fmla="*/ 730397 h 60"/>
                  <a:gd name="T34" fmla="*/ 2161 w 52"/>
                  <a:gd name="T35" fmla="*/ 692256 h 60"/>
                  <a:gd name="T36" fmla="*/ 2161 w 52"/>
                  <a:gd name="T37" fmla="*/ 830899 h 60"/>
                  <a:gd name="T38" fmla="*/ 1703 w 52"/>
                  <a:gd name="T39" fmla="*/ 963197 h 60"/>
                  <a:gd name="T40" fmla="*/ 1479 w 52"/>
                  <a:gd name="T41" fmla="*/ 1035369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60"/>
                  <a:gd name="T65" fmla="*/ 52 w 52"/>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solidFill>
                <a:srgbClr val="E6E6E6"/>
              </a:solidFill>
              <a:ln w="8001">
                <a:solidFill>
                  <a:srgbClr val="808080"/>
                </a:solidFill>
                <a:round/>
                <a:headEnd/>
                <a:tailEnd/>
              </a:ln>
            </p:spPr>
            <p:txBody>
              <a:bodyPr/>
              <a:lstStyle/>
              <a:p>
                <a:endParaRPr lang="en-US"/>
              </a:p>
            </p:txBody>
          </p:sp>
          <p:sp>
            <p:nvSpPr>
              <p:cNvPr id="77" name="Freeform 39"/>
              <p:cNvSpPr>
                <a:spLocks/>
              </p:cNvSpPr>
              <p:nvPr/>
            </p:nvSpPr>
            <p:spPr bwMode="auto">
              <a:xfrm>
                <a:off x="2566" y="2600"/>
                <a:ext cx="361" cy="284"/>
              </a:xfrm>
              <a:custGeom>
                <a:avLst/>
                <a:gdLst>
                  <a:gd name="T0" fmla="*/ 10458 w 286"/>
                  <a:gd name="T1" fmla="*/ 114598 h 160"/>
                  <a:gd name="T2" fmla="*/ 11114 w 286"/>
                  <a:gd name="T3" fmla="*/ 0 h 160"/>
                  <a:gd name="T4" fmla="*/ 12755 w 286"/>
                  <a:gd name="T5" fmla="*/ 0 h 160"/>
                  <a:gd name="T6" fmla="*/ 12892 w 286"/>
                  <a:gd name="T7" fmla="*/ 410133 h 160"/>
                  <a:gd name="T8" fmla="*/ 14324 w 286"/>
                  <a:gd name="T9" fmla="*/ 748173 h 160"/>
                  <a:gd name="T10" fmla="*/ 16591 w 286"/>
                  <a:gd name="T11" fmla="*/ 890975 h 160"/>
                  <a:gd name="T12" fmla="*/ 18974 w 286"/>
                  <a:gd name="T13" fmla="*/ 1077871 h 160"/>
                  <a:gd name="T14" fmla="*/ 18840 w 286"/>
                  <a:gd name="T15" fmla="*/ 1678530 h 160"/>
                  <a:gd name="T16" fmla="*/ 17094 w 286"/>
                  <a:gd name="T17" fmla="*/ 1827895 h 160"/>
                  <a:gd name="T18" fmla="*/ 16066 w 286"/>
                  <a:gd name="T19" fmla="*/ 2088254 h 160"/>
                  <a:gd name="T20" fmla="*/ 13784 w 286"/>
                  <a:gd name="T21" fmla="*/ 2307241 h 160"/>
                  <a:gd name="T22" fmla="*/ 12614 w 286"/>
                  <a:gd name="T23" fmla="*/ 2457131 h 160"/>
                  <a:gd name="T24" fmla="*/ 13647 w 286"/>
                  <a:gd name="T25" fmla="*/ 2609703 h 160"/>
                  <a:gd name="T26" fmla="*/ 14324 w 286"/>
                  <a:gd name="T27" fmla="*/ 2680637 h 160"/>
                  <a:gd name="T28" fmla="*/ 15807 w 286"/>
                  <a:gd name="T29" fmla="*/ 2680637 h 160"/>
                  <a:gd name="T30" fmla="*/ 15529 w 286"/>
                  <a:gd name="T31" fmla="*/ 2795580 h 160"/>
                  <a:gd name="T32" fmla="*/ 13931 w 286"/>
                  <a:gd name="T33" fmla="*/ 2795580 h 160"/>
                  <a:gd name="T34" fmla="*/ 12892 w 286"/>
                  <a:gd name="T35" fmla="*/ 2979391 h 160"/>
                  <a:gd name="T36" fmla="*/ 12210 w 286"/>
                  <a:gd name="T37" fmla="*/ 2831970 h 160"/>
                  <a:gd name="T38" fmla="*/ 11287 w 286"/>
                  <a:gd name="T39" fmla="*/ 2609703 h 160"/>
                  <a:gd name="T40" fmla="*/ 12210 w 286"/>
                  <a:gd name="T41" fmla="*/ 2457131 h 160"/>
                  <a:gd name="T42" fmla="*/ 10766 w 286"/>
                  <a:gd name="T43" fmla="*/ 2390336 h 160"/>
                  <a:gd name="T44" fmla="*/ 9673 w 286"/>
                  <a:gd name="T45" fmla="*/ 2166625 h 160"/>
                  <a:gd name="T46" fmla="*/ 9156 w 286"/>
                  <a:gd name="T47" fmla="*/ 2350155 h 160"/>
                  <a:gd name="T48" fmla="*/ 7945 w 286"/>
                  <a:gd name="T49" fmla="*/ 2718753 h 160"/>
                  <a:gd name="T50" fmla="*/ 7296 w 286"/>
                  <a:gd name="T51" fmla="*/ 2680637 h 160"/>
                  <a:gd name="T52" fmla="*/ 6633 w 286"/>
                  <a:gd name="T53" fmla="*/ 2609703 h 160"/>
                  <a:gd name="T54" fmla="*/ 7296 w 286"/>
                  <a:gd name="T55" fmla="*/ 2231216 h 160"/>
                  <a:gd name="T56" fmla="*/ 8744 w 286"/>
                  <a:gd name="T57" fmla="*/ 2166625 h 160"/>
                  <a:gd name="T58" fmla="*/ 7868 w 286"/>
                  <a:gd name="T59" fmla="*/ 1904311 h 160"/>
                  <a:gd name="T60" fmla="*/ 6536 w 286"/>
                  <a:gd name="T61" fmla="*/ 1525825 h 160"/>
                  <a:gd name="T62" fmla="*/ 5553 w 286"/>
                  <a:gd name="T63" fmla="*/ 1494445 h 160"/>
                  <a:gd name="T64" fmla="*/ 4549 w 286"/>
                  <a:gd name="T65" fmla="*/ 1566223 h 160"/>
                  <a:gd name="T66" fmla="*/ 2884 w 286"/>
                  <a:gd name="T67" fmla="*/ 1716501 h 160"/>
                  <a:gd name="T68" fmla="*/ 646 w 286"/>
                  <a:gd name="T69" fmla="*/ 1744917 h 160"/>
                  <a:gd name="T70" fmla="*/ 0 w 286"/>
                  <a:gd name="T71" fmla="*/ 1525825 h 160"/>
                  <a:gd name="T72" fmla="*/ 512 w 286"/>
                  <a:gd name="T73" fmla="*/ 1229310 h 160"/>
                  <a:gd name="T74" fmla="*/ 1207 w 286"/>
                  <a:gd name="T75" fmla="*/ 854009 h 160"/>
                  <a:gd name="T76" fmla="*/ 2114 w 286"/>
                  <a:gd name="T77" fmla="*/ 667741 h 160"/>
                  <a:gd name="T78" fmla="*/ 1885 w 286"/>
                  <a:gd name="T79" fmla="*/ 301981 h 160"/>
                  <a:gd name="T80" fmla="*/ 5553 w 286"/>
                  <a:gd name="T81" fmla="*/ 262299 h 160"/>
                  <a:gd name="T82" fmla="*/ 7560 w 286"/>
                  <a:gd name="T83" fmla="*/ 366944 h 160"/>
                  <a:gd name="T84" fmla="*/ 9156 w 286"/>
                  <a:gd name="T85" fmla="*/ 76069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160"/>
                  <a:gd name="T131" fmla="*/ 286 w 286"/>
                  <a:gd name="T132" fmla="*/ 160 h 1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solidFill>
                <a:srgbClr val="E6E6E6"/>
              </a:solidFill>
              <a:ln w="8001" algn="ctr">
                <a:solidFill>
                  <a:srgbClr val="808080"/>
                </a:solidFill>
                <a:round/>
                <a:headEnd/>
                <a:tailEnd/>
              </a:ln>
            </p:spPr>
            <p:txBody>
              <a:bodyPr/>
              <a:lstStyle/>
              <a:p>
                <a:endParaRPr lang="en-US"/>
              </a:p>
            </p:txBody>
          </p:sp>
          <p:sp>
            <p:nvSpPr>
              <p:cNvPr id="78" name="Freeform 40"/>
              <p:cNvSpPr>
                <a:spLocks/>
              </p:cNvSpPr>
              <p:nvPr/>
            </p:nvSpPr>
            <p:spPr bwMode="auto">
              <a:xfrm>
                <a:off x="2538" y="2749"/>
                <a:ext cx="179" cy="160"/>
              </a:xfrm>
              <a:custGeom>
                <a:avLst/>
                <a:gdLst>
                  <a:gd name="T0" fmla="*/ 2075 w 142"/>
                  <a:gd name="T1" fmla="*/ 189477 h 90"/>
                  <a:gd name="T2" fmla="*/ 2984 w 142"/>
                  <a:gd name="T3" fmla="*/ 77852 h 90"/>
                  <a:gd name="T4" fmla="*/ 3477 w 142"/>
                  <a:gd name="T5" fmla="*/ 36937 h 90"/>
                  <a:gd name="T6" fmla="*/ 4312 w 142"/>
                  <a:gd name="T7" fmla="*/ 150092 h 90"/>
                  <a:gd name="T8" fmla="*/ 5584 w 142"/>
                  <a:gd name="T9" fmla="*/ 150092 h 90"/>
                  <a:gd name="T10" fmla="*/ 5865 w 142"/>
                  <a:gd name="T11" fmla="*/ 0 h 90"/>
                  <a:gd name="T12" fmla="*/ 6605 w 142"/>
                  <a:gd name="T13" fmla="*/ 0 h 90"/>
                  <a:gd name="T14" fmla="*/ 6852 w 142"/>
                  <a:gd name="T15" fmla="*/ 189477 h 90"/>
                  <a:gd name="T16" fmla="*/ 7039 w 142"/>
                  <a:gd name="T17" fmla="*/ 307744 h 90"/>
                  <a:gd name="T18" fmla="*/ 7781 w 142"/>
                  <a:gd name="T19" fmla="*/ 538380 h 90"/>
                  <a:gd name="T20" fmla="*/ 7930 w 142"/>
                  <a:gd name="T21" fmla="*/ 616676 h 90"/>
                  <a:gd name="T22" fmla="*/ 7655 w 142"/>
                  <a:gd name="T23" fmla="*/ 805989 h 90"/>
                  <a:gd name="T24" fmla="*/ 7781 w 142"/>
                  <a:gd name="T25" fmla="*/ 995445 h 90"/>
                  <a:gd name="T26" fmla="*/ 7930 w 142"/>
                  <a:gd name="T27" fmla="*/ 1102027 h 90"/>
                  <a:gd name="T28" fmla="*/ 8564 w 142"/>
                  <a:gd name="T29" fmla="*/ 1142992 h 90"/>
                  <a:gd name="T30" fmla="*/ 8826 w 142"/>
                  <a:gd name="T31" fmla="*/ 1073490 h 90"/>
                  <a:gd name="T32" fmla="*/ 9253 w 142"/>
                  <a:gd name="T33" fmla="*/ 1186996 h 90"/>
                  <a:gd name="T34" fmla="*/ 9012 w 142"/>
                  <a:gd name="T35" fmla="*/ 1303349 h 90"/>
                  <a:gd name="T36" fmla="*/ 8441 w 142"/>
                  <a:gd name="T37" fmla="*/ 1373611 h 90"/>
                  <a:gd name="T38" fmla="*/ 8150 w 142"/>
                  <a:gd name="T39" fmla="*/ 1494901 h 90"/>
                  <a:gd name="T40" fmla="*/ 8050 w 142"/>
                  <a:gd name="T41" fmla="*/ 1726171 h 90"/>
                  <a:gd name="T42" fmla="*/ 7655 w 142"/>
                  <a:gd name="T43" fmla="*/ 1726171 h 90"/>
                  <a:gd name="T44" fmla="*/ 6852 w 142"/>
                  <a:gd name="T45" fmla="*/ 1599406 h 90"/>
                  <a:gd name="T46" fmla="*/ 5978 w 142"/>
                  <a:gd name="T47" fmla="*/ 1535029 h 90"/>
                  <a:gd name="T48" fmla="*/ 5436 w 142"/>
                  <a:gd name="T49" fmla="*/ 1679424 h 90"/>
                  <a:gd name="T50" fmla="*/ 4692 w 142"/>
                  <a:gd name="T51" fmla="*/ 1679424 h 90"/>
                  <a:gd name="T52" fmla="*/ 2836 w 142"/>
                  <a:gd name="T53" fmla="*/ 1679424 h 90"/>
                  <a:gd name="T54" fmla="*/ 2075 w 142"/>
                  <a:gd name="T55" fmla="*/ 1599406 h 90"/>
                  <a:gd name="T56" fmla="*/ 2075 w 142"/>
                  <a:gd name="T57" fmla="*/ 1410478 h 90"/>
                  <a:gd name="T58" fmla="*/ 1075 w 142"/>
                  <a:gd name="T59" fmla="*/ 1373611 h 90"/>
                  <a:gd name="T60" fmla="*/ 505 w 142"/>
                  <a:gd name="T61" fmla="*/ 1142992 h 90"/>
                  <a:gd name="T62" fmla="*/ 126 w 142"/>
                  <a:gd name="T63" fmla="*/ 995445 h 90"/>
                  <a:gd name="T64" fmla="*/ 0 w 142"/>
                  <a:gd name="T65" fmla="*/ 843315 h 90"/>
                  <a:gd name="T66" fmla="*/ 890 w 142"/>
                  <a:gd name="T67" fmla="*/ 576491 h 90"/>
                  <a:gd name="T68" fmla="*/ 1567 w 142"/>
                  <a:gd name="T69" fmla="*/ 307744 h 90"/>
                  <a:gd name="T70" fmla="*/ 2075 w 142"/>
                  <a:gd name="T71" fmla="*/ 189477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2"/>
                  <a:gd name="T109" fmla="*/ 0 h 90"/>
                  <a:gd name="T110" fmla="*/ 142 w 142"/>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solidFill>
                <a:srgbClr val="E6E6E6"/>
              </a:solidFill>
              <a:ln w="8001" algn="ctr">
                <a:solidFill>
                  <a:srgbClr val="808080"/>
                </a:solidFill>
                <a:round/>
                <a:headEnd/>
                <a:tailEnd/>
              </a:ln>
            </p:spPr>
            <p:txBody>
              <a:bodyPr/>
              <a:lstStyle/>
              <a:p>
                <a:endParaRPr lang="en-US"/>
              </a:p>
            </p:txBody>
          </p:sp>
          <p:sp>
            <p:nvSpPr>
              <p:cNvPr id="79" name="Freeform 41"/>
              <p:cNvSpPr>
                <a:spLocks/>
              </p:cNvSpPr>
              <p:nvPr/>
            </p:nvSpPr>
            <p:spPr bwMode="auto">
              <a:xfrm>
                <a:off x="2571" y="2892"/>
                <a:ext cx="124" cy="99"/>
              </a:xfrm>
              <a:custGeom>
                <a:avLst/>
                <a:gdLst>
                  <a:gd name="T0" fmla="*/ 1259 w 98"/>
                  <a:gd name="T1" fmla="*/ 139509 h 56"/>
                  <a:gd name="T2" fmla="*/ 3216 w 98"/>
                  <a:gd name="T3" fmla="*/ 139509 h 56"/>
                  <a:gd name="T4" fmla="*/ 4011 w 98"/>
                  <a:gd name="T5" fmla="*/ 139509 h 56"/>
                  <a:gd name="T6" fmla="*/ 4575 w 98"/>
                  <a:gd name="T7" fmla="*/ 0 h 56"/>
                  <a:gd name="T8" fmla="*/ 5521 w 98"/>
                  <a:gd name="T9" fmla="*/ 72682 h 56"/>
                  <a:gd name="T10" fmla="*/ 6337 w 98"/>
                  <a:gd name="T11" fmla="*/ 174440 h 56"/>
                  <a:gd name="T12" fmla="*/ 6809 w 98"/>
                  <a:gd name="T13" fmla="*/ 174440 h 56"/>
                  <a:gd name="T14" fmla="*/ 6809 w 98"/>
                  <a:gd name="T15" fmla="*/ 246632 h 56"/>
                  <a:gd name="T16" fmla="*/ 6209 w 98"/>
                  <a:gd name="T17" fmla="*/ 281547 h 56"/>
                  <a:gd name="T18" fmla="*/ 6209 w 98"/>
                  <a:gd name="T19" fmla="*/ 489322 h 56"/>
                  <a:gd name="T20" fmla="*/ 5672 w 98"/>
                  <a:gd name="T21" fmla="*/ 628820 h 56"/>
                  <a:gd name="T22" fmla="*/ 5818 w 98"/>
                  <a:gd name="T23" fmla="*/ 663761 h 56"/>
                  <a:gd name="T24" fmla="*/ 6337 w 98"/>
                  <a:gd name="T25" fmla="*/ 724905 h 56"/>
                  <a:gd name="T26" fmla="*/ 6209 w 98"/>
                  <a:gd name="T27" fmla="*/ 804541 h 56"/>
                  <a:gd name="T28" fmla="*/ 5521 w 98"/>
                  <a:gd name="T29" fmla="*/ 766134 h 56"/>
                  <a:gd name="T30" fmla="*/ 4985 w 98"/>
                  <a:gd name="T31" fmla="*/ 724905 h 56"/>
                  <a:gd name="T32" fmla="*/ 4427 w 98"/>
                  <a:gd name="T33" fmla="*/ 804541 h 56"/>
                  <a:gd name="T34" fmla="*/ 4129 w 98"/>
                  <a:gd name="T35" fmla="*/ 899323 h 56"/>
                  <a:gd name="T36" fmla="*/ 4129 w 98"/>
                  <a:gd name="T37" fmla="*/ 972005 h 56"/>
                  <a:gd name="T38" fmla="*/ 3597 w 98"/>
                  <a:gd name="T39" fmla="*/ 972005 h 56"/>
                  <a:gd name="T40" fmla="*/ 2742 w 98"/>
                  <a:gd name="T41" fmla="*/ 972005 h 56"/>
                  <a:gd name="T42" fmla="*/ 2075 w 98"/>
                  <a:gd name="T43" fmla="*/ 899323 h 56"/>
                  <a:gd name="T44" fmla="*/ 1640 w 98"/>
                  <a:gd name="T45" fmla="*/ 899323 h 56"/>
                  <a:gd name="T46" fmla="*/ 945 w 98"/>
                  <a:gd name="T47" fmla="*/ 937086 h 56"/>
                  <a:gd name="T48" fmla="*/ 809 w 98"/>
                  <a:gd name="T49" fmla="*/ 838815 h 56"/>
                  <a:gd name="T50" fmla="*/ 428 w 98"/>
                  <a:gd name="T51" fmla="*/ 724905 h 56"/>
                  <a:gd name="T52" fmla="*/ 267 w 98"/>
                  <a:gd name="T53" fmla="*/ 591801 h 56"/>
                  <a:gd name="T54" fmla="*/ 686 w 98"/>
                  <a:gd name="T55" fmla="*/ 382205 h 56"/>
                  <a:gd name="T56" fmla="*/ 267 w 98"/>
                  <a:gd name="T57" fmla="*/ 246632 h 56"/>
                  <a:gd name="T58" fmla="*/ 0 w 98"/>
                  <a:gd name="T59" fmla="*/ 139509 h 56"/>
                  <a:gd name="T60" fmla="*/ 428 w 98"/>
                  <a:gd name="T61" fmla="*/ 72682 h 56"/>
                  <a:gd name="T62" fmla="*/ 1259 w 98"/>
                  <a:gd name="T63" fmla="*/ 139509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
                  <a:gd name="T97" fmla="*/ 0 h 56"/>
                  <a:gd name="T98" fmla="*/ 98 w 9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solidFill>
                <a:srgbClr val="E6E6E6"/>
              </a:solidFill>
              <a:ln w="8001" algn="ctr">
                <a:solidFill>
                  <a:srgbClr val="808080"/>
                </a:solidFill>
                <a:round/>
                <a:headEnd/>
                <a:tailEnd/>
              </a:ln>
            </p:spPr>
            <p:txBody>
              <a:bodyPr/>
              <a:lstStyle/>
              <a:p>
                <a:endParaRPr lang="en-US"/>
              </a:p>
            </p:txBody>
          </p:sp>
          <p:sp>
            <p:nvSpPr>
              <p:cNvPr id="80" name="Freeform 42"/>
              <p:cNvSpPr>
                <a:spLocks/>
              </p:cNvSpPr>
              <p:nvPr/>
            </p:nvSpPr>
            <p:spPr bwMode="auto">
              <a:xfrm>
                <a:off x="2647" y="2966"/>
                <a:ext cx="53" cy="54"/>
              </a:xfrm>
              <a:custGeom>
                <a:avLst/>
                <a:gdLst>
                  <a:gd name="T0" fmla="*/ 0 w 42"/>
                  <a:gd name="T1" fmla="*/ 328523 h 30"/>
                  <a:gd name="T2" fmla="*/ 0 w 42"/>
                  <a:gd name="T3" fmla="*/ 473076 h 30"/>
                  <a:gd name="T4" fmla="*/ 126 w 42"/>
                  <a:gd name="T5" fmla="*/ 608728 h 30"/>
                  <a:gd name="T6" fmla="*/ 645 w 42"/>
                  <a:gd name="T7" fmla="*/ 608728 h 30"/>
                  <a:gd name="T8" fmla="*/ 254 w 42"/>
                  <a:gd name="T9" fmla="*/ 702392 h 30"/>
                  <a:gd name="T10" fmla="*/ 929 w 42"/>
                  <a:gd name="T11" fmla="*/ 656129 h 30"/>
                  <a:gd name="T12" fmla="*/ 1712 w 42"/>
                  <a:gd name="T13" fmla="*/ 473076 h 30"/>
                  <a:gd name="T14" fmla="*/ 2256 w 42"/>
                  <a:gd name="T15" fmla="*/ 379330 h 30"/>
                  <a:gd name="T16" fmla="*/ 2777 w 42"/>
                  <a:gd name="T17" fmla="*/ 422294 h 30"/>
                  <a:gd name="T18" fmla="*/ 2507 w 42"/>
                  <a:gd name="T19" fmla="*/ 328523 h 30"/>
                  <a:gd name="T20" fmla="*/ 2110 w 42"/>
                  <a:gd name="T21" fmla="*/ 228899 h 30"/>
                  <a:gd name="T22" fmla="*/ 1987 w 42"/>
                  <a:gd name="T23" fmla="*/ 93794 h 30"/>
                  <a:gd name="T24" fmla="*/ 1479 w 42"/>
                  <a:gd name="T25" fmla="*/ 93794 h 30"/>
                  <a:gd name="T26" fmla="*/ 784 w 42"/>
                  <a:gd name="T27" fmla="*/ 0 h 30"/>
                  <a:gd name="T28" fmla="*/ 254 w 42"/>
                  <a:gd name="T29" fmla="*/ 93794 h 30"/>
                  <a:gd name="T30" fmla="*/ 0 w 42"/>
                  <a:gd name="T31" fmla="*/ 228899 h 30"/>
                  <a:gd name="T32" fmla="*/ 0 w 42"/>
                  <a:gd name="T33" fmla="*/ 328523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30"/>
                  <a:gd name="T53" fmla="*/ 42 w 42"/>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solidFill>
                <a:srgbClr val="E6E6E6"/>
              </a:solidFill>
              <a:ln w="8001" algn="ctr">
                <a:solidFill>
                  <a:srgbClr val="808080"/>
                </a:solidFill>
                <a:round/>
                <a:headEnd/>
                <a:tailEnd/>
              </a:ln>
            </p:spPr>
            <p:txBody>
              <a:bodyPr/>
              <a:lstStyle/>
              <a:p>
                <a:endParaRPr lang="en-US"/>
              </a:p>
            </p:txBody>
          </p:sp>
          <p:sp>
            <p:nvSpPr>
              <p:cNvPr id="81" name="Freeform 43"/>
              <p:cNvSpPr>
                <a:spLocks/>
              </p:cNvSpPr>
              <p:nvPr/>
            </p:nvSpPr>
            <p:spPr bwMode="auto">
              <a:xfrm>
                <a:off x="2596" y="3182"/>
                <a:ext cx="55" cy="18"/>
              </a:xfrm>
              <a:custGeom>
                <a:avLst/>
                <a:gdLst>
                  <a:gd name="T0" fmla="*/ 188 w 44"/>
                  <a:gd name="T1" fmla="*/ 0 h 10"/>
                  <a:gd name="T2" fmla="*/ 567 w 44"/>
                  <a:gd name="T3" fmla="*/ 0 h 10"/>
                  <a:gd name="T4" fmla="*/ 886 w 44"/>
                  <a:gd name="T5" fmla="*/ 47372 h 10"/>
                  <a:gd name="T6" fmla="*/ 1259 w 44"/>
                  <a:gd name="T7" fmla="*/ 47372 h 10"/>
                  <a:gd name="T8" fmla="*/ 1706 w 44"/>
                  <a:gd name="T9" fmla="*/ 47372 h 10"/>
                  <a:gd name="T10" fmla="*/ 1906 w 44"/>
                  <a:gd name="T11" fmla="*/ 47372 h 10"/>
                  <a:gd name="T12" fmla="*/ 2382 w 44"/>
                  <a:gd name="T13" fmla="*/ 93794 h 10"/>
                  <a:gd name="T14" fmla="*/ 2490 w 44"/>
                  <a:gd name="T15" fmla="*/ 182513 h 10"/>
                  <a:gd name="T16" fmla="*/ 2270 w 44"/>
                  <a:gd name="T17" fmla="*/ 228899 h 10"/>
                  <a:gd name="T18" fmla="*/ 1816 w 44"/>
                  <a:gd name="T19" fmla="*/ 182513 h 10"/>
                  <a:gd name="T20" fmla="*/ 1365 w 44"/>
                  <a:gd name="T21" fmla="*/ 182513 h 10"/>
                  <a:gd name="T22" fmla="*/ 1020 w 44"/>
                  <a:gd name="T23" fmla="*/ 228899 h 10"/>
                  <a:gd name="T24" fmla="*/ 886 w 44"/>
                  <a:gd name="T25" fmla="*/ 135668 h 10"/>
                  <a:gd name="T26" fmla="*/ 454 w 44"/>
                  <a:gd name="T27" fmla="*/ 135668 h 10"/>
                  <a:gd name="T28" fmla="*/ 0 w 44"/>
                  <a:gd name="T29" fmla="*/ 93794 h 10"/>
                  <a:gd name="T30" fmla="*/ 188 w 44"/>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10"/>
                  <a:gd name="T50" fmla="*/ 44 w 44"/>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solidFill>
                <a:srgbClr val="E6E6E6"/>
              </a:solidFill>
              <a:ln w="8001">
                <a:solidFill>
                  <a:srgbClr val="808080"/>
                </a:solidFill>
                <a:round/>
                <a:headEnd/>
                <a:tailEnd/>
              </a:ln>
            </p:spPr>
            <p:txBody>
              <a:bodyPr/>
              <a:lstStyle/>
              <a:p>
                <a:endParaRPr lang="en-US"/>
              </a:p>
            </p:txBody>
          </p:sp>
          <p:sp>
            <p:nvSpPr>
              <p:cNvPr id="82" name="Freeform 44"/>
              <p:cNvSpPr>
                <a:spLocks/>
              </p:cNvSpPr>
              <p:nvPr/>
            </p:nvSpPr>
            <p:spPr bwMode="auto">
              <a:xfrm>
                <a:off x="2528" y="2980"/>
                <a:ext cx="119" cy="174"/>
              </a:xfrm>
              <a:custGeom>
                <a:avLst/>
                <a:gdLst>
                  <a:gd name="T0" fmla="*/ 3141 w 94"/>
                  <a:gd name="T1" fmla="*/ 1197463 h 98"/>
                  <a:gd name="T2" fmla="*/ 2629 w 94"/>
                  <a:gd name="T3" fmla="*/ 1269401 h 98"/>
                  <a:gd name="T4" fmla="*/ 1641 w 94"/>
                  <a:gd name="T5" fmla="*/ 1233738 h 98"/>
                  <a:gd name="T6" fmla="*/ 1417 w 94"/>
                  <a:gd name="T7" fmla="*/ 1460480 h 98"/>
                  <a:gd name="T8" fmla="*/ 1794 w 94"/>
                  <a:gd name="T9" fmla="*/ 1648819 h 98"/>
                  <a:gd name="T10" fmla="*/ 2229 w 94"/>
                  <a:gd name="T11" fmla="*/ 1608710 h 98"/>
                  <a:gd name="T12" fmla="*/ 2472 w 94"/>
                  <a:gd name="T13" fmla="*/ 1835373 h 98"/>
                  <a:gd name="T14" fmla="*/ 2927 w 94"/>
                  <a:gd name="T15" fmla="*/ 1714900 h 98"/>
                  <a:gd name="T16" fmla="*/ 3328 w 94"/>
                  <a:gd name="T17" fmla="*/ 1756873 h 98"/>
                  <a:gd name="T18" fmla="*/ 3069 w 94"/>
                  <a:gd name="T19" fmla="*/ 1608710 h 98"/>
                  <a:gd name="T20" fmla="*/ 2927 w 94"/>
                  <a:gd name="T21" fmla="*/ 1424034 h 98"/>
                  <a:gd name="T22" fmla="*/ 3619 w 94"/>
                  <a:gd name="T23" fmla="*/ 1383529 h 98"/>
                  <a:gd name="T24" fmla="*/ 3328 w 94"/>
                  <a:gd name="T25" fmla="*/ 1197463 h 98"/>
                  <a:gd name="T26" fmla="*/ 4057 w 94"/>
                  <a:gd name="T27" fmla="*/ 1308498 h 98"/>
                  <a:gd name="T28" fmla="*/ 4287 w 94"/>
                  <a:gd name="T29" fmla="*/ 1121217 h 98"/>
                  <a:gd name="T30" fmla="*/ 3484 w 94"/>
                  <a:gd name="T31" fmla="*/ 1013689 h 98"/>
                  <a:gd name="T32" fmla="*/ 3069 w 94"/>
                  <a:gd name="T33" fmla="*/ 820273 h 98"/>
                  <a:gd name="T34" fmla="*/ 2629 w 94"/>
                  <a:gd name="T35" fmla="*/ 593727 h 98"/>
                  <a:gd name="T36" fmla="*/ 2629 w 94"/>
                  <a:gd name="T37" fmla="*/ 411206 h 98"/>
                  <a:gd name="T38" fmla="*/ 3328 w 94"/>
                  <a:gd name="T39" fmla="*/ 489766 h 98"/>
                  <a:gd name="T40" fmla="*/ 4057 w 94"/>
                  <a:gd name="T41" fmla="*/ 489766 h 98"/>
                  <a:gd name="T42" fmla="*/ 4057 w 94"/>
                  <a:gd name="T43" fmla="*/ 303472 h 98"/>
                  <a:gd name="T44" fmla="*/ 4893 w 94"/>
                  <a:gd name="T45" fmla="*/ 262996 h 98"/>
                  <a:gd name="T46" fmla="*/ 5834 w 94"/>
                  <a:gd name="T47" fmla="*/ 262996 h 98"/>
                  <a:gd name="T48" fmla="*/ 6550 w 94"/>
                  <a:gd name="T49" fmla="*/ 226793 h 98"/>
                  <a:gd name="T50" fmla="*/ 5937 w 94"/>
                  <a:gd name="T51" fmla="*/ 114852 h 98"/>
                  <a:gd name="T52" fmla="*/ 4893 w 94"/>
                  <a:gd name="T53" fmla="*/ 76260 h 98"/>
                  <a:gd name="T54" fmla="*/ 4057 w 94"/>
                  <a:gd name="T55" fmla="*/ 0 h 98"/>
                  <a:gd name="T56" fmla="*/ 2800 w 94"/>
                  <a:gd name="T57" fmla="*/ 186274 h 98"/>
                  <a:gd name="T58" fmla="*/ 1794 w 94"/>
                  <a:gd name="T59" fmla="*/ 226793 h 98"/>
                  <a:gd name="T60" fmla="*/ 946 w 94"/>
                  <a:gd name="T61" fmla="*/ 303472 h 98"/>
                  <a:gd name="T62" fmla="*/ 698 w 94"/>
                  <a:gd name="T63" fmla="*/ 489766 h 98"/>
                  <a:gd name="T64" fmla="*/ 0 w 94"/>
                  <a:gd name="T65" fmla="*/ 714950 h 98"/>
                  <a:gd name="T66" fmla="*/ 698 w 94"/>
                  <a:gd name="T67" fmla="*/ 858044 h 98"/>
                  <a:gd name="T68" fmla="*/ 1417 w 94"/>
                  <a:gd name="T69" fmla="*/ 893781 h 98"/>
                  <a:gd name="T70" fmla="*/ 946 w 94"/>
                  <a:gd name="T71" fmla="*/ 1082204 h 98"/>
                  <a:gd name="T72" fmla="*/ 1794 w 94"/>
                  <a:gd name="T73" fmla="*/ 1082204 h 98"/>
                  <a:gd name="T74" fmla="*/ 2927 w 94"/>
                  <a:gd name="T75" fmla="*/ 1160324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4"/>
                  <a:gd name="T115" fmla="*/ 0 h 98"/>
                  <a:gd name="T116" fmla="*/ 94 w 94"/>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solidFill>
                <a:srgbClr val="E6E6E6"/>
              </a:solidFill>
              <a:ln w="8001" algn="ctr">
                <a:solidFill>
                  <a:srgbClr val="808080"/>
                </a:solidFill>
                <a:round/>
                <a:headEnd/>
                <a:tailEnd/>
              </a:ln>
            </p:spPr>
            <p:txBody>
              <a:bodyPr/>
              <a:lstStyle/>
              <a:p>
                <a:endParaRPr lang="en-US"/>
              </a:p>
            </p:txBody>
          </p:sp>
          <p:sp>
            <p:nvSpPr>
              <p:cNvPr id="83" name="Freeform 45"/>
              <p:cNvSpPr>
                <a:spLocks/>
              </p:cNvSpPr>
              <p:nvPr/>
            </p:nvSpPr>
            <p:spPr bwMode="auto">
              <a:xfrm>
                <a:off x="2512" y="2948"/>
                <a:ext cx="34" cy="99"/>
              </a:xfrm>
              <a:custGeom>
                <a:avLst/>
                <a:gdLst>
                  <a:gd name="T0" fmla="*/ 0 w 26"/>
                  <a:gd name="T1" fmla="*/ 209993 h 56"/>
                  <a:gd name="T2" fmla="*/ 228 w 26"/>
                  <a:gd name="T3" fmla="*/ 72682 h 56"/>
                  <a:gd name="T4" fmla="*/ 724 w 26"/>
                  <a:gd name="T5" fmla="*/ 0 h 56"/>
                  <a:gd name="T6" fmla="*/ 1674 w 26"/>
                  <a:gd name="T7" fmla="*/ 34272 h 56"/>
                  <a:gd name="T8" fmla="*/ 2614 w 26"/>
                  <a:gd name="T9" fmla="*/ 139509 h 56"/>
                  <a:gd name="T10" fmla="*/ 2360 w 26"/>
                  <a:gd name="T11" fmla="*/ 281547 h 56"/>
                  <a:gd name="T12" fmla="*/ 2360 w 26"/>
                  <a:gd name="T13" fmla="*/ 382205 h 56"/>
                  <a:gd name="T14" fmla="*/ 2863 w 26"/>
                  <a:gd name="T15" fmla="*/ 520846 h 56"/>
                  <a:gd name="T16" fmla="*/ 3086 w 26"/>
                  <a:gd name="T17" fmla="*/ 591801 h 56"/>
                  <a:gd name="T18" fmla="*/ 3086 w 26"/>
                  <a:gd name="T19" fmla="*/ 663761 h 56"/>
                  <a:gd name="T20" fmla="*/ 2614 w 26"/>
                  <a:gd name="T21" fmla="*/ 766134 h 56"/>
                  <a:gd name="T22" fmla="*/ 1384 w 26"/>
                  <a:gd name="T23" fmla="*/ 972005 h 56"/>
                  <a:gd name="T24" fmla="*/ 228 w 26"/>
                  <a:gd name="T25" fmla="*/ 690573 h 56"/>
                  <a:gd name="T26" fmla="*/ 424 w 26"/>
                  <a:gd name="T27" fmla="*/ 489322 h 56"/>
                  <a:gd name="T28" fmla="*/ 228 w 26"/>
                  <a:gd name="T29" fmla="*/ 308385 h 56"/>
                  <a:gd name="T30" fmla="*/ 0 w 26"/>
                  <a:gd name="T31" fmla="*/ 209993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56"/>
                  <a:gd name="T50" fmla="*/ 26 w 26"/>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solidFill>
                <a:srgbClr val="E6E6E6"/>
              </a:solidFill>
              <a:ln w="8001" algn="ctr">
                <a:solidFill>
                  <a:srgbClr val="808080"/>
                </a:solidFill>
                <a:round/>
                <a:headEnd/>
                <a:tailEnd/>
              </a:ln>
            </p:spPr>
            <p:txBody>
              <a:bodyPr/>
              <a:lstStyle/>
              <a:p>
                <a:endParaRPr lang="en-US"/>
              </a:p>
            </p:txBody>
          </p:sp>
          <p:sp>
            <p:nvSpPr>
              <p:cNvPr id="84" name="Freeform 46"/>
              <p:cNvSpPr>
                <a:spLocks/>
              </p:cNvSpPr>
              <p:nvPr/>
            </p:nvSpPr>
            <p:spPr bwMode="auto">
              <a:xfrm>
                <a:off x="2998" y="2991"/>
                <a:ext cx="65" cy="79"/>
              </a:xfrm>
              <a:custGeom>
                <a:avLst/>
                <a:gdLst>
                  <a:gd name="T0" fmla="*/ 0 w 52"/>
                  <a:gd name="T1" fmla="*/ 145261 h 44"/>
                  <a:gd name="T2" fmla="*/ 364 w 52"/>
                  <a:gd name="T3" fmla="*/ 90511 h 44"/>
                  <a:gd name="T4" fmla="*/ 930 w 52"/>
                  <a:gd name="T5" fmla="*/ 0 h 44"/>
                  <a:gd name="T6" fmla="*/ 1369 w 52"/>
                  <a:gd name="T7" fmla="*/ 0 h 44"/>
                  <a:gd name="T8" fmla="*/ 1594 w 52"/>
                  <a:gd name="T9" fmla="*/ 90511 h 44"/>
                  <a:gd name="T10" fmla="*/ 1711 w 52"/>
                  <a:gd name="T11" fmla="*/ 221401 h 44"/>
                  <a:gd name="T12" fmla="*/ 1816 w 52"/>
                  <a:gd name="T13" fmla="*/ 408766 h 44"/>
                  <a:gd name="T14" fmla="*/ 2029 w 52"/>
                  <a:gd name="T15" fmla="*/ 539956 h 44"/>
                  <a:gd name="T16" fmla="*/ 2270 w 52"/>
                  <a:gd name="T17" fmla="*/ 627998 h 44"/>
                  <a:gd name="T18" fmla="*/ 2599 w 52"/>
                  <a:gd name="T19" fmla="*/ 676662 h 44"/>
                  <a:gd name="T20" fmla="*/ 2838 w 52"/>
                  <a:gd name="T21" fmla="*/ 773216 h 44"/>
                  <a:gd name="T22" fmla="*/ 2976 w 52"/>
                  <a:gd name="T23" fmla="*/ 850803 h 44"/>
                  <a:gd name="T24" fmla="*/ 2838 w 52"/>
                  <a:gd name="T25" fmla="*/ 995684 h 44"/>
                  <a:gd name="T26" fmla="*/ 2382 w 52"/>
                  <a:gd name="T27" fmla="*/ 940586 h 44"/>
                  <a:gd name="T28" fmla="*/ 2270 w 52"/>
                  <a:gd name="T29" fmla="*/ 773216 h 44"/>
                  <a:gd name="T30" fmla="*/ 1906 w 52"/>
                  <a:gd name="T31" fmla="*/ 719562 h 44"/>
                  <a:gd name="T32" fmla="*/ 1594 w 52"/>
                  <a:gd name="T33" fmla="*/ 627998 h 44"/>
                  <a:gd name="T34" fmla="*/ 1161 w 52"/>
                  <a:gd name="T35" fmla="*/ 627998 h 44"/>
                  <a:gd name="T36" fmla="*/ 1020 w 52"/>
                  <a:gd name="T37" fmla="*/ 719562 h 44"/>
                  <a:gd name="T38" fmla="*/ 671 w 52"/>
                  <a:gd name="T39" fmla="*/ 627998 h 44"/>
                  <a:gd name="T40" fmla="*/ 0 w 52"/>
                  <a:gd name="T41" fmla="*/ 627998 h 44"/>
                  <a:gd name="T42" fmla="*/ 0 w 52"/>
                  <a:gd name="T43" fmla="*/ 365091 h 44"/>
                  <a:gd name="T44" fmla="*/ 0 w 52"/>
                  <a:gd name="T45" fmla="*/ 14526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44"/>
                  <a:gd name="T71" fmla="*/ 52 w 52"/>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E6E6E6"/>
              </a:solidFill>
              <a:ln w="8001" algn="ctr">
                <a:solidFill>
                  <a:srgbClr val="808080"/>
                </a:solidFill>
                <a:round/>
                <a:headEnd/>
                <a:tailEnd/>
              </a:ln>
            </p:spPr>
            <p:txBody>
              <a:bodyPr/>
              <a:lstStyle/>
              <a:p>
                <a:endParaRPr lang="en-US"/>
              </a:p>
            </p:txBody>
          </p:sp>
          <p:sp>
            <p:nvSpPr>
              <p:cNvPr id="85" name="Freeform 47"/>
              <p:cNvSpPr>
                <a:spLocks/>
              </p:cNvSpPr>
              <p:nvPr/>
            </p:nvSpPr>
            <p:spPr bwMode="auto">
              <a:xfrm>
                <a:off x="3028" y="2970"/>
                <a:ext cx="106" cy="117"/>
              </a:xfrm>
              <a:custGeom>
                <a:avLst/>
                <a:gdLst>
                  <a:gd name="T0" fmla="*/ 1296 w 84"/>
                  <a:gd name="T1" fmla="*/ 0 h 66"/>
                  <a:gd name="T2" fmla="*/ 1712 w 84"/>
                  <a:gd name="T3" fmla="*/ 35821 h 66"/>
                  <a:gd name="T4" fmla="*/ 2110 w 84"/>
                  <a:gd name="T5" fmla="*/ 145630 h 66"/>
                  <a:gd name="T6" fmla="*/ 2777 w 84"/>
                  <a:gd name="T7" fmla="*/ 258162 h 66"/>
                  <a:gd name="T8" fmla="*/ 3002 w 84"/>
                  <a:gd name="T9" fmla="*/ 220623 h 66"/>
                  <a:gd name="T10" fmla="*/ 3440 w 84"/>
                  <a:gd name="T11" fmla="*/ 112570 h 66"/>
                  <a:gd name="T12" fmla="*/ 3662 w 84"/>
                  <a:gd name="T13" fmla="*/ 35821 h 66"/>
                  <a:gd name="T14" fmla="*/ 3983 w 84"/>
                  <a:gd name="T15" fmla="*/ 145630 h 66"/>
                  <a:gd name="T16" fmla="*/ 4341 w 84"/>
                  <a:gd name="T17" fmla="*/ 360188 h 66"/>
                  <a:gd name="T18" fmla="*/ 4621 w 84"/>
                  <a:gd name="T19" fmla="*/ 438980 h 66"/>
                  <a:gd name="T20" fmla="*/ 5287 w 84"/>
                  <a:gd name="T21" fmla="*/ 514562 h 66"/>
                  <a:gd name="T22" fmla="*/ 5522 w 84"/>
                  <a:gd name="T23" fmla="*/ 553286 h 66"/>
                  <a:gd name="T24" fmla="*/ 5522 w 84"/>
                  <a:gd name="T25" fmla="*/ 654030 h 66"/>
                  <a:gd name="T26" fmla="*/ 4738 w 84"/>
                  <a:gd name="T27" fmla="*/ 654030 h 66"/>
                  <a:gd name="T28" fmla="*/ 4471 w 84"/>
                  <a:gd name="T29" fmla="*/ 693321 h 66"/>
                  <a:gd name="T30" fmla="*/ 4341 w 84"/>
                  <a:gd name="T31" fmla="*/ 811290 h 66"/>
                  <a:gd name="T32" fmla="*/ 4471 w 84"/>
                  <a:gd name="T33" fmla="*/ 874660 h 66"/>
                  <a:gd name="T34" fmla="*/ 4471 w 84"/>
                  <a:gd name="T35" fmla="*/ 912178 h 66"/>
                  <a:gd name="T36" fmla="*/ 4471 w 84"/>
                  <a:gd name="T37" fmla="*/ 950731 h 66"/>
                  <a:gd name="T38" fmla="*/ 4471 w 84"/>
                  <a:gd name="T39" fmla="*/ 987214 h 66"/>
                  <a:gd name="T40" fmla="*/ 3983 w 84"/>
                  <a:gd name="T41" fmla="*/ 987214 h 66"/>
                  <a:gd name="T42" fmla="*/ 3983 w 84"/>
                  <a:gd name="T43" fmla="*/ 1069300 h 66"/>
                  <a:gd name="T44" fmla="*/ 3983 w 84"/>
                  <a:gd name="T45" fmla="*/ 1131913 h 66"/>
                  <a:gd name="T46" fmla="*/ 3983 w 84"/>
                  <a:gd name="T47" fmla="*/ 1206612 h 66"/>
                  <a:gd name="T48" fmla="*/ 3440 w 84"/>
                  <a:gd name="T49" fmla="*/ 1206612 h 66"/>
                  <a:gd name="T50" fmla="*/ 3002 w 84"/>
                  <a:gd name="T51" fmla="*/ 1131913 h 66"/>
                  <a:gd name="T52" fmla="*/ 3440 w 84"/>
                  <a:gd name="T53" fmla="*/ 1069300 h 66"/>
                  <a:gd name="T54" fmla="*/ 3164 w 84"/>
                  <a:gd name="T55" fmla="*/ 950731 h 66"/>
                  <a:gd name="T56" fmla="*/ 3164 w 84"/>
                  <a:gd name="T57" fmla="*/ 811290 h 66"/>
                  <a:gd name="T58" fmla="*/ 2882 w 84"/>
                  <a:gd name="T59" fmla="*/ 771443 h 66"/>
                  <a:gd name="T60" fmla="*/ 2777 w 84"/>
                  <a:gd name="T61" fmla="*/ 811290 h 66"/>
                  <a:gd name="T62" fmla="*/ 2507 w 84"/>
                  <a:gd name="T63" fmla="*/ 874660 h 66"/>
                  <a:gd name="T64" fmla="*/ 2110 w 84"/>
                  <a:gd name="T65" fmla="*/ 950731 h 66"/>
                  <a:gd name="T66" fmla="*/ 1712 w 84"/>
                  <a:gd name="T67" fmla="*/ 1025838 h 66"/>
                  <a:gd name="T68" fmla="*/ 1869 w 84"/>
                  <a:gd name="T69" fmla="*/ 912178 h 66"/>
                  <a:gd name="T70" fmla="*/ 1712 w 84"/>
                  <a:gd name="T71" fmla="*/ 846427 h 66"/>
                  <a:gd name="T72" fmla="*/ 784 w 84"/>
                  <a:gd name="T73" fmla="*/ 654030 h 66"/>
                  <a:gd name="T74" fmla="*/ 405 w 84"/>
                  <a:gd name="T75" fmla="*/ 360188 h 66"/>
                  <a:gd name="T76" fmla="*/ 254 w 84"/>
                  <a:gd name="T77" fmla="*/ 293959 h 66"/>
                  <a:gd name="T78" fmla="*/ 0 w 84"/>
                  <a:gd name="T79" fmla="*/ 220623 h 66"/>
                  <a:gd name="T80" fmla="*/ 405 w 84"/>
                  <a:gd name="T81" fmla="*/ 145630 h 66"/>
                  <a:gd name="T82" fmla="*/ 784 w 84"/>
                  <a:gd name="T83" fmla="*/ 220623 h 66"/>
                  <a:gd name="T84" fmla="*/ 1203 w 84"/>
                  <a:gd name="T85" fmla="*/ 333196 h 66"/>
                  <a:gd name="T86" fmla="*/ 1575 w 84"/>
                  <a:gd name="T87" fmla="*/ 333196 h 66"/>
                  <a:gd name="T88" fmla="*/ 1712 w 84"/>
                  <a:gd name="T89" fmla="*/ 258162 h 66"/>
                  <a:gd name="T90" fmla="*/ 1479 w 84"/>
                  <a:gd name="T91" fmla="*/ 145630 h 66"/>
                  <a:gd name="T92" fmla="*/ 1095 w 84"/>
                  <a:gd name="T93" fmla="*/ 35821 h 66"/>
                  <a:gd name="T94" fmla="*/ 1296 w 84"/>
                  <a:gd name="T95" fmla="*/ 0 h 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
                  <a:gd name="T145" fmla="*/ 0 h 66"/>
                  <a:gd name="T146" fmla="*/ 84 w 84"/>
                  <a:gd name="T147" fmla="*/ 66 h 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E6E6E6"/>
              </a:solidFill>
              <a:ln w="8001" algn="ctr">
                <a:solidFill>
                  <a:srgbClr val="808080"/>
                </a:solidFill>
                <a:round/>
                <a:headEnd/>
                <a:tailEnd/>
              </a:ln>
            </p:spPr>
            <p:txBody>
              <a:bodyPr/>
              <a:lstStyle/>
              <a:p>
                <a:endParaRPr lang="en-US"/>
              </a:p>
            </p:txBody>
          </p:sp>
          <p:sp>
            <p:nvSpPr>
              <p:cNvPr id="86" name="Freeform 48"/>
              <p:cNvSpPr>
                <a:spLocks/>
              </p:cNvSpPr>
              <p:nvPr/>
            </p:nvSpPr>
            <p:spPr bwMode="auto">
              <a:xfrm>
                <a:off x="2925" y="2913"/>
                <a:ext cx="136" cy="89"/>
              </a:xfrm>
              <a:custGeom>
                <a:avLst/>
                <a:gdLst>
                  <a:gd name="T0" fmla="*/ 0 w 108"/>
                  <a:gd name="T1" fmla="*/ 37311 h 50"/>
                  <a:gd name="T2" fmla="*/ 763 w 108"/>
                  <a:gd name="T3" fmla="*/ 0 h 50"/>
                  <a:gd name="T4" fmla="*/ 1170 w 108"/>
                  <a:gd name="T5" fmla="*/ 80734 h 50"/>
                  <a:gd name="T6" fmla="*/ 1524 w 108"/>
                  <a:gd name="T7" fmla="*/ 152989 h 50"/>
                  <a:gd name="T8" fmla="*/ 2152 w 108"/>
                  <a:gd name="T9" fmla="*/ 118217 h 50"/>
                  <a:gd name="T10" fmla="*/ 2641 w 108"/>
                  <a:gd name="T11" fmla="*/ 118217 h 50"/>
                  <a:gd name="T12" fmla="*/ 3319 w 108"/>
                  <a:gd name="T13" fmla="*/ 233710 h 50"/>
                  <a:gd name="T14" fmla="*/ 3566 w 108"/>
                  <a:gd name="T15" fmla="*/ 272320 h 50"/>
                  <a:gd name="T16" fmla="*/ 4188 w 108"/>
                  <a:gd name="T17" fmla="*/ 352839 h 50"/>
                  <a:gd name="T18" fmla="*/ 4608 w 108"/>
                  <a:gd name="T19" fmla="*/ 352839 h 50"/>
                  <a:gd name="T20" fmla="*/ 5250 w 108"/>
                  <a:gd name="T21" fmla="*/ 313940 h 50"/>
                  <a:gd name="T22" fmla="*/ 5876 w 108"/>
                  <a:gd name="T23" fmla="*/ 429838 h 50"/>
                  <a:gd name="T24" fmla="*/ 6024 w 108"/>
                  <a:gd name="T25" fmla="*/ 468375 h 50"/>
                  <a:gd name="T26" fmla="*/ 6508 w 108"/>
                  <a:gd name="T27" fmla="*/ 621377 h 50"/>
                  <a:gd name="T28" fmla="*/ 6275 w 108"/>
                  <a:gd name="T29" fmla="*/ 660307 h 50"/>
                  <a:gd name="T30" fmla="*/ 6641 w 108"/>
                  <a:gd name="T31" fmla="*/ 781952 h 50"/>
                  <a:gd name="T32" fmla="*/ 6932 w 108"/>
                  <a:gd name="T33" fmla="*/ 895326 h 50"/>
                  <a:gd name="T34" fmla="*/ 6791 w 108"/>
                  <a:gd name="T35" fmla="*/ 974182 h 50"/>
                  <a:gd name="T36" fmla="*/ 6387 w 108"/>
                  <a:gd name="T37" fmla="*/ 974182 h 50"/>
                  <a:gd name="T38" fmla="*/ 5652 w 108"/>
                  <a:gd name="T39" fmla="*/ 781952 h 50"/>
                  <a:gd name="T40" fmla="*/ 5250 w 108"/>
                  <a:gd name="T41" fmla="*/ 854777 h 50"/>
                  <a:gd name="T42" fmla="*/ 4765 w 108"/>
                  <a:gd name="T43" fmla="*/ 854777 h 50"/>
                  <a:gd name="T44" fmla="*/ 4188 w 108"/>
                  <a:gd name="T45" fmla="*/ 895326 h 50"/>
                  <a:gd name="T46" fmla="*/ 3705 w 108"/>
                  <a:gd name="T47" fmla="*/ 974182 h 50"/>
                  <a:gd name="T48" fmla="*/ 3319 w 108"/>
                  <a:gd name="T49" fmla="*/ 895326 h 50"/>
                  <a:gd name="T50" fmla="*/ 2942 w 108"/>
                  <a:gd name="T51" fmla="*/ 781952 h 50"/>
                  <a:gd name="T52" fmla="*/ 2444 w 108"/>
                  <a:gd name="T53" fmla="*/ 740487 h 50"/>
                  <a:gd name="T54" fmla="*/ 2325 w 108"/>
                  <a:gd name="T55" fmla="*/ 854777 h 50"/>
                  <a:gd name="T56" fmla="*/ 1665 w 108"/>
                  <a:gd name="T57" fmla="*/ 781952 h 50"/>
                  <a:gd name="T58" fmla="*/ 1919 w 108"/>
                  <a:gd name="T59" fmla="*/ 621377 h 50"/>
                  <a:gd name="T60" fmla="*/ 1665 w 108"/>
                  <a:gd name="T61" fmla="*/ 429838 h 50"/>
                  <a:gd name="T62" fmla="*/ 1249 w 108"/>
                  <a:gd name="T63" fmla="*/ 272320 h 50"/>
                  <a:gd name="T64" fmla="*/ 763 w 108"/>
                  <a:gd name="T65" fmla="*/ 196117 h 50"/>
                  <a:gd name="T66" fmla="*/ 390 w 108"/>
                  <a:gd name="T67" fmla="*/ 118217 h 50"/>
                  <a:gd name="T68" fmla="*/ 0 w 108"/>
                  <a:gd name="T69" fmla="*/ 373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
                  <a:gd name="T106" fmla="*/ 0 h 50"/>
                  <a:gd name="T107" fmla="*/ 108 w 108"/>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E6E6E6"/>
              </a:solidFill>
              <a:ln w="8001" algn="ctr">
                <a:solidFill>
                  <a:srgbClr val="808080"/>
                </a:solidFill>
                <a:round/>
                <a:headEnd/>
                <a:tailEnd/>
              </a:ln>
            </p:spPr>
            <p:txBody>
              <a:bodyPr/>
              <a:lstStyle/>
              <a:p>
                <a:endParaRPr lang="en-US"/>
              </a:p>
            </p:txBody>
          </p:sp>
          <p:sp>
            <p:nvSpPr>
              <p:cNvPr id="87" name="Freeform 49"/>
              <p:cNvSpPr>
                <a:spLocks/>
              </p:cNvSpPr>
              <p:nvPr/>
            </p:nvSpPr>
            <p:spPr bwMode="auto">
              <a:xfrm>
                <a:off x="3179" y="2945"/>
                <a:ext cx="281" cy="245"/>
              </a:xfrm>
              <a:custGeom>
                <a:avLst/>
                <a:gdLst>
                  <a:gd name="T0" fmla="*/ 1413 w 222"/>
                  <a:gd name="T1" fmla="*/ 1946147 h 138"/>
                  <a:gd name="T2" fmla="*/ 1267 w 222"/>
                  <a:gd name="T3" fmla="*/ 1499361 h 138"/>
                  <a:gd name="T4" fmla="*/ 1640 w 222"/>
                  <a:gd name="T5" fmla="*/ 1344136 h 138"/>
                  <a:gd name="T6" fmla="*/ 809 w 222"/>
                  <a:gd name="T7" fmla="*/ 1053312 h 138"/>
                  <a:gd name="T8" fmla="*/ 551 w 222"/>
                  <a:gd name="T9" fmla="*/ 933281 h 138"/>
                  <a:gd name="T10" fmla="*/ 0 w 222"/>
                  <a:gd name="T11" fmla="*/ 976458 h 138"/>
                  <a:gd name="T12" fmla="*/ 0 w 222"/>
                  <a:gd name="T13" fmla="*/ 817792 h 138"/>
                  <a:gd name="T14" fmla="*/ 435 w 222"/>
                  <a:gd name="T15" fmla="*/ 673734 h 138"/>
                  <a:gd name="T16" fmla="*/ 809 w 222"/>
                  <a:gd name="T17" fmla="*/ 749982 h 138"/>
                  <a:gd name="T18" fmla="*/ 1953 w 222"/>
                  <a:gd name="T19" fmla="*/ 749982 h 138"/>
                  <a:gd name="T20" fmla="*/ 2349 w 222"/>
                  <a:gd name="T21" fmla="*/ 593294 h 138"/>
                  <a:gd name="T22" fmla="*/ 1825 w 222"/>
                  <a:gd name="T23" fmla="*/ 451025 h 138"/>
                  <a:gd name="T24" fmla="*/ 1413 w 222"/>
                  <a:gd name="T25" fmla="*/ 303292 h 138"/>
                  <a:gd name="T26" fmla="*/ 946 w 222"/>
                  <a:gd name="T27" fmla="*/ 186054 h 138"/>
                  <a:gd name="T28" fmla="*/ 272 w 222"/>
                  <a:gd name="T29" fmla="*/ 262828 h 138"/>
                  <a:gd name="T30" fmla="*/ 134 w 222"/>
                  <a:gd name="T31" fmla="*/ 525685 h 138"/>
                  <a:gd name="T32" fmla="*/ 0 w 222"/>
                  <a:gd name="T33" fmla="*/ 410883 h 138"/>
                  <a:gd name="T34" fmla="*/ 0 w 222"/>
                  <a:gd name="T35" fmla="*/ 226426 h 138"/>
                  <a:gd name="T36" fmla="*/ 697 w 222"/>
                  <a:gd name="T37" fmla="*/ 114786 h 138"/>
                  <a:gd name="T38" fmla="*/ 1640 w 222"/>
                  <a:gd name="T39" fmla="*/ 76209 h 138"/>
                  <a:gd name="T40" fmla="*/ 2480 w 222"/>
                  <a:gd name="T41" fmla="*/ 226426 h 138"/>
                  <a:gd name="T42" fmla="*/ 3068 w 222"/>
                  <a:gd name="T43" fmla="*/ 489425 h 138"/>
                  <a:gd name="T44" fmla="*/ 3763 w 222"/>
                  <a:gd name="T45" fmla="*/ 525685 h 138"/>
                  <a:gd name="T46" fmla="*/ 4763 w 222"/>
                  <a:gd name="T47" fmla="*/ 489425 h 138"/>
                  <a:gd name="T48" fmla="*/ 4763 w 222"/>
                  <a:gd name="T49" fmla="*/ 262828 h 138"/>
                  <a:gd name="T50" fmla="*/ 6691 w 222"/>
                  <a:gd name="T51" fmla="*/ 0 h 138"/>
                  <a:gd name="T52" fmla="*/ 7069 w 222"/>
                  <a:gd name="T53" fmla="*/ 114786 h 138"/>
                  <a:gd name="T54" fmla="*/ 8034 w 222"/>
                  <a:gd name="T55" fmla="*/ 148042 h 138"/>
                  <a:gd name="T56" fmla="*/ 8212 w 222"/>
                  <a:gd name="T57" fmla="*/ 226426 h 138"/>
                  <a:gd name="T58" fmla="*/ 8212 w 222"/>
                  <a:gd name="T59" fmla="*/ 525685 h 138"/>
                  <a:gd name="T60" fmla="*/ 9987 w 222"/>
                  <a:gd name="T61" fmla="*/ 525685 h 138"/>
                  <a:gd name="T62" fmla="*/ 10965 w 222"/>
                  <a:gd name="T63" fmla="*/ 1012938 h 138"/>
                  <a:gd name="T64" fmla="*/ 12393 w 222"/>
                  <a:gd name="T65" fmla="*/ 1232785 h 138"/>
                  <a:gd name="T66" fmla="*/ 13879 w 222"/>
                  <a:gd name="T67" fmla="*/ 1530536 h 138"/>
                  <a:gd name="T68" fmla="*/ 14711 w 222"/>
                  <a:gd name="T69" fmla="*/ 1569630 h 138"/>
                  <a:gd name="T70" fmla="*/ 15389 w 222"/>
                  <a:gd name="T71" fmla="*/ 1685415 h 138"/>
                  <a:gd name="T72" fmla="*/ 15389 w 222"/>
                  <a:gd name="T73" fmla="*/ 1832664 h 138"/>
                  <a:gd name="T74" fmla="*/ 14577 w 222"/>
                  <a:gd name="T75" fmla="*/ 1832664 h 138"/>
                  <a:gd name="T76" fmla="*/ 13436 w 222"/>
                  <a:gd name="T77" fmla="*/ 1946147 h 138"/>
                  <a:gd name="T78" fmla="*/ 12641 w 222"/>
                  <a:gd name="T79" fmla="*/ 2276535 h 138"/>
                  <a:gd name="T80" fmla="*/ 11787 w 222"/>
                  <a:gd name="T81" fmla="*/ 2359076 h 138"/>
                  <a:gd name="T82" fmla="*/ 11112 w 222"/>
                  <a:gd name="T83" fmla="*/ 2577607 h 138"/>
                  <a:gd name="T84" fmla="*/ 10416 w 222"/>
                  <a:gd name="T85" fmla="*/ 2503017 h 138"/>
                  <a:gd name="T86" fmla="*/ 9598 w 222"/>
                  <a:gd name="T87" fmla="*/ 2503017 h 138"/>
                  <a:gd name="T88" fmla="*/ 9417 w 222"/>
                  <a:gd name="T89" fmla="*/ 2096298 h 138"/>
                  <a:gd name="T90" fmla="*/ 8730 w 222"/>
                  <a:gd name="T91" fmla="*/ 2057126 h 138"/>
                  <a:gd name="T92" fmla="*/ 4763 w 222"/>
                  <a:gd name="T93" fmla="*/ 1569630 h 138"/>
                  <a:gd name="T94" fmla="*/ 2924 w 222"/>
                  <a:gd name="T95" fmla="*/ 1646240 h 138"/>
                  <a:gd name="T96" fmla="*/ 1413 w 222"/>
                  <a:gd name="T97" fmla="*/ 1946147 h 1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2"/>
                  <a:gd name="T148" fmla="*/ 0 h 138"/>
                  <a:gd name="T149" fmla="*/ 222 w 222"/>
                  <a:gd name="T150" fmla="*/ 138 h 1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E6E6E6"/>
              </a:solidFill>
              <a:ln w="8001" algn="ctr">
                <a:solidFill>
                  <a:srgbClr val="808080"/>
                </a:solidFill>
                <a:round/>
                <a:headEnd/>
                <a:tailEnd/>
              </a:ln>
            </p:spPr>
            <p:txBody>
              <a:bodyPr/>
              <a:lstStyle/>
              <a:p>
                <a:endParaRPr lang="en-US"/>
              </a:p>
            </p:txBody>
          </p:sp>
          <p:sp>
            <p:nvSpPr>
              <p:cNvPr id="88" name="Freeform 50"/>
              <p:cNvSpPr>
                <a:spLocks/>
              </p:cNvSpPr>
              <p:nvPr/>
            </p:nvSpPr>
            <p:spPr bwMode="auto">
              <a:xfrm>
                <a:off x="3475" y="3006"/>
                <a:ext cx="149" cy="134"/>
              </a:xfrm>
              <a:custGeom>
                <a:avLst/>
                <a:gdLst>
                  <a:gd name="T0" fmla="*/ 1578 w 118"/>
                  <a:gd name="T1" fmla="*/ 238162 h 76"/>
                  <a:gd name="T2" fmla="*/ 2118 w 118"/>
                  <a:gd name="T3" fmla="*/ 168956 h 76"/>
                  <a:gd name="T4" fmla="*/ 2392 w 118"/>
                  <a:gd name="T5" fmla="*/ 33428 h 76"/>
                  <a:gd name="T6" fmla="*/ 3178 w 118"/>
                  <a:gd name="T7" fmla="*/ 0 h 76"/>
                  <a:gd name="T8" fmla="*/ 3611 w 118"/>
                  <a:gd name="T9" fmla="*/ 33428 h 76"/>
                  <a:gd name="T10" fmla="*/ 3485 w 118"/>
                  <a:gd name="T11" fmla="*/ 128966 h 76"/>
                  <a:gd name="T12" fmla="*/ 3374 w 118"/>
                  <a:gd name="T13" fmla="*/ 238162 h 76"/>
                  <a:gd name="T14" fmla="*/ 3485 w 118"/>
                  <a:gd name="T15" fmla="*/ 331274 h 76"/>
                  <a:gd name="T16" fmla="*/ 3611 w 118"/>
                  <a:gd name="T17" fmla="*/ 460265 h 76"/>
                  <a:gd name="T18" fmla="*/ 4423 w 118"/>
                  <a:gd name="T19" fmla="*/ 460265 h 76"/>
                  <a:gd name="T20" fmla="*/ 5379 w 118"/>
                  <a:gd name="T21" fmla="*/ 493508 h 76"/>
                  <a:gd name="T22" fmla="*/ 6686 w 118"/>
                  <a:gd name="T23" fmla="*/ 493508 h 76"/>
                  <a:gd name="T24" fmla="*/ 6551 w 118"/>
                  <a:gd name="T25" fmla="*/ 603093 h 76"/>
                  <a:gd name="T26" fmla="*/ 6686 w 118"/>
                  <a:gd name="T27" fmla="*/ 731947 h 76"/>
                  <a:gd name="T28" fmla="*/ 7088 w 118"/>
                  <a:gd name="T29" fmla="*/ 765387 h 76"/>
                  <a:gd name="T30" fmla="*/ 7891 w 118"/>
                  <a:gd name="T31" fmla="*/ 731947 h 76"/>
                  <a:gd name="T32" fmla="*/ 7891 w 118"/>
                  <a:gd name="T33" fmla="*/ 1063348 h 76"/>
                  <a:gd name="T34" fmla="*/ 6002 w 118"/>
                  <a:gd name="T35" fmla="*/ 1063348 h 76"/>
                  <a:gd name="T36" fmla="*/ 5379 w 118"/>
                  <a:gd name="T37" fmla="*/ 1166043 h 76"/>
                  <a:gd name="T38" fmla="*/ 4302 w 118"/>
                  <a:gd name="T39" fmla="*/ 1265686 h 76"/>
                  <a:gd name="T40" fmla="*/ 4302 w 118"/>
                  <a:gd name="T41" fmla="*/ 1166043 h 76"/>
                  <a:gd name="T42" fmla="*/ 4423 w 118"/>
                  <a:gd name="T43" fmla="*/ 1029839 h 76"/>
                  <a:gd name="T44" fmla="*/ 4302 w 118"/>
                  <a:gd name="T45" fmla="*/ 824334 h 76"/>
                  <a:gd name="T46" fmla="*/ 3764 w 118"/>
                  <a:gd name="T47" fmla="*/ 731947 h 76"/>
                  <a:gd name="T48" fmla="*/ 3071 w 118"/>
                  <a:gd name="T49" fmla="*/ 992635 h 76"/>
                  <a:gd name="T50" fmla="*/ 2517 w 118"/>
                  <a:gd name="T51" fmla="*/ 1029839 h 76"/>
                  <a:gd name="T52" fmla="*/ 1239 w 118"/>
                  <a:gd name="T53" fmla="*/ 1232262 h 76"/>
                  <a:gd name="T54" fmla="*/ 523 w 118"/>
                  <a:gd name="T55" fmla="*/ 1166043 h 76"/>
                  <a:gd name="T56" fmla="*/ 523 w 118"/>
                  <a:gd name="T57" fmla="*/ 1029839 h 76"/>
                  <a:gd name="T58" fmla="*/ 1097 w 118"/>
                  <a:gd name="T59" fmla="*/ 867341 h 76"/>
                  <a:gd name="T60" fmla="*/ 660 w 118"/>
                  <a:gd name="T61" fmla="*/ 824334 h 76"/>
                  <a:gd name="T62" fmla="*/ 784 w 118"/>
                  <a:gd name="T63" fmla="*/ 603093 h 76"/>
                  <a:gd name="T64" fmla="*/ 0 w 118"/>
                  <a:gd name="T65" fmla="*/ 603093 h 76"/>
                  <a:gd name="T66" fmla="*/ 0 w 118"/>
                  <a:gd name="T67" fmla="*/ 434100 h 76"/>
                  <a:gd name="T68" fmla="*/ 1328 w 118"/>
                  <a:gd name="T69" fmla="*/ 434100 h 76"/>
                  <a:gd name="T70" fmla="*/ 1239 w 118"/>
                  <a:gd name="T71" fmla="*/ 202042 h 76"/>
                  <a:gd name="T72" fmla="*/ 1578 w 118"/>
                  <a:gd name="T73" fmla="*/ 238162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8"/>
                  <a:gd name="T112" fmla="*/ 0 h 76"/>
                  <a:gd name="T113" fmla="*/ 118 w 11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E6E6E6"/>
              </a:solidFill>
              <a:ln w="8001" algn="ctr">
                <a:solidFill>
                  <a:srgbClr val="808080"/>
                </a:solidFill>
                <a:round/>
                <a:headEnd/>
                <a:tailEnd/>
              </a:ln>
            </p:spPr>
            <p:txBody>
              <a:bodyPr/>
              <a:lstStyle/>
              <a:p>
                <a:endParaRPr lang="en-US"/>
              </a:p>
            </p:txBody>
          </p:sp>
          <p:sp>
            <p:nvSpPr>
              <p:cNvPr id="89" name="Freeform 51"/>
              <p:cNvSpPr>
                <a:spLocks/>
              </p:cNvSpPr>
              <p:nvPr/>
            </p:nvSpPr>
            <p:spPr bwMode="auto">
              <a:xfrm>
                <a:off x="3247" y="2849"/>
                <a:ext cx="337" cy="281"/>
              </a:xfrm>
              <a:custGeom>
                <a:avLst/>
                <a:gdLst>
                  <a:gd name="T0" fmla="*/ 0 w 266"/>
                  <a:gd name="T1" fmla="*/ 1570911 h 158"/>
                  <a:gd name="T2" fmla="*/ 0 w 266"/>
                  <a:gd name="T3" fmla="*/ 151327 h 158"/>
                  <a:gd name="T4" fmla="*/ 1300 w 266"/>
                  <a:gd name="T5" fmla="*/ 78164 h 158"/>
                  <a:gd name="T6" fmla="*/ 3275 w 266"/>
                  <a:gd name="T7" fmla="*/ 0 h 158"/>
                  <a:gd name="T8" fmla="*/ 3787 w 266"/>
                  <a:gd name="T9" fmla="*/ 117113 h 158"/>
                  <a:gd name="T10" fmla="*/ 4944 w 266"/>
                  <a:gd name="T11" fmla="*/ 309578 h 158"/>
                  <a:gd name="T12" fmla="*/ 5628 w 266"/>
                  <a:gd name="T13" fmla="*/ 382352 h 158"/>
                  <a:gd name="T14" fmla="*/ 6659 w 266"/>
                  <a:gd name="T15" fmla="*/ 731960 h 158"/>
                  <a:gd name="T16" fmla="*/ 9266 w 266"/>
                  <a:gd name="T17" fmla="*/ 693012 h 158"/>
                  <a:gd name="T18" fmla="*/ 9872 w 266"/>
                  <a:gd name="T19" fmla="*/ 651874 h 158"/>
                  <a:gd name="T20" fmla="*/ 11186 w 266"/>
                  <a:gd name="T21" fmla="*/ 1004513 h 158"/>
                  <a:gd name="T22" fmla="*/ 11186 w 266"/>
                  <a:gd name="T23" fmla="*/ 1155234 h 158"/>
                  <a:gd name="T24" fmla="*/ 11841 w 266"/>
                  <a:gd name="T25" fmla="*/ 1301777 h 158"/>
                  <a:gd name="T26" fmla="*/ 12007 w 266"/>
                  <a:gd name="T27" fmla="*/ 1612049 h 158"/>
                  <a:gd name="T28" fmla="*/ 13252 w 266"/>
                  <a:gd name="T29" fmla="*/ 1570911 h 158"/>
                  <a:gd name="T30" fmla="*/ 13541 w 266"/>
                  <a:gd name="T31" fmla="*/ 1612049 h 158"/>
                  <a:gd name="T32" fmla="*/ 13541 w 266"/>
                  <a:gd name="T33" fmla="*/ 1802325 h 158"/>
                  <a:gd name="T34" fmla="*/ 14077 w 266"/>
                  <a:gd name="T35" fmla="*/ 1802325 h 158"/>
                  <a:gd name="T36" fmla="*/ 14268 w 266"/>
                  <a:gd name="T37" fmla="*/ 1612049 h 158"/>
                  <a:gd name="T38" fmla="*/ 15117 w 266"/>
                  <a:gd name="T39" fmla="*/ 1424974 h 158"/>
                  <a:gd name="T40" fmla="*/ 16532 w 266"/>
                  <a:gd name="T41" fmla="*/ 1193560 h 158"/>
                  <a:gd name="T42" fmla="*/ 16187 w 266"/>
                  <a:gd name="T43" fmla="*/ 1379941 h 158"/>
                  <a:gd name="T44" fmla="*/ 16068 w 266"/>
                  <a:gd name="T45" fmla="*/ 1463923 h 158"/>
                  <a:gd name="T46" fmla="*/ 16641 w 266"/>
                  <a:gd name="T47" fmla="*/ 1533195 h 158"/>
                  <a:gd name="T48" fmla="*/ 17486 w 266"/>
                  <a:gd name="T49" fmla="*/ 1463923 h 158"/>
                  <a:gd name="T50" fmla="*/ 18201 w 266"/>
                  <a:gd name="T51" fmla="*/ 1570911 h 158"/>
                  <a:gd name="T52" fmla="*/ 18772 w 266"/>
                  <a:gd name="T53" fmla="*/ 1736478 h 158"/>
                  <a:gd name="T54" fmla="*/ 18201 w 266"/>
                  <a:gd name="T55" fmla="*/ 1880490 h 158"/>
                  <a:gd name="T56" fmla="*/ 17486 w 266"/>
                  <a:gd name="T57" fmla="*/ 1965769 h 158"/>
                  <a:gd name="T58" fmla="*/ 16641 w 266"/>
                  <a:gd name="T59" fmla="*/ 1965769 h 158"/>
                  <a:gd name="T60" fmla="*/ 16388 w 266"/>
                  <a:gd name="T61" fmla="*/ 1880490 h 158"/>
                  <a:gd name="T62" fmla="*/ 16532 w 266"/>
                  <a:gd name="T63" fmla="*/ 1736478 h 158"/>
                  <a:gd name="T64" fmla="*/ 16068 w 266"/>
                  <a:gd name="T65" fmla="*/ 1693028 h 158"/>
                  <a:gd name="T66" fmla="*/ 15238 w 266"/>
                  <a:gd name="T67" fmla="*/ 1736478 h 158"/>
                  <a:gd name="T68" fmla="*/ 14998 w 266"/>
                  <a:gd name="T69" fmla="*/ 1880490 h 158"/>
                  <a:gd name="T70" fmla="*/ 14404 w 266"/>
                  <a:gd name="T71" fmla="*/ 1965769 h 158"/>
                  <a:gd name="T72" fmla="*/ 13968 w 266"/>
                  <a:gd name="T73" fmla="*/ 1919442 h 158"/>
                  <a:gd name="T74" fmla="*/ 14077 w 266"/>
                  <a:gd name="T75" fmla="*/ 2191994 h 158"/>
                  <a:gd name="T76" fmla="*/ 12683 w 266"/>
                  <a:gd name="T77" fmla="*/ 2191994 h 158"/>
                  <a:gd name="T78" fmla="*/ 12683 w 266"/>
                  <a:gd name="T79" fmla="*/ 2381036 h 158"/>
                  <a:gd name="T80" fmla="*/ 13541 w 266"/>
                  <a:gd name="T81" fmla="*/ 2381036 h 158"/>
                  <a:gd name="T82" fmla="*/ 13399 w 266"/>
                  <a:gd name="T83" fmla="*/ 2653595 h 158"/>
                  <a:gd name="T84" fmla="*/ 13851 w 266"/>
                  <a:gd name="T85" fmla="*/ 2685613 h 158"/>
                  <a:gd name="T86" fmla="*/ 13252 w 266"/>
                  <a:gd name="T87" fmla="*/ 2885007 h 158"/>
                  <a:gd name="T88" fmla="*/ 13252 w 266"/>
                  <a:gd name="T89" fmla="*/ 3038255 h 158"/>
                  <a:gd name="T90" fmla="*/ 11841 w 266"/>
                  <a:gd name="T91" fmla="*/ 2917034 h 158"/>
                  <a:gd name="T92" fmla="*/ 11841 w 266"/>
                  <a:gd name="T93" fmla="*/ 2765703 h 158"/>
                  <a:gd name="T94" fmla="*/ 11186 w 266"/>
                  <a:gd name="T95" fmla="*/ 2653595 h 158"/>
                  <a:gd name="T96" fmla="*/ 10300 w 266"/>
                  <a:gd name="T97" fmla="*/ 2612450 h 158"/>
                  <a:gd name="T98" fmla="*/ 7377 w 266"/>
                  <a:gd name="T99" fmla="*/ 2070769 h 158"/>
                  <a:gd name="T100" fmla="*/ 6338 w 266"/>
                  <a:gd name="T101" fmla="*/ 1570911 h 158"/>
                  <a:gd name="T102" fmla="*/ 4479 w 266"/>
                  <a:gd name="T103" fmla="*/ 1570911 h 158"/>
                  <a:gd name="T104" fmla="*/ 4479 w 266"/>
                  <a:gd name="T105" fmla="*/ 1273647 h 158"/>
                  <a:gd name="T106" fmla="*/ 4342 w 266"/>
                  <a:gd name="T107" fmla="*/ 1193560 h 158"/>
                  <a:gd name="T108" fmla="*/ 3398 w 266"/>
                  <a:gd name="T109" fmla="*/ 1155234 h 158"/>
                  <a:gd name="T110" fmla="*/ 2963 w 266"/>
                  <a:gd name="T111" fmla="*/ 1041539 h 158"/>
                  <a:gd name="T112" fmla="*/ 955 w 266"/>
                  <a:gd name="T113" fmla="*/ 1301777 h 158"/>
                  <a:gd name="T114" fmla="*/ 955 w 266"/>
                  <a:gd name="T115" fmla="*/ 1533195 h 158"/>
                  <a:gd name="T116" fmla="*/ 0 w 266"/>
                  <a:gd name="T117" fmla="*/ 1570911 h 1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6"/>
                  <a:gd name="T178" fmla="*/ 0 h 158"/>
                  <a:gd name="T179" fmla="*/ 266 w 266"/>
                  <a:gd name="T180" fmla="*/ 158 h 1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E6E6E6"/>
              </a:solidFill>
              <a:ln w="8001" algn="ctr">
                <a:solidFill>
                  <a:srgbClr val="808080"/>
                </a:solidFill>
                <a:round/>
                <a:headEnd/>
                <a:tailEnd/>
              </a:ln>
            </p:spPr>
            <p:txBody>
              <a:bodyPr/>
              <a:lstStyle/>
              <a:p>
                <a:endParaRPr lang="en-US"/>
              </a:p>
            </p:txBody>
          </p:sp>
          <p:sp>
            <p:nvSpPr>
              <p:cNvPr id="90" name="Freeform 52"/>
              <p:cNvSpPr>
                <a:spLocks/>
              </p:cNvSpPr>
              <p:nvPr/>
            </p:nvSpPr>
            <p:spPr bwMode="auto">
              <a:xfrm>
                <a:off x="3536" y="2923"/>
                <a:ext cx="199" cy="135"/>
              </a:xfrm>
              <a:custGeom>
                <a:avLst/>
                <a:gdLst>
                  <a:gd name="T0" fmla="*/ 390 w 158"/>
                  <a:gd name="T1" fmla="*/ 377146 h 76"/>
                  <a:gd name="T2" fmla="*/ 1072 w 158"/>
                  <a:gd name="T3" fmla="*/ 148994 h 76"/>
                  <a:gd name="T4" fmla="*/ 1834 w 158"/>
                  <a:gd name="T5" fmla="*/ 148994 h 76"/>
                  <a:gd name="T6" fmla="*/ 2040 w 158"/>
                  <a:gd name="T7" fmla="*/ 227661 h 76"/>
                  <a:gd name="T8" fmla="*/ 3217 w 158"/>
                  <a:gd name="T9" fmla="*/ 187318 h 76"/>
                  <a:gd name="T10" fmla="*/ 3325 w 158"/>
                  <a:gd name="T11" fmla="*/ 77335 h 76"/>
                  <a:gd name="T12" fmla="*/ 3849 w 158"/>
                  <a:gd name="T13" fmla="*/ 0 h 76"/>
                  <a:gd name="T14" fmla="*/ 4615 w 158"/>
                  <a:gd name="T15" fmla="*/ 36539 h 76"/>
                  <a:gd name="T16" fmla="*/ 4736 w 158"/>
                  <a:gd name="T17" fmla="*/ 187318 h 76"/>
                  <a:gd name="T18" fmla="*/ 8600 w 158"/>
                  <a:gd name="T19" fmla="*/ 148994 h 76"/>
                  <a:gd name="T20" fmla="*/ 8973 w 158"/>
                  <a:gd name="T21" fmla="*/ 264660 h 76"/>
                  <a:gd name="T22" fmla="*/ 9463 w 158"/>
                  <a:gd name="T23" fmla="*/ 304992 h 76"/>
                  <a:gd name="T24" fmla="*/ 10149 w 158"/>
                  <a:gd name="T25" fmla="*/ 377146 h 76"/>
                  <a:gd name="T26" fmla="*/ 9745 w 158"/>
                  <a:gd name="T27" fmla="*/ 453770 h 76"/>
                  <a:gd name="T28" fmla="*/ 8840 w 158"/>
                  <a:gd name="T29" fmla="*/ 597803 h 76"/>
                  <a:gd name="T30" fmla="*/ 8095 w 158"/>
                  <a:gd name="T31" fmla="*/ 677675 h 76"/>
                  <a:gd name="T32" fmla="*/ 7814 w 158"/>
                  <a:gd name="T33" fmla="*/ 835081 h 76"/>
                  <a:gd name="T34" fmla="*/ 6513 w 158"/>
                  <a:gd name="T35" fmla="*/ 835081 h 76"/>
                  <a:gd name="T36" fmla="*/ 6277 w 158"/>
                  <a:gd name="T37" fmla="*/ 1023327 h 76"/>
                  <a:gd name="T38" fmla="*/ 5265 w 158"/>
                  <a:gd name="T39" fmla="*/ 1090534 h 76"/>
                  <a:gd name="T40" fmla="*/ 5265 w 158"/>
                  <a:gd name="T41" fmla="*/ 983885 h 76"/>
                  <a:gd name="T42" fmla="*/ 4373 w 158"/>
                  <a:gd name="T43" fmla="*/ 983885 h 76"/>
                  <a:gd name="T44" fmla="*/ 4278 w 158"/>
                  <a:gd name="T45" fmla="*/ 1090534 h 76"/>
                  <a:gd name="T46" fmla="*/ 3712 w 158"/>
                  <a:gd name="T47" fmla="*/ 1167111 h 76"/>
                  <a:gd name="T48" fmla="*/ 3417 w 158"/>
                  <a:gd name="T49" fmla="*/ 1248100 h 76"/>
                  <a:gd name="T50" fmla="*/ 3325 w 158"/>
                  <a:gd name="T51" fmla="*/ 1431780 h 76"/>
                  <a:gd name="T52" fmla="*/ 2040 w 158"/>
                  <a:gd name="T53" fmla="*/ 1431780 h 76"/>
                  <a:gd name="T54" fmla="*/ 1171 w 158"/>
                  <a:gd name="T55" fmla="*/ 1395529 h 76"/>
                  <a:gd name="T56" fmla="*/ 390 w 158"/>
                  <a:gd name="T57" fmla="*/ 1395529 h 76"/>
                  <a:gd name="T58" fmla="*/ 246 w 158"/>
                  <a:gd name="T59" fmla="*/ 1248100 h 76"/>
                  <a:gd name="T60" fmla="*/ 123 w 158"/>
                  <a:gd name="T61" fmla="*/ 1127198 h 76"/>
                  <a:gd name="T62" fmla="*/ 246 w 158"/>
                  <a:gd name="T63" fmla="*/ 1061887 h 76"/>
                  <a:gd name="T64" fmla="*/ 491 w 158"/>
                  <a:gd name="T65" fmla="*/ 1127198 h 76"/>
                  <a:gd name="T66" fmla="*/ 1267 w 158"/>
                  <a:gd name="T67" fmla="*/ 1127198 h 76"/>
                  <a:gd name="T68" fmla="*/ 1926 w 158"/>
                  <a:gd name="T69" fmla="*/ 1061887 h 76"/>
                  <a:gd name="T70" fmla="*/ 2446 w 158"/>
                  <a:gd name="T71" fmla="*/ 902860 h 76"/>
                  <a:gd name="T72" fmla="*/ 1926 w 158"/>
                  <a:gd name="T73" fmla="*/ 756609 h 76"/>
                  <a:gd name="T74" fmla="*/ 1267 w 158"/>
                  <a:gd name="T75" fmla="*/ 634571 h 76"/>
                  <a:gd name="T76" fmla="*/ 491 w 158"/>
                  <a:gd name="T77" fmla="*/ 718338 h 76"/>
                  <a:gd name="T78" fmla="*/ 0 w 158"/>
                  <a:gd name="T79" fmla="*/ 634571 h 76"/>
                  <a:gd name="T80" fmla="*/ 123 w 158"/>
                  <a:gd name="T81" fmla="*/ 569553 h 76"/>
                  <a:gd name="T82" fmla="*/ 390 w 158"/>
                  <a:gd name="T83" fmla="*/ 377146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76"/>
                  <a:gd name="T128" fmla="*/ 158 w 158"/>
                  <a:gd name="T129" fmla="*/ 76 h 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E6E6E6"/>
              </a:solidFill>
              <a:ln w="8001" algn="ctr">
                <a:solidFill>
                  <a:srgbClr val="808080"/>
                </a:solidFill>
                <a:round/>
                <a:headEnd/>
                <a:tailEnd/>
              </a:ln>
            </p:spPr>
            <p:txBody>
              <a:bodyPr/>
              <a:lstStyle/>
              <a:p>
                <a:endParaRPr lang="en-US"/>
              </a:p>
            </p:txBody>
          </p:sp>
          <p:sp>
            <p:nvSpPr>
              <p:cNvPr id="91" name="Freeform 53"/>
              <p:cNvSpPr>
                <a:spLocks/>
              </p:cNvSpPr>
              <p:nvPr/>
            </p:nvSpPr>
            <p:spPr bwMode="auto">
              <a:xfrm>
                <a:off x="3058" y="2488"/>
                <a:ext cx="808" cy="528"/>
              </a:xfrm>
              <a:custGeom>
                <a:avLst/>
                <a:gdLst>
                  <a:gd name="T0" fmla="*/ 6244 w 640"/>
                  <a:gd name="T1" fmla="*/ 4696205 h 298"/>
                  <a:gd name="T2" fmla="*/ 4415 w 640"/>
                  <a:gd name="T3" fmla="*/ 4227962 h 298"/>
                  <a:gd name="T4" fmla="*/ 4261 w 640"/>
                  <a:gd name="T5" fmla="*/ 3982208 h 298"/>
                  <a:gd name="T6" fmla="*/ 5060 w 640"/>
                  <a:gd name="T7" fmla="*/ 3792525 h 298"/>
                  <a:gd name="T8" fmla="*/ 6244 w 640"/>
                  <a:gd name="T9" fmla="*/ 3765058 h 298"/>
                  <a:gd name="T10" fmla="*/ 7177 w 640"/>
                  <a:gd name="T11" fmla="*/ 3546783 h 298"/>
                  <a:gd name="T12" fmla="*/ 5440 w 640"/>
                  <a:gd name="T13" fmla="*/ 3179943 h 298"/>
                  <a:gd name="T14" fmla="*/ 2673 w 640"/>
                  <a:gd name="T15" fmla="*/ 3395576 h 298"/>
                  <a:gd name="T16" fmla="*/ 1578 w 640"/>
                  <a:gd name="T17" fmla="*/ 2858634 h 298"/>
                  <a:gd name="T18" fmla="*/ 0 w 640"/>
                  <a:gd name="T19" fmla="*/ 2531122 h 298"/>
                  <a:gd name="T20" fmla="*/ 1208 w 640"/>
                  <a:gd name="T21" fmla="*/ 1841731 h 298"/>
                  <a:gd name="T22" fmla="*/ 2264 w 640"/>
                  <a:gd name="T23" fmla="*/ 2055130 h 298"/>
                  <a:gd name="T24" fmla="*/ 4007 w 640"/>
                  <a:gd name="T25" fmla="*/ 1518181 h 298"/>
                  <a:gd name="T26" fmla="*/ 7442 w 640"/>
                  <a:gd name="T27" fmla="*/ 1518181 h 298"/>
                  <a:gd name="T28" fmla="*/ 10007 w 640"/>
                  <a:gd name="T29" fmla="*/ 1809860 h 298"/>
                  <a:gd name="T30" fmla="*/ 12667 w 640"/>
                  <a:gd name="T31" fmla="*/ 1623369 h 298"/>
                  <a:gd name="T32" fmla="*/ 15077 w 640"/>
                  <a:gd name="T33" fmla="*/ 1772577 h 298"/>
                  <a:gd name="T34" fmla="*/ 15216 w 640"/>
                  <a:gd name="T35" fmla="*/ 1441257 h 298"/>
                  <a:gd name="T36" fmla="*/ 14659 w 640"/>
                  <a:gd name="T37" fmla="*/ 1226328 h 298"/>
                  <a:gd name="T38" fmla="*/ 15216 w 640"/>
                  <a:gd name="T39" fmla="*/ 942712 h 298"/>
                  <a:gd name="T40" fmla="*/ 15733 w 640"/>
                  <a:gd name="T41" fmla="*/ 724476 h 298"/>
                  <a:gd name="T42" fmla="*/ 16934 w 640"/>
                  <a:gd name="T43" fmla="*/ 510133 h 298"/>
                  <a:gd name="T44" fmla="*/ 21089 w 640"/>
                  <a:gd name="T45" fmla="*/ 179860 h 298"/>
                  <a:gd name="T46" fmla="*/ 24253 w 640"/>
                  <a:gd name="T47" fmla="*/ 0 h 298"/>
                  <a:gd name="T48" fmla="*/ 25867 w 640"/>
                  <a:gd name="T49" fmla="*/ 291853 h 298"/>
                  <a:gd name="T50" fmla="*/ 27905 w 640"/>
                  <a:gd name="T51" fmla="*/ 510133 h 298"/>
                  <a:gd name="T52" fmla="*/ 30421 w 640"/>
                  <a:gd name="T53" fmla="*/ 510133 h 298"/>
                  <a:gd name="T54" fmla="*/ 32028 w 640"/>
                  <a:gd name="T55" fmla="*/ 573233 h 298"/>
                  <a:gd name="T56" fmla="*/ 33981 w 640"/>
                  <a:gd name="T57" fmla="*/ 1085614 h 298"/>
                  <a:gd name="T58" fmla="*/ 35230 w 640"/>
                  <a:gd name="T59" fmla="*/ 1661763 h 298"/>
                  <a:gd name="T60" fmla="*/ 35975 w 640"/>
                  <a:gd name="T61" fmla="*/ 1518181 h 298"/>
                  <a:gd name="T62" fmla="*/ 37465 w 640"/>
                  <a:gd name="T63" fmla="*/ 1736416 h 298"/>
                  <a:gd name="T64" fmla="*/ 39341 w 640"/>
                  <a:gd name="T65" fmla="*/ 1661763 h 298"/>
                  <a:gd name="T66" fmla="*/ 40920 w 640"/>
                  <a:gd name="T67" fmla="*/ 2091417 h 298"/>
                  <a:gd name="T68" fmla="*/ 42652 w 640"/>
                  <a:gd name="T69" fmla="*/ 2386236 h 298"/>
                  <a:gd name="T70" fmla="*/ 41728 w 640"/>
                  <a:gd name="T71" fmla="*/ 2566197 h 298"/>
                  <a:gd name="T72" fmla="*/ 41462 w 640"/>
                  <a:gd name="T73" fmla="*/ 3076602 h 298"/>
                  <a:gd name="T74" fmla="*/ 39733 w 640"/>
                  <a:gd name="T75" fmla="*/ 3115534 h 298"/>
                  <a:gd name="T76" fmla="*/ 37963 w 640"/>
                  <a:gd name="T77" fmla="*/ 3508903 h 298"/>
                  <a:gd name="T78" fmla="*/ 36534 w 640"/>
                  <a:gd name="T79" fmla="*/ 3765058 h 298"/>
                  <a:gd name="T80" fmla="*/ 35855 w 640"/>
                  <a:gd name="T81" fmla="*/ 4194333 h 298"/>
                  <a:gd name="T82" fmla="*/ 35730 w 640"/>
                  <a:gd name="T83" fmla="*/ 4629780 h 298"/>
                  <a:gd name="T84" fmla="*/ 35072 w 640"/>
                  <a:gd name="T85" fmla="*/ 4733693 h 298"/>
                  <a:gd name="T86" fmla="*/ 34124 w 640"/>
                  <a:gd name="T87" fmla="*/ 4594677 h 298"/>
                  <a:gd name="T88" fmla="*/ 29989 w 640"/>
                  <a:gd name="T89" fmla="*/ 4484672 h 298"/>
                  <a:gd name="T90" fmla="*/ 28687 w 640"/>
                  <a:gd name="T91" fmla="*/ 4519804 h 298"/>
                  <a:gd name="T92" fmla="*/ 27308 w 640"/>
                  <a:gd name="T93" fmla="*/ 4656963 h 298"/>
                  <a:gd name="T94" fmla="*/ 26256 w 640"/>
                  <a:gd name="T95" fmla="*/ 4594677 h 298"/>
                  <a:gd name="T96" fmla="*/ 25077 w 640"/>
                  <a:gd name="T97" fmla="*/ 4877922 h 298"/>
                  <a:gd name="T98" fmla="*/ 23342 w 640"/>
                  <a:gd name="T99" fmla="*/ 5388335 h 298"/>
                  <a:gd name="T100" fmla="*/ 22796 w 640"/>
                  <a:gd name="T101" fmla="*/ 5207990 h 298"/>
                  <a:gd name="T102" fmla="*/ 21320 w 640"/>
                  <a:gd name="T103" fmla="*/ 5207990 h 298"/>
                  <a:gd name="T104" fmla="*/ 20500 w 640"/>
                  <a:gd name="T105" fmla="*/ 4774711 h 298"/>
                  <a:gd name="T106" fmla="*/ 19331 w 640"/>
                  <a:gd name="T107" fmla="*/ 4302612 h 298"/>
                  <a:gd name="T108" fmla="*/ 16229 w 640"/>
                  <a:gd name="T109" fmla="*/ 4375412 h 298"/>
                  <a:gd name="T110" fmla="*/ 13597 w 640"/>
                  <a:gd name="T111" fmla="*/ 3792525 h 298"/>
                  <a:gd name="T112" fmla="*/ 11216 w 640"/>
                  <a:gd name="T113" fmla="*/ 3765058 h 298"/>
                  <a:gd name="T114" fmla="*/ 10007 w 640"/>
                  <a:gd name="T115" fmla="*/ 5169283 h 298"/>
                  <a:gd name="T116" fmla="*/ 8762 w 640"/>
                  <a:gd name="T117" fmla="*/ 4877922 h 298"/>
                  <a:gd name="T118" fmla="*/ 7574 w 640"/>
                  <a:gd name="T119" fmla="*/ 4774711 h 2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0"/>
                  <a:gd name="T181" fmla="*/ 0 h 298"/>
                  <a:gd name="T182" fmla="*/ 640 w 640"/>
                  <a:gd name="T183" fmla="*/ 298 h 2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E6E6E6"/>
              </a:solidFill>
              <a:ln w="8001" algn="ctr">
                <a:solidFill>
                  <a:srgbClr val="808080"/>
                </a:solidFill>
                <a:round/>
                <a:headEnd/>
                <a:tailEnd/>
              </a:ln>
            </p:spPr>
            <p:txBody>
              <a:bodyPr/>
              <a:lstStyle/>
              <a:p>
                <a:endParaRPr lang="en-US"/>
              </a:p>
            </p:txBody>
          </p:sp>
          <p:sp>
            <p:nvSpPr>
              <p:cNvPr id="92" name="Freeform 54"/>
              <p:cNvSpPr>
                <a:spLocks/>
              </p:cNvSpPr>
              <p:nvPr/>
            </p:nvSpPr>
            <p:spPr bwMode="auto">
              <a:xfrm>
                <a:off x="2674" y="1416"/>
                <a:ext cx="3259" cy="1579"/>
              </a:xfrm>
              <a:custGeom>
                <a:avLst/>
                <a:gdLst>
                  <a:gd name="T0" fmla="*/ 22631 w 2580"/>
                  <a:gd name="T1" fmla="*/ 16217135 h 890"/>
                  <a:gd name="T2" fmla="*/ 17077 w 2580"/>
                  <a:gd name="T3" fmla="*/ 15848507 h 890"/>
                  <a:gd name="T4" fmla="*/ 11669 w 2580"/>
                  <a:gd name="T5" fmla="*/ 14702810 h 890"/>
                  <a:gd name="T6" fmla="*/ 11011 w 2580"/>
                  <a:gd name="T7" fmla="*/ 13218515 h 890"/>
                  <a:gd name="T8" fmla="*/ 4822 w 2580"/>
                  <a:gd name="T9" fmla="*/ 12447339 h 890"/>
                  <a:gd name="T10" fmla="*/ 936 w 2580"/>
                  <a:gd name="T11" fmla="*/ 10782633 h 890"/>
                  <a:gd name="T12" fmla="*/ 1493 w 2580"/>
                  <a:gd name="T13" fmla="*/ 8980736 h 890"/>
                  <a:gd name="T14" fmla="*/ 2274 w 2580"/>
                  <a:gd name="T15" fmla="*/ 6207691 h 890"/>
                  <a:gd name="T16" fmla="*/ 5398 w 2580"/>
                  <a:gd name="T17" fmla="*/ 4508613 h 890"/>
                  <a:gd name="T18" fmla="*/ 11528 w 2580"/>
                  <a:gd name="T19" fmla="*/ 6425682 h 890"/>
                  <a:gd name="T20" fmla="*/ 8185 w 2580"/>
                  <a:gd name="T21" fmla="*/ 7129632 h 890"/>
                  <a:gd name="T22" fmla="*/ 12111 w 2580"/>
                  <a:gd name="T23" fmla="*/ 7015919 h 890"/>
                  <a:gd name="T24" fmla="*/ 17607 w 2580"/>
                  <a:gd name="T25" fmla="*/ 5724915 h 890"/>
                  <a:gd name="T26" fmla="*/ 21383 w 2580"/>
                  <a:gd name="T27" fmla="*/ 6025003 h 890"/>
                  <a:gd name="T28" fmla="*/ 32019 w 2580"/>
                  <a:gd name="T29" fmla="*/ 5136942 h 890"/>
                  <a:gd name="T30" fmla="*/ 33498 w 2580"/>
                  <a:gd name="T31" fmla="*/ 4172002 h 890"/>
                  <a:gd name="T32" fmla="*/ 42121 w 2580"/>
                  <a:gd name="T33" fmla="*/ 4546559 h 890"/>
                  <a:gd name="T34" fmla="*/ 48157 w 2580"/>
                  <a:gd name="T35" fmla="*/ 3360827 h 890"/>
                  <a:gd name="T36" fmla="*/ 44828 w 2580"/>
                  <a:gd name="T37" fmla="*/ 5983871 h 890"/>
                  <a:gd name="T38" fmla="*/ 52339 w 2580"/>
                  <a:gd name="T39" fmla="*/ 4989960 h 890"/>
                  <a:gd name="T40" fmla="*/ 49335 w 2580"/>
                  <a:gd name="T41" fmla="*/ 3768485 h 890"/>
                  <a:gd name="T42" fmla="*/ 52432 w 2580"/>
                  <a:gd name="T43" fmla="*/ 3768485 h 890"/>
                  <a:gd name="T44" fmla="*/ 53661 w 2580"/>
                  <a:gd name="T45" fmla="*/ 2997338 h 890"/>
                  <a:gd name="T46" fmla="*/ 63596 w 2580"/>
                  <a:gd name="T47" fmla="*/ 2215605 h 890"/>
                  <a:gd name="T48" fmla="*/ 82691 w 2580"/>
                  <a:gd name="T49" fmla="*/ 36242 h 890"/>
                  <a:gd name="T50" fmla="*/ 89130 w 2580"/>
                  <a:gd name="T51" fmla="*/ 1889689 h 890"/>
                  <a:gd name="T52" fmla="*/ 89851 w 2580"/>
                  <a:gd name="T53" fmla="*/ 2253684 h 890"/>
                  <a:gd name="T54" fmla="*/ 105125 w 2580"/>
                  <a:gd name="T55" fmla="*/ 2553940 h 890"/>
                  <a:gd name="T56" fmla="*/ 115635 w 2580"/>
                  <a:gd name="T57" fmla="*/ 3507818 h 890"/>
                  <a:gd name="T58" fmla="*/ 129505 w 2580"/>
                  <a:gd name="T59" fmla="*/ 3178428 h 890"/>
                  <a:gd name="T60" fmla="*/ 141718 w 2580"/>
                  <a:gd name="T61" fmla="*/ 4546559 h 890"/>
                  <a:gd name="T62" fmla="*/ 152813 w 2580"/>
                  <a:gd name="T63" fmla="*/ 5017463 h 890"/>
                  <a:gd name="T64" fmla="*/ 164177 w 2580"/>
                  <a:gd name="T65" fmla="*/ 5100241 h 890"/>
                  <a:gd name="T66" fmla="*/ 172617 w 2580"/>
                  <a:gd name="T67" fmla="*/ 6125136 h 890"/>
                  <a:gd name="T68" fmla="*/ 164467 w 2580"/>
                  <a:gd name="T69" fmla="*/ 6648218 h 890"/>
                  <a:gd name="T70" fmla="*/ 159206 w 2580"/>
                  <a:gd name="T71" fmla="*/ 7015919 h 890"/>
                  <a:gd name="T72" fmla="*/ 155072 w 2580"/>
                  <a:gd name="T73" fmla="*/ 8565001 h 890"/>
                  <a:gd name="T74" fmla="*/ 143612 w 2580"/>
                  <a:gd name="T75" fmla="*/ 9869170 h 890"/>
                  <a:gd name="T76" fmla="*/ 141446 w 2580"/>
                  <a:gd name="T77" fmla="*/ 11708296 h 890"/>
                  <a:gd name="T78" fmla="*/ 136718 w 2580"/>
                  <a:gd name="T79" fmla="*/ 10754467 h 890"/>
                  <a:gd name="T80" fmla="*/ 145612 w 2580"/>
                  <a:gd name="T81" fmla="*/ 7940619 h 890"/>
                  <a:gd name="T82" fmla="*/ 138387 w 2580"/>
                  <a:gd name="T83" fmla="*/ 8423246 h 890"/>
                  <a:gd name="T84" fmla="*/ 132195 w 2580"/>
                  <a:gd name="T85" fmla="*/ 9309153 h 890"/>
                  <a:gd name="T86" fmla="*/ 116555 w 2580"/>
                  <a:gd name="T87" fmla="*/ 11448481 h 890"/>
                  <a:gd name="T88" fmla="*/ 120584 w 2580"/>
                  <a:gd name="T89" fmla="*/ 13441590 h 890"/>
                  <a:gd name="T90" fmla="*/ 111602 w 2580"/>
                  <a:gd name="T91" fmla="*/ 14962323 h 890"/>
                  <a:gd name="T92" fmla="*/ 112016 w 2580"/>
                  <a:gd name="T93" fmla="*/ 14103706 h 890"/>
                  <a:gd name="T94" fmla="*/ 98957 w 2580"/>
                  <a:gd name="T95" fmla="*/ 12045059 h 890"/>
                  <a:gd name="T96" fmla="*/ 95332 w 2580"/>
                  <a:gd name="T97" fmla="*/ 13258717 h 890"/>
                  <a:gd name="T98" fmla="*/ 85789 w 2580"/>
                  <a:gd name="T99" fmla="*/ 13258717 h 890"/>
                  <a:gd name="T100" fmla="*/ 76120 w 2580"/>
                  <a:gd name="T101" fmla="*/ 12447339 h 890"/>
                  <a:gd name="T102" fmla="*/ 68848 w 2580"/>
                  <a:gd name="T103" fmla="*/ 12930818 h 890"/>
                  <a:gd name="T104" fmla="*/ 60058 w 2580"/>
                  <a:gd name="T105" fmla="*/ 12853862 h 890"/>
                  <a:gd name="T106" fmla="*/ 51091 w 2580"/>
                  <a:gd name="T107" fmla="*/ 11672039 h 890"/>
                  <a:gd name="T108" fmla="*/ 36049 w 2580"/>
                  <a:gd name="T109" fmla="*/ 11708296 h 890"/>
                  <a:gd name="T110" fmla="*/ 35637 w 2580"/>
                  <a:gd name="T111" fmla="*/ 12969863 h 890"/>
                  <a:gd name="T112" fmla="*/ 22834 w 2580"/>
                  <a:gd name="T113" fmla="*/ 13033783 h 890"/>
                  <a:gd name="T114" fmla="*/ 23122 w 2580"/>
                  <a:gd name="T115" fmla="*/ 14626890 h 8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80"/>
                  <a:gd name="T175" fmla="*/ 0 h 890"/>
                  <a:gd name="T176" fmla="*/ 2580 w 2580"/>
                  <a:gd name="T177" fmla="*/ 890 h 8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solidFill>
                <a:srgbClr val="CDE5BB"/>
              </a:solidFill>
              <a:ln w="8001" algn="ctr">
                <a:solidFill>
                  <a:srgbClr val="808080"/>
                </a:solidFill>
                <a:round/>
                <a:headEnd/>
                <a:tailEnd/>
              </a:ln>
            </p:spPr>
            <p:txBody>
              <a:bodyPr/>
              <a:lstStyle/>
              <a:p>
                <a:endParaRPr lang="en-US"/>
              </a:p>
            </p:txBody>
          </p:sp>
          <p:sp>
            <p:nvSpPr>
              <p:cNvPr id="93" name="Freeform 55"/>
              <p:cNvSpPr>
                <a:spLocks/>
              </p:cNvSpPr>
              <p:nvPr/>
            </p:nvSpPr>
            <p:spPr bwMode="auto">
              <a:xfrm>
                <a:off x="4965" y="2523"/>
                <a:ext cx="54" cy="309"/>
              </a:xfrm>
              <a:custGeom>
                <a:avLst/>
                <a:gdLst>
                  <a:gd name="T0" fmla="*/ 0 w 42"/>
                  <a:gd name="T1" fmla="*/ 3123338 h 174"/>
                  <a:gd name="T2" fmla="*/ 567 w 42"/>
                  <a:gd name="T3" fmla="*/ 3267373 h 174"/>
                  <a:gd name="T4" fmla="*/ 918 w 42"/>
                  <a:gd name="T5" fmla="*/ 3003872 h 174"/>
                  <a:gd name="T6" fmla="*/ 1638 w 42"/>
                  <a:gd name="T7" fmla="*/ 3039706 h 174"/>
                  <a:gd name="T8" fmla="*/ 2151 w 42"/>
                  <a:gd name="T9" fmla="*/ 3190403 h 174"/>
                  <a:gd name="T10" fmla="*/ 2327 w 42"/>
                  <a:gd name="T11" fmla="*/ 3039706 h 174"/>
                  <a:gd name="T12" fmla="*/ 1992 w 42"/>
                  <a:gd name="T13" fmla="*/ 2898489 h 174"/>
                  <a:gd name="T14" fmla="*/ 1301 w 42"/>
                  <a:gd name="T15" fmla="*/ 2699552 h 174"/>
                  <a:gd name="T16" fmla="*/ 918 w 42"/>
                  <a:gd name="T17" fmla="*/ 2512898 h 174"/>
                  <a:gd name="T18" fmla="*/ 1301 w 42"/>
                  <a:gd name="T19" fmla="*/ 2371161 h 174"/>
                  <a:gd name="T20" fmla="*/ 1638 w 42"/>
                  <a:gd name="T21" fmla="*/ 2143954 h 174"/>
                  <a:gd name="T22" fmla="*/ 1992 w 42"/>
                  <a:gd name="T23" fmla="*/ 2028583 h 174"/>
                  <a:gd name="T24" fmla="*/ 2723 w 42"/>
                  <a:gd name="T25" fmla="*/ 1983423 h 174"/>
                  <a:gd name="T26" fmla="*/ 3766 w 42"/>
                  <a:gd name="T27" fmla="*/ 2179903 h 174"/>
                  <a:gd name="T28" fmla="*/ 3766 w 42"/>
                  <a:gd name="T29" fmla="*/ 1955004 h 174"/>
                  <a:gd name="T30" fmla="*/ 2926 w 42"/>
                  <a:gd name="T31" fmla="*/ 1654604 h 174"/>
                  <a:gd name="T32" fmla="*/ 2507 w 42"/>
                  <a:gd name="T33" fmla="*/ 1163975 h 174"/>
                  <a:gd name="T34" fmla="*/ 2151 w 42"/>
                  <a:gd name="T35" fmla="*/ 794902 h 174"/>
                  <a:gd name="T36" fmla="*/ 1992 w 42"/>
                  <a:gd name="T37" fmla="*/ 490623 h 174"/>
                  <a:gd name="T38" fmla="*/ 1772 w 42"/>
                  <a:gd name="T39" fmla="*/ 227078 h 174"/>
                  <a:gd name="T40" fmla="*/ 1408 w 42"/>
                  <a:gd name="T41" fmla="*/ 0 h 174"/>
                  <a:gd name="T42" fmla="*/ 1043 w 42"/>
                  <a:gd name="T43" fmla="*/ 115012 h 174"/>
                  <a:gd name="T44" fmla="*/ 1043 w 42"/>
                  <a:gd name="T45" fmla="*/ 304052 h 174"/>
                  <a:gd name="T46" fmla="*/ 162 w 42"/>
                  <a:gd name="T47" fmla="*/ 369084 h 174"/>
                  <a:gd name="T48" fmla="*/ 162 w 42"/>
                  <a:gd name="T49" fmla="*/ 675993 h 174"/>
                  <a:gd name="T50" fmla="*/ 162 w 42"/>
                  <a:gd name="T51" fmla="*/ 936822 h 174"/>
                  <a:gd name="T52" fmla="*/ 162 w 42"/>
                  <a:gd name="T53" fmla="*/ 1163975 h 174"/>
                  <a:gd name="T54" fmla="*/ 729 w 42"/>
                  <a:gd name="T55" fmla="*/ 1312312 h 174"/>
                  <a:gd name="T56" fmla="*/ 567 w 42"/>
                  <a:gd name="T57" fmla="*/ 1535789 h 174"/>
                  <a:gd name="T58" fmla="*/ 567 w 42"/>
                  <a:gd name="T59" fmla="*/ 1916356 h 174"/>
                  <a:gd name="T60" fmla="*/ 567 w 42"/>
                  <a:gd name="T61" fmla="*/ 2371161 h 174"/>
                  <a:gd name="T62" fmla="*/ 567 w 42"/>
                  <a:gd name="T63" fmla="*/ 2739821 h 174"/>
                  <a:gd name="T64" fmla="*/ 567 w 42"/>
                  <a:gd name="T65" fmla="*/ 2963253 h 174"/>
                  <a:gd name="T66" fmla="*/ 0 w 42"/>
                  <a:gd name="T67" fmla="*/ 3123338 h 1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74"/>
                  <a:gd name="T104" fmla="*/ 42 w 42"/>
                  <a:gd name="T105" fmla="*/ 174 h 1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CDE5BB"/>
              </a:solidFill>
              <a:ln w="8001" algn="ctr">
                <a:solidFill>
                  <a:srgbClr val="808080"/>
                </a:solidFill>
                <a:round/>
                <a:headEnd/>
                <a:tailEnd/>
              </a:ln>
            </p:spPr>
            <p:txBody>
              <a:bodyPr/>
              <a:lstStyle/>
              <a:p>
                <a:endParaRPr lang="en-US"/>
              </a:p>
            </p:txBody>
          </p:sp>
          <p:sp>
            <p:nvSpPr>
              <p:cNvPr id="94" name="Freeform 56"/>
              <p:cNvSpPr>
                <a:spLocks/>
              </p:cNvSpPr>
              <p:nvPr/>
            </p:nvSpPr>
            <p:spPr bwMode="auto">
              <a:xfrm>
                <a:off x="3020" y="3041"/>
                <a:ext cx="31" cy="35"/>
              </a:xfrm>
              <a:custGeom>
                <a:avLst/>
                <a:gdLst>
                  <a:gd name="T0" fmla="*/ 2207 w 24"/>
                  <a:gd name="T1" fmla="*/ 296009 h 20"/>
                  <a:gd name="T2" fmla="*/ 1413 w 24"/>
                  <a:gd name="T3" fmla="*/ 229520 h 20"/>
                  <a:gd name="T4" fmla="*/ 793 w 24"/>
                  <a:gd name="T5" fmla="*/ 177131 h 20"/>
                  <a:gd name="T6" fmla="*/ 0 w 24"/>
                  <a:gd name="T7" fmla="*/ 60314 h 20"/>
                  <a:gd name="T8" fmla="*/ 171 w 24"/>
                  <a:gd name="T9" fmla="*/ 0 h 20"/>
                  <a:gd name="T10" fmla="*/ 966 w 24"/>
                  <a:gd name="T11" fmla="*/ 0 h 20"/>
                  <a:gd name="T12" fmla="*/ 1603 w 24"/>
                  <a:gd name="T13" fmla="*/ 60314 h 20"/>
                  <a:gd name="T14" fmla="*/ 2207 w 24"/>
                  <a:gd name="T15" fmla="*/ 83529 h 20"/>
                  <a:gd name="T16" fmla="*/ 2357 w 24"/>
                  <a:gd name="T17" fmla="*/ 206085 h 20"/>
                  <a:gd name="T18" fmla="*/ 2207 w 24"/>
                  <a:gd name="T19" fmla="*/ 296009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0"/>
                  <a:gd name="T32" fmla="*/ 24 w 2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E6E6E6"/>
              </a:solidFill>
              <a:ln w="8001" algn="ctr">
                <a:solidFill>
                  <a:srgbClr val="808080"/>
                </a:solidFill>
                <a:round/>
                <a:headEnd/>
                <a:tailEnd/>
              </a:ln>
            </p:spPr>
            <p:txBody>
              <a:bodyPr/>
              <a:lstStyle/>
              <a:p>
                <a:endParaRPr lang="en-US"/>
              </a:p>
            </p:txBody>
          </p:sp>
        </p:grpSp>
        <p:sp>
          <p:nvSpPr>
            <p:cNvPr id="9" name="AutoShape 84"/>
            <p:cNvSpPr>
              <a:spLocks noChangeArrowheads="1"/>
            </p:cNvSpPr>
            <p:nvPr/>
          </p:nvSpPr>
          <p:spPr bwMode="auto">
            <a:xfrm>
              <a:off x="6327775" y="2843877"/>
              <a:ext cx="2981325" cy="1914524"/>
            </a:xfrm>
            <a:prstGeom prst="roundRect">
              <a:avLst>
                <a:gd name="adj" fmla="val 4486"/>
              </a:avLst>
            </a:prstGeom>
            <a:solidFill>
              <a:schemeClr val="bg1">
                <a:alpha val="20000"/>
              </a:schemeClr>
            </a:solidFill>
            <a:ln w="19050" algn="ctr">
              <a:solidFill>
                <a:srgbClr val="A6A6A6"/>
              </a:solidFill>
              <a:round/>
              <a:headEnd/>
              <a:tailEnd/>
            </a:ln>
          </p:spPr>
          <p:txBody>
            <a:bodyPr wrap="none" anchor="ctr"/>
            <a:lstStyle/>
            <a:p>
              <a:endParaRPr lang="sv-SE" sz="2800">
                <a:ea typeface="ＭＳ Ｐゴシック"/>
                <a:cs typeface="ＭＳ Ｐゴシック"/>
              </a:endParaRPr>
            </a:p>
          </p:txBody>
        </p:sp>
        <p:sp>
          <p:nvSpPr>
            <p:cNvPr id="10" name="Rectangle 85"/>
            <p:cNvSpPr>
              <a:spLocks noChangeArrowheads="1"/>
            </p:cNvSpPr>
            <p:nvPr/>
          </p:nvSpPr>
          <p:spPr bwMode="auto">
            <a:xfrm>
              <a:off x="6383338" y="3937665"/>
              <a:ext cx="2965450" cy="830959"/>
            </a:xfrm>
            <a:prstGeom prst="rect">
              <a:avLst/>
            </a:prstGeom>
            <a:noFill/>
            <a:ln w="9525">
              <a:noFill/>
              <a:miter lim="800000"/>
              <a:headEnd/>
              <a:tailEnd/>
            </a:ln>
          </p:spPr>
          <p:txBody>
            <a:bodyPr lIns="91404" tIns="45702" rIns="91404" bIns="45702">
              <a:spAutoFit/>
            </a:bodyPr>
            <a:lstStyle/>
            <a:p>
              <a:r>
                <a:rPr lang="sv-SE" sz="1600" b="1">
                  <a:ea typeface="ＭＳ Ｐゴシック"/>
                  <a:cs typeface="Arial" charset="0"/>
                </a:rPr>
                <a:t>TGC-1 (~25%)</a:t>
              </a:r>
            </a:p>
            <a:p>
              <a:r>
                <a:rPr lang="sv-SE" sz="1600">
                  <a:ea typeface="ＭＳ Ｐゴシック"/>
                  <a:cs typeface="Arial" charset="0"/>
                </a:rPr>
                <a:t>Elproduktion             ~7 TWh</a:t>
              </a:r>
            </a:p>
            <a:p>
              <a:r>
                <a:rPr lang="sv-SE" sz="1600">
                  <a:ea typeface="ＭＳ Ｐゴシック"/>
                  <a:cs typeface="Arial" charset="0"/>
                </a:rPr>
                <a:t>Värmeförsäljning      ~8 TWh</a:t>
              </a:r>
            </a:p>
          </p:txBody>
        </p:sp>
        <p:sp>
          <p:nvSpPr>
            <p:cNvPr id="11" name="Rectangle 87"/>
            <p:cNvSpPr>
              <a:spLocks noChangeArrowheads="1"/>
            </p:cNvSpPr>
            <p:nvPr/>
          </p:nvSpPr>
          <p:spPr bwMode="auto">
            <a:xfrm>
              <a:off x="6383338" y="3145503"/>
              <a:ext cx="2881313" cy="830262"/>
            </a:xfrm>
            <a:prstGeom prst="rect">
              <a:avLst/>
            </a:prstGeom>
            <a:noFill/>
            <a:ln w="9525">
              <a:noFill/>
              <a:miter lim="800000"/>
              <a:headEnd/>
              <a:tailEnd/>
            </a:ln>
          </p:spPr>
          <p:txBody>
            <a:bodyPr lIns="91404" tIns="45702" rIns="91404" bIns="45702">
              <a:spAutoFit/>
            </a:bodyPr>
            <a:lstStyle/>
            <a:p>
              <a:pPr>
                <a:tabLst>
                  <a:tab pos="2330450" algn="r"/>
                </a:tabLst>
              </a:pPr>
              <a:r>
                <a:rPr lang="sv-SE" sz="1600" b="1" dirty="0">
                  <a:ea typeface="ＭＳ Ｐゴシック"/>
                  <a:cs typeface="Arial" charset="0"/>
                </a:rPr>
                <a:t>OAO Fortum </a:t>
              </a:r>
            </a:p>
            <a:p>
              <a:pPr>
                <a:tabLst>
                  <a:tab pos="2330450" algn="r"/>
                </a:tabLst>
              </a:pPr>
              <a:r>
                <a:rPr lang="sv-SE" sz="1600" dirty="0">
                  <a:ea typeface="ＭＳ Ｐゴシック"/>
                  <a:cs typeface="Arial" charset="0"/>
                </a:rPr>
                <a:t>Elproduktion           </a:t>
              </a:r>
              <a:r>
                <a:rPr lang="sv-SE" sz="1600" dirty="0" smtClean="0">
                  <a:ea typeface="ＭＳ Ｐゴシック"/>
                  <a:cs typeface="Arial" charset="0"/>
                </a:rPr>
                <a:t>20,0 </a:t>
              </a:r>
              <a:r>
                <a:rPr lang="sv-SE" sz="1600" dirty="0">
                  <a:ea typeface="ＭＳ Ｐゴシック"/>
                  <a:cs typeface="Arial" charset="0"/>
                </a:rPr>
                <a:t>TWh</a:t>
              </a:r>
            </a:p>
            <a:p>
              <a:pPr>
                <a:tabLst>
                  <a:tab pos="2330450" algn="r"/>
                </a:tabLst>
              </a:pPr>
              <a:r>
                <a:rPr lang="sv-SE" sz="1600" dirty="0">
                  <a:ea typeface="ＭＳ Ｐゴシック"/>
                  <a:cs typeface="Arial" charset="0"/>
                </a:rPr>
                <a:t>Värmeförsäljning    </a:t>
              </a:r>
              <a:r>
                <a:rPr lang="sv-SE" sz="1600" dirty="0" smtClean="0">
                  <a:ea typeface="ＭＳ Ｐゴシック"/>
                  <a:cs typeface="Arial" charset="0"/>
                </a:rPr>
                <a:t>24,2 </a:t>
              </a:r>
              <a:r>
                <a:rPr lang="sv-SE" sz="1600" dirty="0">
                  <a:ea typeface="ＭＳ Ｐゴシック"/>
                  <a:cs typeface="Arial" charset="0"/>
                </a:rPr>
                <a:t>TWh</a:t>
              </a:r>
              <a:endParaRPr lang="sv-SE" sz="1000" dirty="0">
                <a:ea typeface="ＭＳ Ｐゴシック"/>
                <a:cs typeface="Arial" charset="0"/>
              </a:endParaRPr>
            </a:p>
          </p:txBody>
        </p:sp>
        <p:sp>
          <p:nvSpPr>
            <p:cNvPr id="12" name="Rectangle 63"/>
            <p:cNvSpPr>
              <a:spLocks noChangeArrowheads="1"/>
            </p:cNvSpPr>
            <p:nvPr/>
          </p:nvSpPr>
          <p:spPr bwMode="auto">
            <a:xfrm>
              <a:off x="6445250" y="2903890"/>
              <a:ext cx="1025525" cy="276176"/>
            </a:xfrm>
            <a:prstGeom prst="rect">
              <a:avLst/>
            </a:prstGeom>
            <a:noFill/>
            <a:ln>
              <a:noFill/>
            </a:ln>
            <a:effectLst>
              <a:prstShdw prst="shdw17" dist="17961" dir="2700000">
                <a:schemeClr val="accent1">
                  <a:gamma/>
                  <a:shade val="60000"/>
                  <a:invGamma/>
                </a:schemeClr>
              </a:prstShdw>
            </a:effectLst>
            <a:extLst/>
          </p:spPr>
          <p:txBody>
            <a:bodyPr wrap="none" lIns="0" tIns="0" rIns="0" bIns="0">
              <a:spAutoFit/>
            </a:bodyPr>
            <a:lstStyle/>
            <a:p>
              <a:pPr fontAlgn="auto">
                <a:spcBef>
                  <a:spcPts val="0"/>
                </a:spcBef>
                <a:spcAft>
                  <a:spcPts val="0"/>
                </a:spcAft>
                <a:defRPr/>
              </a:pPr>
              <a:r>
                <a:rPr lang="sv-SE" b="1">
                  <a:latin typeface="+mn-lt"/>
                  <a:ea typeface="MS PGothic" pitchFamily="34" charset="-128"/>
                </a:rPr>
                <a:t>Ryssland</a:t>
              </a:r>
            </a:p>
          </p:txBody>
        </p:sp>
        <p:grpSp>
          <p:nvGrpSpPr>
            <p:cNvPr id="13" name="Group 64"/>
            <p:cNvGrpSpPr>
              <a:grpSpLocks/>
            </p:cNvGrpSpPr>
            <p:nvPr/>
          </p:nvGrpSpPr>
          <p:grpSpPr bwMode="auto">
            <a:xfrm>
              <a:off x="495300" y="4901923"/>
              <a:ext cx="2628900" cy="831850"/>
              <a:chOff x="3847" y="667"/>
              <a:chExt cx="2034" cy="560"/>
            </a:xfrm>
          </p:grpSpPr>
          <p:sp>
            <p:nvSpPr>
              <p:cNvPr id="39" name="AutoShape 63"/>
              <p:cNvSpPr>
                <a:spLocks noChangeArrowheads="1"/>
              </p:cNvSpPr>
              <p:nvPr/>
            </p:nvSpPr>
            <p:spPr bwMode="auto">
              <a:xfrm>
                <a:off x="3847" y="668"/>
                <a:ext cx="2034" cy="559"/>
              </a:xfrm>
              <a:prstGeom prst="roundRect">
                <a:avLst>
                  <a:gd name="adj" fmla="val 4486"/>
                </a:avLst>
              </a:prstGeom>
              <a:noFill/>
              <a:ln w="19050">
                <a:solidFill>
                  <a:srgbClr val="A6A6A6"/>
                </a:solidFill>
                <a:round/>
                <a:headEnd/>
                <a:tailEnd/>
              </a:ln>
            </p:spPr>
            <p:txBody>
              <a:bodyPr wrap="none" anchor="ctr"/>
              <a:lstStyle/>
              <a:p>
                <a:endParaRPr lang="sv-SE" sz="2800">
                  <a:ea typeface="ＭＳ Ｐゴシック"/>
                  <a:cs typeface="ＭＳ Ｐゴシック"/>
                </a:endParaRPr>
              </a:p>
            </p:txBody>
          </p:sp>
          <p:sp>
            <p:nvSpPr>
              <p:cNvPr id="40" name="Rectangle 64"/>
              <p:cNvSpPr>
                <a:spLocks noChangeArrowheads="1"/>
              </p:cNvSpPr>
              <p:nvPr/>
            </p:nvSpPr>
            <p:spPr bwMode="auto">
              <a:xfrm>
                <a:off x="3910" y="667"/>
                <a:ext cx="1894" cy="539"/>
              </a:xfrm>
              <a:prstGeom prst="rect">
                <a:avLst/>
              </a:prstGeom>
              <a:noFill/>
              <a:ln w="9525">
                <a:noFill/>
                <a:miter lim="800000"/>
                <a:headEnd/>
                <a:tailEnd/>
              </a:ln>
            </p:spPr>
            <p:txBody>
              <a:bodyPr lIns="91404" tIns="45702" rIns="91404" bIns="45702">
                <a:spAutoFit/>
              </a:bodyPr>
              <a:lstStyle/>
              <a:p>
                <a:pPr>
                  <a:spcBef>
                    <a:spcPct val="20000"/>
                  </a:spcBef>
                  <a:tabLst>
                    <a:tab pos="3052763" algn="r"/>
                  </a:tabLst>
                </a:pPr>
                <a:r>
                  <a:rPr lang="sv-SE" b="1" dirty="0">
                    <a:ea typeface="ＭＳ Ｐゴシック"/>
                    <a:cs typeface="Arial" charset="0"/>
                  </a:rPr>
                  <a:t>Polen</a:t>
                </a:r>
              </a:p>
              <a:p>
                <a:pPr>
                  <a:tabLst>
                    <a:tab pos="3052763" algn="r"/>
                  </a:tabLst>
                </a:pPr>
                <a:r>
                  <a:rPr lang="sv-SE" sz="1400" dirty="0">
                    <a:ea typeface="ＭＳ Ｐゴシック"/>
                    <a:cs typeface="Arial" charset="0"/>
                  </a:rPr>
                  <a:t>Elproduktion           </a:t>
                </a:r>
                <a:r>
                  <a:rPr lang="sv-SE" sz="1400" dirty="0" smtClean="0">
                    <a:ea typeface="ＭＳ Ｐゴシック"/>
                    <a:cs typeface="Arial" charset="0"/>
                  </a:rPr>
                  <a:t>0,6 </a:t>
                </a:r>
                <a:r>
                  <a:rPr lang="sv-SE" sz="1400" dirty="0">
                    <a:ea typeface="ＭＳ Ｐゴシック"/>
                    <a:cs typeface="Arial" charset="0"/>
                  </a:rPr>
                  <a:t>TWh</a:t>
                </a:r>
              </a:p>
              <a:p>
                <a:pPr>
                  <a:tabLst>
                    <a:tab pos="3052763" algn="r"/>
                  </a:tabLst>
                </a:pPr>
                <a:r>
                  <a:rPr lang="sv-SE" sz="1400" dirty="0">
                    <a:ea typeface="ＭＳ Ｐゴシック"/>
                    <a:cs typeface="Arial" charset="0"/>
                  </a:rPr>
                  <a:t>Värmeförsäljning    </a:t>
                </a:r>
                <a:r>
                  <a:rPr lang="sv-SE" sz="1400" dirty="0" smtClean="0">
                    <a:ea typeface="ＭＳ Ｐゴシック"/>
                    <a:cs typeface="Arial" charset="0"/>
                  </a:rPr>
                  <a:t>4,0 </a:t>
                </a:r>
                <a:r>
                  <a:rPr lang="sv-SE" sz="1400" dirty="0">
                    <a:ea typeface="ＭＳ Ｐゴシック"/>
                    <a:cs typeface="Arial" charset="0"/>
                  </a:rPr>
                  <a:t>TWh</a:t>
                </a:r>
              </a:p>
            </p:txBody>
          </p:sp>
        </p:grpSp>
        <p:grpSp>
          <p:nvGrpSpPr>
            <p:cNvPr id="14" name="Group 67"/>
            <p:cNvGrpSpPr>
              <a:grpSpLocks/>
            </p:cNvGrpSpPr>
            <p:nvPr/>
          </p:nvGrpSpPr>
          <p:grpSpPr bwMode="auto">
            <a:xfrm>
              <a:off x="3505200" y="4893045"/>
              <a:ext cx="2638425" cy="841374"/>
              <a:chOff x="2247" y="3138"/>
              <a:chExt cx="1764" cy="530"/>
            </a:xfrm>
          </p:grpSpPr>
          <p:sp>
            <p:nvSpPr>
              <p:cNvPr id="37" name="AutoShape 63"/>
              <p:cNvSpPr>
                <a:spLocks noChangeArrowheads="1"/>
              </p:cNvSpPr>
              <p:nvPr/>
            </p:nvSpPr>
            <p:spPr bwMode="auto">
              <a:xfrm>
                <a:off x="2247" y="3139"/>
                <a:ext cx="1764" cy="529"/>
              </a:xfrm>
              <a:prstGeom prst="roundRect">
                <a:avLst>
                  <a:gd name="adj" fmla="val 4486"/>
                </a:avLst>
              </a:prstGeom>
              <a:solidFill>
                <a:srgbClr val="FFFFFF"/>
              </a:solidFill>
              <a:ln w="19050">
                <a:solidFill>
                  <a:srgbClr val="A6A6A6"/>
                </a:solidFill>
                <a:round/>
                <a:headEnd/>
                <a:tailEnd/>
              </a:ln>
            </p:spPr>
            <p:txBody>
              <a:bodyPr wrap="none" anchor="ctr"/>
              <a:lstStyle/>
              <a:p>
                <a:endParaRPr lang="sv-SE" sz="2800">
                  <a:ea typeface="ＭＳ Ｐゴシック"/>
                  <a:cs typeface="ＭＳ Ｐゴシック"/>
                </a:endParaRPr>
              </a:p>
            </p:txBody>
          </p:sp>
          <p:sp>
            <p:nvSpPr>
              <p:cNvPr id="38" name="Rectangle 64"/>
              <p:cNvSpPr>
                <a:spLocks noChangeArrowheads="1"/>
              </p:cNvSpPr>
              <p:nvPr/>
            </p:nvSpPr>
            <p:spPr bwMode="auto">
              <a:xfrm>
                <a:off x="2298" y="3138"/>
                <a:ext cx="1692" cy="504"/>
              </a:xfrm>
              <a:prstGeom prst="rect">
                <a:avLst/>
              </a:prstGeom>
              <a:noFill/>
              <a:ln w="9525">
                <a:noFill/>
                <a:miter lim="800000"/>
                <a:headEnd/>
                <a:tailEnd/>
              </a:ln>
            </p:spPr>
            <p:txBody>
              <a:bodyPr lIns="91404" tIns="45702" rIns="91404" bIns="45702">
                <a:spAutoFit/>
              </a:bodyPr>
              <a:lstStyle/>
              <a:p>
                <a:pPr>
                  <a:spcBef>
                    <a:spcPct val="20000"/>
                  </a:spcBef>
                  <a:tabLst>
                    <a:tab pos="3052763" algn="r"/>
                  </a:tabLst>
                </a:pPr>
                <a:r>
                  <a:rPr lang="sv-SE" b="1" dirty="0">
                    <a:ea typeface="ＭＳ Ｐゴシック"/>
                    <a:cs typeface="Arial" charset="0"/>
                  </a:rPr>
                  <a:t>Baltikum</a:t>
                </a:r>
              </a:p>
              <a:p>
                <a:pPr>
                  <a:tabLst>
                    <a:tab pos="3052763" algn="r"/>
                  </a:tabLst>
                </a:pPr>
                <a:r>
                  <a:rPr lang="sv-SE" sz="1400" dirty="0">
                    <a:ea typeface="ＭＳ Ｐゴシック"/>
                    <a:cs typeface="Arial" charset="0"/>
                  </a:rPr>
                  <a:t>Elproduktion            </a:t>
                </a:r>
                <a:r>
                  <a:rPr lang="sv-SE" sz="1400" dirty="0" smtClean="0">
                    <a:ea typeface="ＭＳ Ｐゴシック"/>
                    <a:cs typeface="Arial" charset="0"/>
                  </a:rPr>
                  <a:t>0,5 </a:t>
                </a:r>
                <a:r>
                  <a:rPr lang="sv-SE" sz="1400" dirty="0">
                    <a:ea typeface="ＭＳ Ｐゴシック"/>
                    <a:cs typeface="Arial" charset="0"/>
                  </a:rPr>
                  <a:t>TWh</a:t>
                </a:r>
              </a:p>
              <a:p>
                <a:pPr>
                  <a:tabLst>
                    <a:tab pos="3052763" algn="r"/>
                  </a:tabLst>
                </a:pPr>
                <a:r>
                  <a:rPr lang="sv-SE" sz="1400" dirty="0">
                    <a:ea typeface="ＭＳ Ｐゴシック"/>
                    <a:cs typeface="Arial" charset="0"/>
                  </a:rPr>
                  <a:t>Värmeförsäljning     </a:t>
                </a:r>
                <a:r>
                  <a:rPr lang="sv-SE" sz="1400" dirty="0" smtClean="0">
                    <a:ea typeface="ＭＳ Ｐゴシック"/>
                    <a:cs typeface="Arial" charset="0"/>
                  </a:rPr>
                  <a:t>1,1 TWh</a:t>
                </a:r>
                <a:endParaRPr lang="sv-SE" sz="1400" dirty="0">
                  <a:ea typeface="ＭＳ Ｐゴシック"/>
                  <a:cs typeface="Arial" charset="0"/>
                </a:endParaRPr>
              </a:p>
            </p:txBody>
          </p:sp>
        </p:grpSp>
        <p:grpSp>
          <p:nvGrpSpPr>
            <p:cNvPr id="15" name="Group 70"/>
            <p:cNvGrpSpPr>
              <a:grpSpLocks/>
            </p:cNvGrpSpPr>
            <p:nvPr/>
          </p:nvGrpSpPr>
          <p:grpSpPr bwMode="auto">
            <a:xfrm>
              <a:off x="495300" y="1142078"/>
              <a:ext cx="5381625" cy="2220912"/>
              <a:chOff x="312" y="688"/>
              <a:chExt cx="3390" cy="1399"/>
            </a:xfrm>
          </p:grpSpPr>
          <p:sp>
            <p:nvSpPr>
              <p:cNvPr id="22" name="AutoShape 63"/>
              <p:cNvSpPr>
                <a:spLocks noChangeArrowheads="1"/>
              </p:cNvSpPr>
              <p:nvPr/>
            </p:nvSpPr>
            <p:spPr bwMode="auto">
              <a:xfrm>
                <a:off x="312" y="688"/>
                <a:ext cx="3390" cy="1399"/>
              </a:xfrm>
              <a:prstGeom prst="roundRect">
                <a:avLst>
                  <a:gd name="adj" fmla="val 4486"/>
                </a:avLst>
              </a:prstGeom>
              <a:noFill/>
              <a:ln w="19050">
                <a:solidFill>
                  <a:srgbClr val="A6A6A6"/>
                </a:solidFill>
                <a:round/>
                <a:headEnd/>
                <a:tailEnd/>
              </a:ln>
            </p:spPr>
            <p:txBody>
              <a:bodyPr wrap="none" anchor="ctr"/>
              <a:lstStyle/>
              <a:p>
                <a:endParaRPr lang="sv-SE" sz="2800">
                  <a:ea typeface="ＭＳ Ｐゴシック"/>
                  <a:cs typeface="ＭＳ Ｐゴシック"/>
                </a:endParaRPr>
              </a:p>
            </p:txBody>
          </p:sp>
          <p:sp>
            <p:nvSpPr>
              <p:cNvPr id="23" name="Rectangle 64"/>
              <p:cNvSpPr>
                <a:spLocks noChangeArrowheads="1"/>
              </p:cNvSpPr>
              <p:nvPr/>
            </p:nvSpPr>
            <p:spPr bwMode="auto">
              <a:xfrm>
                <a:off x="1628" y="801"/>
                <a:ext cx="2057" cy="977"/>
              </a:xfrm>
              <a:prstGeom prst="rect">
                <a:avLst/>
              </a:prstGeom>
              <a:noFill/>
              <a:ln w="9525">
                <a:noFill/>
                <a:miter lim="800000"/>
                <a:headEnd/>
                <a:tailEnd/>
              </a:ln>
            </p:spPr>
            <p:txBody>
              <a:bodyPr lIns="91404" tIns="45702" rIns="91404" bIns="45702">
                <a:spAutoFit/>
              </a:bodyPr>
              <a:lstStyle/>
              <a:p>
                <a:pPr>
                  <a:spcBef>
                    <a:spcPct val="20000"/>
                  </a:spcBef>
                  <a:tabLst>
                    <a:tab pos="2689225" algn="r"/>
                    <a:tab pos="3052763" algn="r"/>
                  </a:tabLst>
                </a:pPr>
                <a:r>
                  <a:rPr lang="sv-SE" b="1" dirty="0">
                    <a:ea typeface="ＭＳ Ｐゴシック"/>
                    <a:cs typeface="Arial" charset="0"/>
                  </a:rPr>
                  <a:t>Norden</a:t>
                </a:r>
              </a:p>
              <a:p>
                <a:pPr>
                  <a:spcBef>
                    <a:spcPct val="20000"/>
                  </a:spcBef>
                  <a:tabLst>
                    <a:tab pos="2689225" algn="r"/>
                    <a:tab pos="3052763" algn="r"/>
                  </a:tabLst>
                </a:pPr>
                <a:r>
                  <a:rPr lang="sv-SE" sz="1600" dirty="0">
                    <a:ea typeface="ＭＳ Ｐゴシック"/>
                    <a:cs typeface="Arial" charset="0"/>
                  </a:rPr>
                  <a:t>Elproduktion                  </a:t>
                </a:r>
                <a:r>
                  <a:rPr lang="sv-SE" sz="1600" dirty="0" smtClean="0">
                    <a:ea typeface="ＭＳ Ｐゴシック"/>
                    <a:cs typeface="Arial" charset="0"/>
                  </a:rPr>
                  <a:t>46,5 </a:t>
                </a:r>
                <a:r>
                  <a:rPr lang="sv-SE" sz="1600" dirty="0">
                    <a:ea typeface="ＭＳ Ｐゴシック"/>
                    <a:cs typeface="Arial" charset="0"/>
                  </a:rPr>
                  <a:t>TWh</a:t>
                </a:r>
              </a:p>
              <a:p>
                <a:pPr>
                  <a:spcBef>
                    <a:spcPct val="20000"/>
                  </a:spcBef>
                  <a:tabLst>
                    <a:tab pos="2689225" algn="r"/>
                    <a:tab pos="3052763" algn="r"/>
                  </a:tabLst>
                </a:pPr>
                <a:r>
                  <a:rPr lang="sv-SE" sz="1600" dirty="0">
                    <a:ea typeface="ＭＳ Ｐゴシック"/>
                    <a:cs typeface="Arial" charset="0"/>
                  </a:rPr>
                  <a:t>Värmeförsäljning   	        </a:t>
                </a:r>
                <a:r>
                  <a:rPr lang="sv-SE" sz="1600" dirty="0" smtClean="0">
                    <a:ea typeface="ＭＳ Ｐゴシック"/>
                    <a:cs typeface="Arial" charset="0"/>
                  </a:rPr>
                  <a:t>13,9 </a:t>
                </a:r>
                <a:r>
                  <a:rPr lang="sv-SE" sz="1600" dirty="0">
                    <a:ea typeface="ＭＳ Ｐゴシック"/>
                    <a:cs typeface="Arial" charset="0"/>
                  </a:rPr>
                  <a:t>TWh</a:t>
                </a:r>
              </a:p>
              <a:p>
                <a:pPr>
                  <a:spcBef>
                    <a:spcPct val="20000"/>
                  </a:spcBef>
                  <a:tabLst>
                    <a:tab pos="2689225" algn="r"/>
                    <a:tab pos="3052763" algn="r"/>
                  </a:tabLst>
                </a:pPr>
                <a:r>
                  <a:rPr lang="sv-SE" sz="1600" dirty="0">
                    <a:ea typeface="ＭＳ Ｐゴシック"/>
                    <a:cs typeface="Arial" charset="0"/>
                  </a:rPr>
                  <a:t>Elnätskunder                   1,6 milj.</a:t>
                </a:r>
              </a:p>
              <a:p>
                <a:pPr>
                  <a:spcBef>
                    <a:spcPct val="20000"/>
                  </a:spcBef>
                  <a:tabLst>
                    <a:tab pos="2689225" algn="r"/>
                    <a:tab pos="3052763" algn="r"/>
                  </a:tabLst>
                </a:pPr>
                <a:r>
                  <a:rPr lang="sv-SE" sz="1600" dirty="0">
                    <a:ea typeface="ＭＳ Ｐゴシック"/>
                    <a:cs typeface="Arial" charset="0"/>
                  </a:rPr>
                  <a:t>Elhandelskunder   	          1,2 milj.</a:t>
                </a:r>
              </a:p>
            </p:txBody>
          </p:sp>
          <p:grpSp>
            <p:nvGrpSpPr>
              <p:cNvPr id="24" name="Group 73"/>
              <p:cNvGrpSpPr>
                <a:grpSpLocks/>
              </p:cNvGrpSpPr>
              <p:nvPr/>
            </p:nvGrpSpPr>
            <p:grpSpPr bwMode="auto">
              <a:xfrm>
                <a:off x="338" y="732"/>
                <a:ext cx="1262" cy="1304"/>
                <a:chOff x="341" y="738"/>
                <a:chExt cx="1262" cy="1304"/>
              </a:xfrm>
            </p:grpSpPr>
            <p:sp>
              <p:nvSpPr>
                <p:cNvPr id="25" name="Rectangle 70"/>
                <p:cNvSpPr>
                  <a:spLocks noChangeArrowheads="1"/>
                </p:cNvSpPr>
                <p:nvPr/>
              </p:nvSpPr>
              <p:spPr bwMode="gray">
                <a:xfrm>
                  <a:off x="343" y="738"/>
                  <a:ext cx="242" cy="116"/>
                </a:xfrm>
                <a:prstGeom prst="rect">
                  <a:avLst/>
                </a:prstGeom>
                <a:noFill/>
                <a:ln w="9525">
                  <a:noFill/>
                  <a:miter lim="800000"/>
                  <a:headEnd/>
                  <a:tailEnd/>
                </a:ln>
              </p:spPr>
              <p:txBody>
                <a:bodyPr lIns="0" tIns="0" rIns="0" bIns="0">
                  <a:spAutoFit/>
                </a:bodyPr>
                <a:lstStyle/>
                <a:p>
                  <a:pPr algn="r"/>
                  <a:r>
                    <a:rPr lang="sv-SE" sz="1200" b="1" dirty="0">
                      <a:solidFill>
                        <a:srgbClr val="868688"/>
                      </a:solidFill>
                      <a:ea typeface="ＭＳ Ｐゴシック"/>
                      <a:cs typeface="ＭＳ Ｐゴシック"/>
                    </a:rPr>
                    <a:t>Nr </a:t>
                  </a:r>
                  <a:r>
                    <a:rPr lang="sv-SE" sz="1200" b="1" dirty="0" smtClean="0">
                      <a:solidFill>
                        <a:srgbClr val="868688"/>
                      </a:solidFill>
                      <a:ea typeface="ＭＳ Ｐゴシック"/>
                      <a:cs typeface="ＭＳ Ｐゴシック"/>
                    </a:rPr>
                    <a:t>3</a:t>
                  </a:r>
                  <a:endParaRPr lang="sv-SE" sz="1200" b="1" dirty="0">
                    <a:solidFill>
                      <a:srgbClr val="868688"/>
                    </a:solidFill>
                    <a:ea typeface="ＭＳ Ｐゴシック"/>
                    <a:cs typeface="ＭＳ Ｐゴシック"/>
                  </a:endParaRPr>
                </a:p>
              </p:txBody>
            </p:sp>
            <p:pic>
              <p:nvPicPr>
                <p:cNvPr id="26" name="Picture 82" descr="prispall_genera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 y="740"/>
                  <a:ext cx="370" cy="300"/>
                </a:xfrm>
                <a:prstGeom prst="rect">
                  <a:avLst/>
                </a:prstGeom>
                <a:noFill/>
                <a:ln w="9525">
                  <a:noFill/>
                  <a:miter lim="800000"/>
                  <a:headEnd/>
                  <a:tailEnd/>
                </a:ln>
              </p:spPr>
            </p:pic>
            <p:sp>
              <p:nvSpPr>
                <p:cNvPr id="27" name="Rectangle 83"/>
                <p:cNvSpPr>
                  <a:spLocks noChangeArrowheads="1"/>
                </p:cNvSpPr>
                <p:nvPr/>
              </p:nvSpPr>
              <p:spPr bwMode="gray">
                <a:xfrm>
                  <a:off x="1041" y="779"/>
                  <a:ext cx="548" cy="233"/>
                </a:xfrm>
                <a:prstGeom prst="rect">
                  <a:avLst/>
                </a:prstGeom>
                <a:noFill/>
                <a:ln w="9525">
                  <a:noFill/>
                  <a:miter lim="800000"/>
                  <a:headEnd/>
                  <a:tailEnd/>
                </a:ln>
              </p:spPr>
              <p:txBody>
                <a:bodyPr lIns="0" tIns="0" rIns="0" bIns="0">
                  <a:spAutoFit/>
                </a:bodyPr>
                <a:lstStyle/>
                <a:p>
                  <a:pPr defTabSz="933450" eaLnBrk="0" hangingPunct="0">
                    <a:buClr>
                      <a:schemeClr val="accent1"/>
                    </a:buClr>
                    <a:buSzPct val="80000"/>
                    <a:buFont typeface="Wingdings" pitchFamily="2" charset="2"/>
                    <a:buNone/>
                  </a:pPr>
                  <a:r>
                    <a:rPr lang="sv-SE" sz="1200">
                      <a:ea typeface="ＭＳ Ｐゴシック"/>
                      <a:cs typeface="ＭＳ Ｐゴシック"/>
                    </a:rPr>
                    <a:t>El-produktion</a:t>
                  </a:r>
                </a:p>
              </p:txBody>
            </p:sp>
            <p:pic>
              <p:nvPicPr>
                <p:cNvPr id="28" name="Picture 78" descr="no1_radhusvär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 y="1746"/>
                  <a:ext cx="370" cy="296"/>
                </a:xfrm>
                <a:prstGeom prst="rect">
                  <a:avLst/>
                </a:prstGeom>
                <a:noFill/>
                <a:ln w="9525">
                  <a:noFill/>
                  <a:miter lim="800000"/>
                  <a:headEnd/>
                  <a:tailEnd/>
                </a:ln>
              </p:spPr>
            </p:pic>
            <p:sp>
              <p:nvSpPr>
                <p:cNvPr id="29" name="Rectangle 79"/>
                <p:cNvSpPr>
                  <a:spLocks noChangeArrowheads="1"/>
                </p:cNvSpPr>
                <p:nvPr/>
              </p:nvSpPr>
              <p:spPr bwMode="gray">
                <a:xfrm>
                  <a:off x="1045" y="1828"/>
                  <a:ext cx="558" cy="116"/>
                </a:xfrm>
                <a:prstGeom prst="rect">
                  <a:avLst/>
                </a:prstGeom>
                <a:noFill/>
                <a:ln w="9525">
                  <a:noFill/>
                  <a:miter lim="800000"/>
                  <a:headEnd/>
                  <a:tailEnd/>
                </a:ln>
              </p:spPr>
              <p:txBody>
                <a:bodyPr lIns="0" tIns="0" rIns="0" bIns="0">
                  <a:spAutoFit/>
                </a:bodyPr>
                <a:lstStyle/>
                <a:p>
                  <a:pPr defTabSz="933450" eaLnBrk="0" hangingPunct="0">
                    <a:buClr>
                      <a:schemeClr val="accent1"/>
                    </a:buClr>
                    <a:buSzPct val="80000"/>
                    <a:buFont typeface="Wingdings" pitchFamily="2" charset="2"/>
                    <a:buNone/>
                  </a:pPr>
                  <a:r>
                    <a:rPr lang="sv-SE" sz="1200">
                      <a:ea typeface="ＭＳ Ｐゴシック"/>
                      <a:cs typeface="ＭＳ Ｐゴシック"/>
                    </a:rPr>
                    <a:t>Elförsäljning</a:t>
                  </a:r>
                </a:p>
              </p:txBody>
            </p:sp>
            <p:sp>
              <p:nvSpPr>
                <p:cNvPr id="30" name="Rectangle 70"/>
                <p:cNvSpPr>
                  <a:spLocks noChangeArrowheads="1"/>
                </p:cNvSpPr>
                <p:nvPr/>
              </p:nvSpPr>
              <p:spPr bwMode="gray">
                <a:xfrm>
                  <a:off x="343" y="1746"/>
                  <a:ext cx="242" cy="116"/>
                </a:xfrm>
                <a:prstGeom prst="rect">
                  <a:avLst/>
                </a:prstGeom>
                <a:noFill/>
                <a:ln w="9525">
                  <a:noFill/>
                  <a:miter lim="800000"/>
                  <a:headEnd/>
                  <a:tailEnd/>
                </a:ln>
              </p:spPr>
              <p:txBody>
                <a:bodyPr lIns="0" tIns="0" rIns="0" bIns="0">
                  <a:spAutoFit/>
                </a:bodyPr>
                <a:lstStyle/>
                <a:p>
                  <a:pPr algn="r"/>
                  <a:r>
                    <a:rPr lang="sv-SE" sz="1200" b="1">
                      <a:solidFill>
                        <a:srgbClr val="868688"/>
                      </a:solidFill>
                      <a:ea typeface="ＭＳ Ｐゴシック"/>
                      <a:cs typeface="ＭＳ Ｐゴシック"/>
                    </a:rPr>
                    <a:t>Nr 2</a:t>
                  </a:r>
                </a:p>
              </p:txBody>
            </p:sp>
            <p:sp>
              <p:nvSpPr>
                <p:cNvPr id="31" name="Rectangle 69"/>
                <p:cNvSpPr>
                  <a:spLocks noChangeArrowheads="1"/>
                </p:cNvSpPr>
                <p:nvPr/>
              </p:nvSpPr>
              <p:spPr bwMode="gray">
                <a:xfrm>
                  <a:off x="341" y="1084"/>
                  <a:ext cx="244" cy="116"/>
                </a:xfrm>
                <a:prstGeom prst="rect">
                  <a:avLst/>
                </a:prstGeom>
                <a:noFill/>
                <a:ln w="9525">
                  <a:noFill/>
                  <a:miter lim="800000"/>
                  <a:headEnd/>
                  <a:tailEnd/>
                </a:ln>
              </p:spPr>
              <p:txBody>
                <a:bodyPr lIns="0" tIns="0" rIns="0" bIns="0">
                  <a:spAutoFit/>
                </a:bodyPr>
                <a:lstStyle/>
                <a:p>
                  <a:pPr algn="r"/>
                  <a:r>
                    <a:rPr lang="sv-SE" sz="1200" b="1" dirty="0">
                      <a:solidFill>
                        <a:srgbClr val="868688"/>
                      </a:solidFill>
                      <a:ea typeface="ＭＳ Ｐゴシック"/>
                      <a:cs typeface="ＭＳ Ｐゴシック"/>
                    </a:rPr>
                    <a:t>Nr 1</a:t>
                  </a:r>
                </a:p>
              </p:txBody>
            </p:sp>
            <p:sp>
              <p:nvSpPr>
                <p:cNvPr id="32" name="Rectangle 73"/>
                <p:cNvSpPr>
                  <a:spLocks noChangeArrowheads="1"/>
                </p:cNvSpPr>
                <p:nvPr/>
              </p:nvSpPr>
              <p:spPr bwMode="gray">
                <a:xfrm>
                  <a:off x="1041" y="1113"/>
                  <a:ext cx="285" cy="233"/>
                </a:xfrm>
                <a:prstGeom prst="rect">
                  <a:avLst/>
                </a:prstGeom>
                <a:noFill/>
                <a:ln w="9525">
                  <a:noFill/>
                  <a:miter lim="800000"/>
                  <a:headEnd/>
                  <a:tailEnd/>
                </a:ln>
              </p:spPr>
              <p:txBody>
                <a:bodyPr wrap="none" lIns="0" tIns="0" rIns="0" bIns="0">
                  <a:spAutoFit/>
                </a:bodyPr>
                <a:lstStyle/>
                <a:p>
                  <a:pPr defTabSz="933450" eaLnBrk="0" hangingPunct="0">
                    <a:buClr>
                      <a:schemeClr val="accent1"/>
                    </a:buClr>
                    <a:buSzPct val="80000"/>
                    <a:buFont typeface="Wingdings" pitchFamily="2" charset="2"/>
                    <a:buNone/>
                  </a:pPr>
                  <a:r>
                    <a:rPr lang="sv-SE" sz="1200" dirty="0">
                      <a:ea typeface="ＭＳ Ｐゴシック"/>
                      <a:cs typeface="ＭＳ Ｐゴシック"/>
                    </a:rPr>
                    <a:t>Värme</a:t>
                  </a:r>
                </a:p>
                <a:p>
                  <a:pPr defTabSz="933450" eaLnBrk="0" hangingPunct="0">
                    <a:buClr>
                      <a:schemeClr val="accent1"/>
                    </a:buClr>
                    <a:buSzPct val="80000"/>
                    <a:buFont typeface="Wingdings" pitchFamily="2" charset="2"/>
                    <a:buNone/>
                  </a:pPr>
                  <a:endParaRPr lang="sv-SE" sz="1200" dirty="0">
                    <a:ea typeface="ＭＳ Ｐゴシック"/>
                    <a:cs typeface="ＭＳ Ｐゴシック"/>
                  </a:endParaRPr>
                </a:p>
              </p:txBody>
            </p:sp>
            <p:pic>
              <p:nvPicPr>
                <p:cNvPr id="33" name="Picture 74" descr="Kirkni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 y="1074"/>
                  <a:ext cx="359" cy="297"/>
                </a:xfrm>
                <a:prstGeom prst="rect">
                  <a:avLst/>
                </a:prstGeom>
                <a:noFill/>
                <a:ln w="9525">
                  <a:noFill/>
                  <a:miter lim="800000"/>
                  <a:headEnd/>
                  <a:tailEnd/>
                </a:ln>
              </p:spPr>
            </p:pic>
            <p:pic>
              <p:nvPicPr>
                <p:cNvPr id="34" name="Picture 77" descr="verk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 y="1414"/>
                  <a:ext cx="366" cy="299"/>
                </a:xfrm>
                <a:prstGeom prst="rect">
                  <a:avLst/>
                </a:prstGeom>
                <a:noFill/>
                <a:ln w="9525">
                  <a:noFill/>
                  <a:miter lim="800000"/>
                  <a:headEnd/>
                  <a:tailEnd/>
                </a:ln>
              </p:spPr>
            </p:pic>
            <p:sp>
              <p:nvSpPr>
                <p:cNvPr id="35" name="Rectangle 80"/>
                <p:cNvSpPr>
                  <a:spLocks noChangeArrowheads="1"/>
                </p:cNvSpPr>
                <p:nvPr/>
              </p:nvSpPr>
              <p:spPr bwMode="gray">
                <a:xfrm>
                  <a:off x="1041" y="1446"/>
                  <a:ext cx="499" cy="233"/>
                </a:xfrm>
                <a:prstGeom prst="rect">
                  <a:avLst/>
                </a:prstGeom>
                <a:noFill/>
                <a:ln w="9525">
                  <a:noFill/>
                  <a:miter lim="800000"/>
                  <a:headEnd/>
                  <a:tailEnd/>
                </a:ln>
              </p:spPr>
              <p:txBody>
                <a:bodyPr lIns="0" tIns="0" rIns="0" bIns="0">
                  <a:spAutoFit/>
                </a:bodyPr>
                <a:lstStyle/>
                <a:p>
                  <a:pPr defTabSz="933450" eaLnBrk="0" hangingPunct="0">
                    <a:buClr>
                      <a:schemeClr val="accent1"/>
                    </a:buClr>
                    <a:buSzPct val="80000"/>
                    <a:buFont typeface="Wingdings" pitchFamily="2" charset="2"/>
                    <a:buNone/>
                  </a:pPr>
                  <a:r>
                    <a:rPr lang="sv-SE" sz="1200">
                      <a:ea typeface="ＭＳ Ｐゴシック"/>
                      <a:cs typeface="ＭＳ Ｐゴシック"/>
                    </a:rPr>
                    <a:t>Distribution</a:t>
                  </a:r>
                </a:p>
                <a:p>
                  <a:pPr defTabSz="933450" eaLnBrk="0" hangingPunct="0">
                    <a:buClr>
                      <a:schemeClr val="accent1"/>
                    </a:buClr>
                    <a:buSzPct val="80000"/>
                    <a:buFont typeface="Wingdings" pitchFamily="2" charset="2"/>
                    <a:buNone/>
                  </a:pPr>
                  <a:endParaRPr lang="sv-SE" sz="1200">
                    <a:ea typeface="ＭＳ Ｐゴシック"/>
                    <a:cs typeface="ＭＳ Ｐゴシック"/>
                  </a:endParaRPr>
                </a:p>
              </p:txBody>
            </p:sp>
            <p:sp>
              <p:nvSpPr>
                <p:cNvPr id="36" name="Rectangle 69"/>
                <p:cNvSpPr>
                  <a:spLocks noChangeArrowheads="1"/>
                </p:cNvSpPr>
                <p:nvPr/>
              </p:nvSpPr>
              <p:spPr bwMode="gray">
                <a:xfrm>
                  <a:off x="341" y="1426"/>
                  <a:ext cx="244" cy="116"/>
                </a:xfrm>
                <a:prstGeom prst="rect">
                  <a:avLst/>
                </a:prstGeom>
                <a:noFill/>
                <a:ln w="9525">
                  <a:noFill/>
                  <a:miter lim="800000"/>
                  <a:headEnd/>
                  <a:tailEnd/>
                </a:ln>
              </p:spPr>
              <p:txBody>
                <a:bodyPr lIns="0" tIns="0" rIns="0" bIns="0">
                  <a:spAutoFit/>
                </a:bodyPr>
                <a:lstStyle/>
                <a:p>
                  <a:pPr algn="r"/>
                  <a:r>
                    <a:rPr lang="sv-SE" sz="1200" b="1" dirty="0">
                      <a:solidFill>
                        <a:srgbClr val="868688"/>
                      </a:solidFill>
                      <a:ea typeface="ＭＳ Ｐゴシック"/>
                      <a:cs typeface="ＭＳ Ｐゴシック"/>
                    </a:rPr>
                    <a:t> Nr 1</a:t>
                  </a:r>
                </a:p>
              </p:txBody>
            </p:sp>
          </p:grpSp>
        </p:grpSp>
        <p:grpSp>
          <p:nvGrpSpPr>
            <p:cNvPr id="16" name="Group 86"/>
            <p:cNvGrpSpPr>
              <a:grpSpLocks/>
            </p:cNvGrpSpPr>
            <p:nvPr/>
          </p:nvGrpSpPr>
          <p:grpSpPr bwMode="auto">
            <a:xfrm>
              <a:off x="6445012" y="1142078"/>
              <a:ext cx="2864131" cy="1016606"/>
              <a:chOff x="3681" y="667"/>
              <a:chExt cx="2216" cy="458"/>
            </a:xfrm>
          </p:grpSpPr>
          <p:sp>
            <p:nvSpPr>
              <p:cNvPr id="20" name="AutoShape 63"/>
              <p:cNvSpPr>
                <a:spLocks noChangeArrowheads="1"/>
              </p:cNvSpPr>
              <p:nvPr/>
            </p:nvSpPr>
            <p:spPr bwMode="auto">
              <a:xfrm>
                <a:off x="3681" y="668"/>
                <a:ext cx="2200" cy="457"/>
              </a:xfrm>
              <a:prstGeom prst="roundRect">
                <a:avLst>
                  <a:gd name="adj" fmla="val 4486"/>
                </a:avLst>
              </a:prstGeom>
              <a:noFill/>
              <a:ln w="19050">
                <a:solidFill>
                  <a:srgbClr val="A6A6A6"/>
                </a:solidFill>
                <a:round/>
                <a:headEnd/>
                <a:tailEnd/>
              </a:ln>
            </p:spPr>
            <p:txBody>
              <a:bodyPr wrap="none" anchor="ctr"/>
              <a:lstStyle/>
              <a:p>
                <a:endParaRPr lang="sv-SE" sz="2800">
                  <a:ea typeface="ＭＳ Ｐゴシック"/>
                  <a:cs typeface="ＭＳ Ｐゴシック"/>
                </a:endParaRPr>
              </a:p>
            </p:txBody>
          </p:sp>
          <p:sp>
            <p:nvSpPr>
              <p:cNvPr id="21" name="Rectangle 64"/>
              <p:cNvSpPr>
                <a:spLocks noChangeArrowheads="1"/>
              </p:cNvSpPr>
              <p:nvPr/>
            </p:nvSpPr>
            <p:spPr bwMode="auto">
              <a:xfrm>
                <a:off x="3681" y="667"/>
                <a:ext cx="2216" cy="458"/>
              </a:xfrm>
              <a:prstGeom prst="rect">
                <a:avLst/>
              </a:prstGeom>
              <a:noFill/>
              <a:ln w="9525">
                <a:noFill/>
                <a:miter lim="800000"/>
                <a:headEnd/>
                <a:tailEnd/>
              </a:ln>
            </p:spPr>
            <p:txBody>
              <a:bodyPr lIns="91404" tIns="45702" rIns="91404" bIns="45702">
                <a:spAutoFit/>
              </a:bodyPr>
              <a:lstStyle/>
              <a:p>
                <a:pPr>
                  <a:spcBef>
                    <a:spcPct val="20000"/>
                  </a:spcBef>
                  <a:tabLst>
                    <a:tab pos="3052763" algn="r"/>
                  </a:tabLst>
                </a:pPr>
                <a:r>
                  <a:rPr lang="sv-SE" b="1" dirty="0">
                    <a:ea typeface="ＭＳ Ｐゴシック"/>
                    <a:cs typeface="Arial" charset="0"/>
                  </a:rPr>
                  <a:t>Nyckeltal för </a:t>
                </a:r>
                <a:r>
                  <a:rPr lang="sv-SE" b="1" dirty="0" smtClean="0">
                    <a:ea typeface="ＭＳ Ｐゴシック"/>
                    <a:cs typeface="Arial" charset="0"/>
                  </a:rPr>
                  <a:t>2013</a:t>
                </a:r>
                <a:endParaRPr lang="sv-SE" b="1" dirty="0">
                  <a:ea typeface="ＭＳ Ｐゴシック"/>
                  <a:cs typeface="Arial" charset="0"/>
                </a:endParaRPr>
              </a:p>
              <a:p>
                <a:pPr>
                  <a:tabLst>
                    <a:tab pos="3052763" algn="r"/>
                  </a:tabLst>
                </a:pPr>
                <a:r>
                  <a:rPr lang="sv-SE" sz="1400" dirty="0">
                    <a:ea typeface="ＭＳ Ｐゴシック"/>
                    <a:cs typeface="Arial" charset="0"/>
                  </a:rPr>
                  <a:t>Omsättning        </a:t>
                </a:r>
                <a:r>
                  <a:rPr lang="sv-SE" sz="1400" dirty="0" smtClean="0">
                    <a:ea typeface="ＭＳ Ｐゴシック"/>
                    <a:cs typeface="Arial" charset="0"/>
                  </a:rPr>
                  <a:t>6,1 </a:t>
                </a:r>
                <a:r>
                  <a:rPr lang="sv-SE" sz="1400" dirty="0">
                    <a:ea typeface="ＭＳ Ｐゴシック"/>
                    <a:cs typeface="Arial" charset="0"/>
                  </a:rPr>
                  <a:t>miljarder euro</a:t>
                </a:r>
              </a:p>
              <a:p>
                <a:pPr>
                  <a:tabLst>
                    <a:tab pos="3052763" algn="r"/>
                  </a:tabLst>
                </a:pPr>
                <a:r>
                  <a:rPr lang="sv-SE" sz="1400" dirty="0">
                    <a:ea typeface="ＭＳ Ｐゴシック"/>
                    <a:cs typeface="Arial" charset="0"/>
                  </a:rPr>
                  <a:t>Rörelseresultat  </a:t>
                </a:r>
                <a:r>
                  <a:rPr lang="sv-SE" sz="1400" dirty="0" smtClean="0">
                    <a:ea typeface="ＭＳ Ｐゴシック"/>
                    <a:cs typeface="Arial" charset="0"/>
                  </a:rPr>
                  <a:t>1,7 </a:t>
                </a:r>
                <a:r>
                  <a:rPr lang="sv-SE" sz="1400" dirty="0">
                    <a:ea typeface="ＭＳ Ｐゴシック"/>
                    <a:cs typeface="Arial" charset="0"/>
                  </a:rPr>
                  <a:t>miljarder euro</a:t>
                </a:r>
              </a:p>
              <a:p>
                <a:pPr>
                  <a:tabLst>
                    <a:tab pos="3052763" algn="r"/>
                  </a:tabLst>
                </a:pPr>
                <a:r>
                  <a:rPr lang="sv-SE" sz="1400" dirty="0">
                    <a:ea typeface="ＭＳ Ｐゴシック"/>
                    <a:cs typeface="Arial" charset="0"/>
                  </a:rPr>
                  <a:t>Anställda           </a:t>
                </a:r>
                <a:r>
                  <a:rPr lang="sv-SE" sz="1400" dirty="0" smtClean="0">
                    <a:ea typeface="ＭＳ Ｐゴシック"/>
                    <a:cs typeface="Arial" charset="0"/>
                  </a:rPr>
                  <a:t>9 900</a:t>
                </a:r>
                <a:endParaRPr lang="sv-SE" sz="1000" dirty="0">
                  <a:ea typeface="ＭＳ Ｐゴシック"/>
                  <a:cs typeface="Arial" charset="0"/>
                </a:endParaRPr>
              </a:p>
            </p:txBody>
          </p:sp>
        </p:grpSp>
        <p:grpSp>
          <p:nvGrpSpPr>
            <p:cNvPr id="17" name="Group 89"/>
            <p:cNvGrpSpPr>
              <a:grpSpLocks/>
            </p:cNvGrpSpPr>
            <p:nvPr/>
          </p:nvGrpSpPr>
          <p:grpSpPr bwMode="auto">
            <a:xfrm>
              <a:off x="495300" y="3715416"/>
              <a:ext cx="2628900" cy="831850"/>
              <a:chOff x="3847" y="667"/>
              <a:chExt cx="2034" cy="560"/>
            </a:xfrm>
          </p:grpSpPr>
          <p:sp>
            <p:nvSpPr>
              <p:cNvPr id="18" name="AutoShape 63"/>
              <p:cNvSpPr>
                <a:spLocks noChangeArrowheads="1"/>
              </p:cNvSpPr>
              <p:nvPr/>
            </p:nvSpPr>
            <p:spPr bwMode="auto">
              <a:xfrm>
                <a:off x="3847" y="668"/>
                <a:ext cx="2034" cy="559"/>
              </a:xfrm>
              <a:prstGeom prst="roundRect">
                <a:avLst>
                  <a:gd name="adj" fmla="val 4486"/>
                </a:avLst>
              </a:prstGeom>
              <a:noFill/>
              <a:ln w="19050">
                <a:solidFill>
                  <a:srgbClr val="A6A6A6"/>
                </a:solidFill>
                <a:round/>
                <a:headEnd/>
                <a:tailEnd/>
              </a:ln>
            </p:spPr>
            <p:txBody>
              <a:bodyPr wrap="none" anchor="ctr"/>
              <a:lstStyle/>
              <a:p>
                <a:endParaRPr lang="sv-SE" sz="2800">
                  <a:ea typeface="ＭＳ Ｐゴシック"/>
                  <a:cs typeface="ＭＳ Ｐゴシック"/>
                </a:endParaRPr>
              </a:p>
            </p:txBody>
          </p:sp>
          <p:sp>
            <p:nvSpPr>
              <p:cNvPr id="19" name="Rectangle 64"/>
              <p:cNvSpPr>
                <a:spLocks noChangeArrowheads="1"/>
              </p:cNvSpPr>
              <p:nvPr/>
            </p:nvSpPr>
            <p:spPr bwMode="auto">
              <a:xfrm>
                <a:off x="3910" y="667"/>
                <a:ext cx="1894" cy="539"/>
              </a:xfrm>
              <a:prstGeom prst="rect">
                <a:avLst/>
              </a:prstGeom>
              <a:noFill/>
              <a:ln w="9525">
                <a:noFill/>
                <a:miter lim="800000"/>
                <a:headEnd/>
                <a:tailEnd/>
              </a:ln>
            </p:spPr>
            <p:txBody>
              <a:bodyPr lIns="91404" tIns="45702" rIns="91404" bIns="45702">
                <a:spAutoFit/>
              </a:bodyPr>
              <a:lstStyle/>
              <a:p>
                <a:pPr>
                  <a:spcBef>
                    <a:spcPct val="20000"/>
                  </a:spcBef>
                  <a:tabLst>
                    <a:tab pos="3052763" algn="r"/>
                  </a:tabLst>
                </a:pPr>
                <a:r>
                  <a:rPr lang="sv-SE" b="1" dirty="0">
                    <a:ea typeface="ＭＳ Ｐゴシック"/>
                    <a:cs typeface="Arial" charset="0"/>
                  </a:rPr>
                  <a:t>Storbritannien</a:t>
                </a:r>
              </a:p>
              <a:p>
                <a:pPr>
                  <a:tabLst>
                    <a:tab pos="3052763" algn="r"/>
                  </a:tabLst>
                </a:pPr>
                <a:r>
                  <a:rPr lang="sv-SE" sz="1400" dirty="0">
                    <a:ea typeface="ＭＳ Ｐゴシック"/>
                    <a:cs typeface="Arial" charset="0"/>
                  </a:rPr>
                  <a:t>Elproduktion           </a:t>
                </a:r>
                <a:r>
                  <a:rPr lang="sv-SE" sz="1400" dirty="0" smtClean="0">
                    <a:ea typeface="ＭＳ Ｐゴシック"/>
                    <a:cs typeface="Arial" charset="0"/>
                  </a:rPr>
                  <a:t>1,0 </a:t>
                </a:r>
                <a:r>
                  <a:rPr lang="sv-SE" sz="1400" dirty="0">
                    <a:ea typeface="ＭＳ Ｐゴシック"/>
                    <a:cs typeface="Arial" charset="0"/>
                  </a:rPr>
                  <a:t>TWh</a:t>
                </a:r>
              </a:p>
              <a:p>
                <a:pPr>
                  <a:tabLst>
                    <a:tab pos="3052763" algn="r"/>
                  </a:tabLst>
                </a:pPr>
                <a:r>
                  <a:rPr lang="sv-SE" sz="1400" dirty="0">
                    <a:ea typeface="ＭＳ Ｐゴシック"/>
                    <a:cs typeface="Arial" charset="0"/>
                  </a:rPr>
                  <a:t>Värmeförsäljning    </a:t>
                </a:r>
                <a:r>
                  <a:rPr lang="sv-SE" sz="1400" dirty="0" smtClean="0">
                    <a:ea typeface="ＭＳ Ｐゴシック"/>
                    <a:cs typeface="Arial" charset="0"/>
                  </a:rPr>
                  <a:t>1,8 </a:t>
                </a:r>
                <a:r>
                  <a:rPr lang="sv-SE" sz="1400" dirty="0">
                    <a:ea typeface="ＭＳ Ｐゴシック"/>
                    <a:cs typeface="Arial" charset="0"/>
                  </a:rPr>
                  <a:t>TWh</a:t>
                </a:r>
              </a:p>
            </p:txBody>
          </p:sp>
        </p:grpSp>
      </p:grpSp>
      <p:sp>
        <p:nvSpPr>
          <p:cNvPr id="95" name="TextBox 94"/>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41650619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sv-SE" dirty="0" smtClean="0"/>
              <a:t>Mot en solekonomi</a:t>
            </a:r>
            <a:endParaRPr lang="sv-SE" dirty="0"/>
          </a:p>
        </p:txBody>
      </p:sp>
      <p:grpSp>
        <p:nvGrpSpPr>
          <p:cNvPr id="105474" name="Group 3"/>
          <p:cNvGrpSpPr>
            <a:grpSpLocks/>
          </p:cNvGrpSpPr>
          <p:nvPr/>
        </p:nvGrpSpPr>
        <p:grpSpPr bwMode="auto">
          <a:xfrm>
            <a:off x="-106363" y="-387350"/>
            <a:ext cx="9988551" cy="7713663"/>
            <a:chOff x="-105836" y="-387797"/>
            <a:chExt cx="9988551" cy="7714843"/>
          </a:xfrm>
        </p:grpSpPr>
        <p:grpSp>
          <p:nvGrpSpPr>
            <p:cNvPr id="105477" name="Group 1"/>
            <p:cNvGrpSpPr>
              <a:grpSpLocks/>
            </p:cNvGrpSpPr>
            <p:nvPr/>
          </p:nvGrpSpPr>
          <p:grpSpPr bwMode="auto">
            <a:xfrm>
              <a:off x="-105836" y="-387797"/>
              <a:ext cx="9988551" cy="7714843"/>
              <a:chOff x="-105836" y="-387797"/>
              <a:chExt cx="9988551" cy="7714843"/>
            </a:xfrm>
          </p:grpSpPr>
          <p:pic>
            <p:nvPicPr>
              <p:cNvPr id="105480" name="Picture 2" descr="Solar_economy_illustration_040512_3-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36" y="265846"/>
                <a:ext cx="9988551" cy="7061200"/>
              </a:xfrm>
              <a:prstGeom prst="rect">
                <a:avLst/>
              </a:prstGeom>
              <a:noFill/>
              <a:ln w="9525">
                <a:noFill/>
                <a:miter lim="800000"/>
                <a:headEnd/>
                <a:tailEnd/>
              </a:ln>
            </p:spPr>
          </p:pic>
          <p:sp>
            <p:nvSpPr>
              <p:cNvPr id="105481" name="Text Box 7"/>
              <p:cNvSpPr txBox="1">
                <a:spLocks noChangeArrowheads="1"/>
              </p:cNvSpPr>
              <p:nvPr/>
            </p:nvSpPr>
            <p:spPr bwMode="auto">
              <a:xfrm rot="10800000" flipV="1">
                <a:off x="753382" y="5818474"/>
                <a:ext cx="4040188" cy="274638"/>
              </a:xfrm>
              <a:prstGeom prst="rect">
                <a:avLst/>
              </a:prstGeom>
              <a:noFill/>
              <a:ln w="9525">
                <a:noFill/>
                <a:miter lim="800000"/>
                <a:headEnd/>
                <a:tailEnd/>
              </a:ln>
              <a:effectLst>
                <a:prstShdw prst="shdw17" dist="17961" dir="2700000">
                  <a:srgbClr val="002449">
                    <a:alpha val="74997"/>
                  </a:srgbClr>
                </a:prstShdw>
              </a:effectLst>
            </p:spPr>
            <p:txBody>
              <a:bodyPr lIns="91428" tIns="45714" rIns="91428" bIns="45714">
                <a:spAutoFit/>
              </a:bodyPr>
              <a:lstStyle/>
              <a:p>
                <a:pPr>
                  <a:spcBef>
                    <a:spcPct val="50000"/>
                  </a:spcBef>
                </a:pPr>
                <a:r>
                  <a:rPr lang="sv-SE" sz="1200" b="1">
                    <a:solidFill>
                      <a:srgbClr val="7F7F7F"/>
                    </a:solidFill>
                    <a:ea typeface="ＭＳ Ｐゴシック"/>
                    <a:cs typeface="ＭＳ Ｐゴシック"/>
                  </a:rPr>
                  <a:t>Ändliga resurser   Stora CO2-utsläpp</a:t>
                </a:r>
              </a:p>
            </p:txBody>
          </p:sp>
          <p:sp>
            <p:nvSpPr>
              <p:cNvPr id="105482" name="Text Box 6"/>
              <p:cNvSpPr txBox="1">
                <a:spLocks noChangeArrowheads="1"/>
              </p:cNvSpPr>
              <p:nvPr/>
            </p:nvSpPr>
            <p:spPr bwMode="auto">
              <a:xfrm>
                <a:off x="5600020" y="5816887"/>
                <a:ext cx="3332163" cy="274638"/>
              </a:xfrm>
              <a:prstGeom prst="rect">
                <a:avLst/>
              </a:prstGeom>
              <a:noFill/>
              <a:ln w="9525">
                <a:noFill/>
                <a:miter lim="800000"/>
                <a:headEnd/>
                <a:tailEnd/>
              </a:ln>
              <a:effectLst>
                <a:prstShdw prst="shdw17" dist="17961" dir="2700000">
                  <a:srgbClr val="002449">
                    <a:alpha val="74997"/>
                  </a:srgbClr>
                </a:prstShdw>
              </a:effectLst>
            </p:spPr>
            <p:txBody>
              <a:bodyPr lIns="91428" tIns="45714" rIns="91428" bIns="45714">
                <a:spAutoFit/>
              </a:bodyPr>
              <a:lstStyle/>
              <a:p>
                <a:r>
                  <a:rPr lang="sv-SE" sz="1200" b="1">
                    <a:solidFill>
                      <a:srgbClr val="7F7F7F"/>
                    </a:solidFill>
                    <a:ea typeface="ＭＳ Ｐゴシック"/>
                    <a:cs typeface="ＭＳ Ｐゴシック"/>
                  </a:rPr>
                  <a:t>Oändliga resurser   Utsläppsfri produktion</a:t>
                </a:r>
              </a:p>
            </p:txBody>
          </p:sp>
          <p:sp>
            <p:nvSpPr>
              <p:cNvPr id="105483" name="Oval 24"/>
              <p:cNvSpPr>
                <a:spLocks noChangeArrowheads="1"/>
              </p:cNvSpPr>
              <p:nvPr/>
            </p:nvSpPr>
            <p:spPr bwMode="auto">
              <a:xfrm>
                <a:off x="6106052" y="2154971"/>
                <a:ext cx="1077913" cy="501650"/>
              </a:xfrm>
              <a:prstGeom prst="ellipse">
                <a:avLst/>
              </a:prstGeom>
              <a:solidFill>
                <a:srgbClr val="A4D867"/>
              </a:solidFill>
              <a:ln w="9525">
                <a:noFill/>
                <a:round/>
                <a:headEnd/>
                <a:tailEnd/>
              </a:ln>
            </p:spPr>
            <p:txBody>
              <a:bodyPr wrap="none" anchor="ctr"/>
              <a:lstStyle/>
              <a:p>
                <a:pPr algn="ctr"/>
                <a:r>
                  <a:rPr lang="en-US" sz="1300">
                    <a:solidFill>
                      <a:srgbClr val="000000"/>
                    </a:solidFill>
                    <a:ea typeface="ＭＳ Ｐゴシック"/>
                    <a:cs typeface="ＭＳ Ｐゴシック"/>
                  </a:rPr>
                  <a:t>Geotermisk</a:t>
                </a:r>
              </a:p>
            </p:txBody>
          </p:sp>
          <p:grpSp>
            <p:nvGrpSpPr>
              <p:cNvPr id="105484" name="Group 7"/>
              <p:cNvGrpSpPr>
                <a:grpSpLocks/>
              </p:cNvGrpSpPr>
              <p:nvPr/>
            </p:nvGrpSpPr>
            <p:grpSpPr bwMode="auto">
              <a:xfrm>
                <a:off x="595839" y="1086584"/>
                <a:ext cx="8348663" cy="4752976"/>
                <a:chOff x="269" y="618"/>
                <a:chExt cx="5259" cy="2994"/>
              </a:xfrm>
            </p:grpSpPr>
            <p:sp>
              <p:nvSpPr>
                <p:cNvPr id="30" name="Line 5"/>
                <p:cNvSpPr>
                  <a:spLocks noChangeShapeType="1"/>
                </p:cNvSpPr>
                <p:nvPr/>
              </p:nvSpPr>
              <p:spPr bwMode="auto">
                <a:xfrm flipV="1">
                  <a:off x="269" y="618"/>
                  <a:ext cx="0" cy="2993"/>
                </a:xfrm>
                <a:prstGeom prst="line">
                  <a:avLst/>
                </a:prstGeom>
                <a:noFill/>
                <a:ln w="38100">
                  <a:solidFill>
                    <a:schemeClr val="bg1">
                      <a:lumMod val="50000"/>
                    </a:schemeClr>
                  </a:solidFill>
                  <a:round/>
                  <a:headEnd type="triangle" w="med" len="med"/>
                  <a:tailEnd type="triangle" w="med" len="med"/>
                </a:ln>
                <a:extLst/>
              </p:spPr>
              <p:txBody>
                <a:bodyPr/>
                <a:lstStyle/>
                <a:p>
                  <a:pPr fontAlgn="auto">
                    <a:spcBef>
                      <a:spcPts val="0"/>
                    </a:spcBef>
                    <a:spcAft>
                      <a:spcPts val="0"/>
                    </a:spcAft>
                    <a:defRPr/>
                  </a:pPr>
                  <a:endParaRPr lang="en-US" sz="1400" dirty="0">
                    <a:ea typeface="ＭＳ Ｐゴシック" charset="0"/>
                    <a:cs typeface="MS PGothic" charset="0"/>
                  </a:endParaRPr>
                </a:p>
              </p:txBody>
            </p:sp>
            <p:sp>
              <p:nvSpPr>
                <p:cNvPr id="105508" name="Line 4"/>
                <p:cNvSpPr>
                  <a:spLocks noChangeShapeType="1"/>
                </p:cNvSpPr>
                <p:nvPr/>
              </p:nvSpPr>
              <p:spPr bwMode="auto">
                <a:xfrm flipV="1">
                  <a:off x="314" y="3600"/>
                  <a:ext cx="5214" cy="12"/>
                </a:xfrm>
                <a:prstGeom prst="line">
                  <a:avLst/>
                </a:prstGeom>
                <a:noFill/>
                <a:ln w="38100">
                  <a:solidFill>
                    <a:srgbClr val="7F7F7F"/>
                  </a:solidFill>
                  <a:round/>
                  <a:headEnd type="triangle" w="med" len="med"/>
                  <a:tailEnd type="triangle" w="med" len="med"/>
                </a:ln>
              </p:spPr>
              <p:txBody>
                <a:bodyPr/>
                <a:lstStyle/>
                <a:p>
                  <a:endParaRPr lang="en-US"/>
                </a:p>
              </p:txBody>
            </p:sp>
          </p:grpSp>
          <p:sp>
            <p:nvSpPr>
              <p:cNvPr id="105485" name="Oval 25"/>
              <p:cNvSpPr>
                <a:spLocks noChangeArrowheads="1"/>
              </p:cNvSpPr>
              <p:nvPr/>
            </p:nvSpPr>
            <p:spPr bwMode="auto">
              <a:xfrm>
                <a:off x="6337827" y="1550134"/>
                <a:ext cx="1079500" cy="501650"/>
              </a:xfrm>
              <a:prstGeom prst="ellipse">
                <a:avLst/>
              </a:prstGeom>
              <a:solidFill>
                <a:srgbClr val="A4D867"/>
              </a:solidFill>
              <a:ln w="9525">
                <a:noFill/>
                <a:round/>
                <a:headEnd/>
                <a:tailEnd/>
              </a:ln>
            </p:spPr>
            <p:txBody>
              <a:bodyPr wrap="none" anchor="ctr"/>
              <a:lstStyle/>
              <a:p>
                <a:pPr algn="ctr"/>
                <a:r>
                  <a:rPr lang="en-US" sz="1400">
                    <a:solidFill>
                      <a:srgbClr val="000000"/>
                    </a:solidFill>
                    <a:ea typeface="ＭＳ Ｐゴシック"/>
                    <a:cs typeface="ＭＳ Ｐゴシック"/>
                  </a:rPr>
                  <a:t>Vatten</a:t>
                </a:r>
              </a:p>
            </p:txBody>
          </p:sp>
          <p:sp>
            <p:nvSpPr>
              <p:cNvPr id="105486" name="Oval 26"/>
              <p:cNvSpPr>
                <a:spLocks noChangeArrowheads="1"/>
              </p:cNvSpPr>
              <p:nvPr/>
            </p:nvSpPr>
            <p:spPr bwMode="auto">
              <a:xfrm>
                <a:off x="7798327" y="2077184"/>
                <a:ext cx="1081088" cy="525463"/>
              </a:xfrm>
              <a:prstGeom prst="ellipse">
                <a:avLst/>
              </a:prstGeom>
              <a:solidFill>
                <a:srgbClr val="A4D867"/>
              </a:solidFill>
              <a:ln w="9525">
                <a:noFill/>
                <a:round/>
                <a:headEnd/>
                <a:tailEnd/>
              </a:ln>
            </p:spPr>
            <p:txBody>
              <a:bodyPr wrap="none" anchor="ctr"/>
              <a:lstStyle/>
              <a:p>
                <a:pPr algn="ctr"/>
                <a:r>
                  <a:rPr lang="en-US" sz="1400">
                    <a:solidFill>
                      <a:srgbClr val="000000"/>
                    </a:solidFill>
                    <a:ea typeface="ＭＳ Ｐゴシック"/>
                    <a:cs typeface="ＭＳ Ｐゴシック"/>
                  </a:rPr>
                  <a:t>Vind</a:t>
                </a:r>
              </a:p>
            </p:txBody>
          </p:sp>
          <p:sp>
            <p:nvSpPr>
              <p:cNvPr id="105487" name="Oval 27"/>
              <p:cNvSpPr>
                <a:spLocks noChangeArrowheads="1"/>
              </p:cNvSpPr>
              <p:nvPr/>
            </p:nvSpPr>
            <p:spPr bwMode="auto">
              <a:xfrm>
                <a:off x="7898340" y="1370746"/>
                <a:ext cx="1079500" cy="501650"/>
              </a:xfrm>
              <a:prstGeom prst="ellipse">
                <a:avLst/>
              </a:prstGeom>
              <a:solidFill>
                <a:srgbClr val="A4D867"/>
              </a:solidFill>
              <a:ln w="9525">
                <a:noFill/>
                <a:round/>
                <a:headEnd/>
                <a:tailEnd/>
              </a:ln>
            </p:spPr>
            <p:txBody>
              <a:bodyPr wrap="none" anchor="ctr"/>
              <a:lstStyle/>
              <a:p>
                <a:pPr algn="ctr"/>
                <a:r>
                  <a:rPr lang="en-US" sz="1400">
                    <a:solidFill>
                      <a:srgbClr val="000000"/>
                    </a:solidFill>
                    <a:ea typeface="ＭＳ Ｐゴシック"/>
                    <a:cs typeface="ＭＳ Ｐゴシック"/>
                  </a:rPr>
                  <a:t>Sol</a:t>
                </a:r>
              </a:p>
            </p:txBody>
          </p:sp>
          <p:sp>
            <p:nvSpPr>
              <p:cNvPr id="105488" name="Oval 28"/>
              <p:cNvSpPr>
                <a:spLocks noChangeArrowheads="1"/>
              </p:cNvSpPr>
              <p:nvPr/>
            </p:nvSpPr>
            <p:spPr bwMode="auto">
              <a:xfrm>
                <a:off x="7117290" y="1762859"/>
                <a:ext cx="1079500" cy="501650"/>
              </a:xfrm>
              <a:prstGeom prst="ellipse">
                <a:avLst/>
              </a:prstGeom>
              <a:solidFill>
                <a:srgbClr val="A4D867"/>
              </a:solidFill>
              <a:ln w="9525">
                <a:noFill/>
                <a:round/>
                <a:headEnd/>
                <a:tailEnd/>
              </a:ln>
            </p:spPr>
            <p:txBody>
              <a:bodyPr wrap="none" anchor="ctr"/>
              <a:lstStyle/>
              <a:p>
                <a:pPr algn="ctr"/>
                <a:r>
                  <a:rPr lang="en-US" sz="1400">
                    <a:solidFill>
                      <a:srgbClr val="000000"/>
                    </a:solidFill>
                    <a:ea typeface="ＭＳ Ｐゴシック"/>
                    <a:cs typeface="ＭＳ Ｐゴシック"/>
                  </a:rPr>
                  <a:t>Hav</a:t>
                </a:r>
              </a:p>
            </p:txBody>
          </p:sp>
          <p:sp>
            <p:nvSpPr>
              <p:cNvPr id="19" name="Oval 26"/>
              <p:cNvSpPr>
                <a:spLocks noChangeArrowheads="1"/>
              </p:cNvSpPr>
              <p:nvPr/>
            </p:nvSpPr>
            <p:spPr bwMode="auto">
              <a:xfrm>
                <a:off x="6098115" y="2731234"/>
                <a:ext cx="1081088" cy="501650"/>
              </a:xfrm>
              <a:prstGeom prst="ellipse">
                <a:avLst/>
              </a:prstGeom>
              <a:gradFill flip="none" rotWithShape="1">
                <a:gsLst>
                  <a:gs pos="32000">
                    <a:schemeClr val="hlink">
                      <a:alpha val="60000"/>
                    </a:schemeClr>
                  </a:gs>
                  <a:gs pos="0">
                    <a:srgbClr val="009ED7"/>
                  </a:gs>
                </a:gsLst>
                <a:lin ang="0" scaled="1"/>
                <a:tileRect/>
              </a:gradFill>
              <a:ln>
                <a:noFill/>
              </a:ln>
              <a:extLst/>
            </p:spPr>
            <p:txBody>
              <a:bodyPr wrap="none" anchor="ctr"/>
              <a:lstStyle/>
              <a:p>
                <a:pPr algn="ctr">
                  <a:defRPr/>
                </a:pPr>
                <a:r>
                  <a:rPr lang="en-US" sz="1400" dirty="0">
                    <a:solidFill>
                      <a:srgbClr val="000000"/>
                    </a:solidFill>
                    <a:ea typeface="MS PGothic"/>
                    <a:cs typeface="MS PGothic"/>
                  </a:rPr>
                  <a:t>Biobränsle</a:t>
                </a:r>
              </a:p>
            </p:txBody>
          </p:sp>
          <p:sp>
            <p:nvSpPr>
              <p:cNvPr id="105492" name="Oval 19"/>
              <p:cNvSpPr>
                <a:spLocks noChangeArrowheads="1"/>
              </p:cNvSpPr>
              <p:nvPr/>
            </p:nvSpPr>
            <p:spPr bwMode="auto">
              <a:xfrm>
                <a:off x="1359427" y="5064859"/>
                <a:ext cx="1079500" cy="501650"/>
              </a:xfrm>
              <a:prstGeom prst="ellipse">
                <a:avLst/>
              </a:prstGeom>
              <a:solidFill>
                <a:srgbClr val="002A5E"/>
              </a:solidFill>
              <a:ln w="9525">
                <a:noFill/>
                <a:round/>
                <a:headEnd/>
                <a:tailEnd/>
              </a:ln>
            </p:spPr>
            <p:txBody>
              <a:bodyPr wrap="none" anchor="ctr"/>
              <a:lstStyle/>
              <a:p>
                <a:pPr algn="ctr"/>
                <a:r>
                  <a:rPr lang="en-US" sz="1400">
                    <a:solidFill>
                      <a:srgbClr val="F8F8F8"/>
                    </a:solidFill>
                    <a:ea typeface="ＭＳ Ｐゴシック"/>
                    <a:cs typeface="ＭＳ Ｐゴシック"/>
                  </a:rPr>
                  <a:t>Kol</a:t>
                </a:r>
              </a:p>
            </p:txBody>
          </p:sp>
          <p:sp>
            <p:nvSpPr>
              <p:cNvPr id="105493" name="Oval 19"/>
              <p:cNvSpPr>
                <a:spLocks noChangeArrowheads="1"/>
              </p:cNvSpPr>
              <p:nvPr/>
            </p:nvSpPr>
            <p:spPr bwMode="auto">
              <a:xfrm>
                <a:off x="2129364" y="4982309"/>
                <a:ext cx="1079500" cy="501650"/>
              </a:xfrm>
              <a:prstGeom prst="ellipse">
                <a:avLst/>
              </a:prstGeom>
              <a:solidFill>
                <a:srgbClr val="002A5E"/>
              </a:solidFill>
              <a:ln w="9525">
                <a:noFill/>
                <a:round/>
                <a:headEnd/>
                <a:tailEnd/>
              </a:ln>
            </p:spPr>
            <p:txBody>
              <a:bodyPr wrap="none" anchor="ctr"/>
              <a:lstStyle/>
              <a:p>
                <a:pPr algn="ctr"/>
                <a:r>
                  <a:rPr lang="en-US" sz="1400">
                    <a:solidFill>
                      <a:srgbClr val="F8F8F8"/>
                    </a:solidFill>
                    <a:ea typeface="ＭＳ Ｐゴシック"/>
                    <a:cs typeface="ＭＳ Ｐゴシック"/>
                  </a:rPr>
                  <a:t>Gas</a:t>
                </a:r>
              </a:p>
            </p:txBody>
          </p:sp>
          <p:sp>
            <p:nvSpPr>
              <p:cNvPr id="105494" name="Oval 19"/>
              <p:cNvSpPr>
                <a:spLocks noChangeArrowheads="1"/>
              </p:cNvSpPr>
              <p:nvPr/>
            </p:nvSpPr>
            <p:spPr bwMode="auto">
              <a:xfrm>
                <a:off x="608539" y="5198209"/>
                <a:ext cx="1081088" cy="501650"/>
              </a:xfrm>
              <a:prstGeom prst="ellipse">
                <a:avLst/>
              </a:prstGeom>
              <a:solidFill>
                <a:srgbClr val="002A5E"/>
              </a:solidFill>
              <a:ln w="9525">
                <a:noFill/>
                <a:round/>
                <a:headEnd/>
                <a:tailEnd/>
              </a:ln>
            </p:spPr>
            <p:txBody>
              <a:bodyPr wrap="none" anchor="ctr"/>
              <a:lstStyle/>
              <a:p>
                <a:pPr algn="ctr"/>
                <a:r>
                  <a:rPr lang="en-US" sz="1400">
                    <a:solidFill>
                      <a:srgbClr val="F8F8F8"/>
                    </a:solidFill>
                    <a:ea typeface="ＭＳ Ｐゴシック"/>
                    <a:cs typeface="ＭＳ Ｐゴシック"/>
                  </a:rPr>
                  <a:t>Olja</a:t>
                </a:r>
              </a:p>
            </p:txBody>
          </p:sp>
          <p:sp>
            <p:nvSpPr>
              <p:cNvPr id="105495" name="Oval 21"/>
              <p:cNvSpPr>
                <a:spLocks noChangeArrowheads="1"/>
              </p:cNvSpPr>
              <p:nvPr/>
            </p:nvSpPr>
            <p:spPr bwMode="auto">
              <a:xfrm>
                <a:off x="5191652" y="5283934"/>
                <a:ext cx="1079500" cy="501650"/>
              </a:xfrm>
              <a:prstGeom prst="ellipse">
                <a:avLst/>
              </a:prstGeom>
              <a:gradFill rotWithShape="1">
                <a:gsLst>
                  <a:gs pos="0">
                    <a:srgbClr val="005E86"/>
                  </a:gs>
                  <a:gs pos="50000">
                    <a:srgbClr val="008AC2"/>
                  </a:gs>
                  <a:gs pos="100000">
                    <a:srgbClr val="00A6E7"/>
                  </a:gs>
                </a:gsLst>
                <a:lin ang="0" scaled="1"/>
              </a:gradFill>
              <a:ln w="9525">
                <a:noFill/>
                <a:round/>
                <a:headEnd/>
                <a:tailEnd/>
              </a:ln>
            </p:spPr>
            <p:txBody>
              <a:bodyPr wrap="none" anchor="ctr"/>
              <a:lstStyle/>
              <a:p>
                <a:pPr algn="ctr"/>
                <a:r>
                  <a:rPr lang="sv-SE" sz="1400">
                    <a:solidFill>
                      <a:srgbClr val="FFFFFF"/>
                    </a:solidFill>
                    <a:ea typeface="ＭＳ Ｐゴシック"/>
                    <a:cs typeface="ＭＳ Ｐゴシック"/>
                  </a:rPr>
                  <a:t>Kärnkraft </a:t>
                </a:r>
              </a:p>
              <a:p>
                <a:pPr algn="ctr"/>
                <a:r>
                  <a:rPr lang="sv-SE" sz="1400">
                    <a:solidFill>
                      <a:srgbClr val="FFFFFF"/>
                    </a:solidFill>
                    <a:ea typeface="ＭＳ Ｐゴシック"/>
                    <a:cs typeface="ＭＳ Ｐゴシック"/>
                  </a:rPr>
                  <a:t>idag</a:t>
                </a:r>
              </a:p>
            </p:txBody>
          </p:sp>
          <p:sp>
            <p:nvSpPr>
              <p:cNvPr id="105496" name="Oval 18"/>
              <p:cNvSpPr>
                <a:spLocks noChangeArrowheads="1"/>
              </p:cNvSpPr>
              <p:nvPr/>
            </p:nvSpPr>
            <p:spPr bwMode="auto">
              <a:xfrm>
                <a:off x="3026302" y="2354996"/>
                <a:ext cx="1296988" cy="568325"/>
              </a:xfrm>
              <a:prstGeom prst="ellipse">
                <a:avLst/>
              </a:prstGeom>
              <a:solidFill>
                <a:srgbClr val="009ED7"/>
              </a:solidFill>
              <a:ln w="9525">
                <a:noFill/>
                <a:round/>
                <a:headEnd/>
                <a:tailEnd/>
              </a:ln>
            </p:spPr>
            <p:txBody>
              <a:bodyPr wrap="none" anchor="ctr"/>
              <a:lstStyle/>
              <a:p>
                <a:pPr algn="ctr"/>
                <a:r>
                  <a:rPr lang="en-US" sz="1400">
                    <a:solidFill>
                      <a:srgbClr val="F8F8F8"/>
                    </a:solidFill>
                    <a:ea typeface="ＭＳ Ｐゴシック"/>
                    <a:cs typeface="ＭＳ Ｐゴシック"/>
                  </a:rPr>
                  <a:t>CHP</a:t>
                </a:r>
              </a:p>
            </p:txBody>
          </p:sp>
          <p:sp>
            <p:nvSpPr>
              <p:cNvPr id="105497" name="Oval 68"/>
              <p:cNvSpPr>
                <a:spLocks noChangeArrowheads="1"/>
              </p:cNvSpPr>
              <p:nvPr/>
            </p:nvSpPr>
            <p:spPr bwMode="auto">
              <a:xfrm>
                <a:off x="4623327" y="4894996"/>
                <a:ext cx="971550" cy="476250"/>
              </a:xfrm>
              <a:prstGeom prst="ellipse">
                <a:avLst/>
              </a:prstGeom>
              <a:solidFill>
                <a:srgbClr val="009ED7"/>
              </a:solidFill>
              <a:ln w="9525">
                <a:noFill/>
                <a:round/>
                <a:headEnd/>
                <a:tailEnd/>
              </a:ln>
            </p:spPr>
            <p:txBody>
              <a:bodyPr wrap="none" anchor="ctr"/>
              <a:lstStyle/>
              <a:p>
                <a:pPr algn="ctr"/>
                <a:r>
                  <a:rPr lang="fi-FI" sz="1400">
                    <a:solidFill>
                      <a:srgbClr val="FFFFFF"/>
                    </a:solidFill>
                    <a:ea typeface="ＭＳ Ｐゴシック"/>
                    <a:cs typeface="ＭＳ Ｐゴシック"/>
                  </a:rPr>
                  <a:t>CCS</a:t>
                </a:r>
                <a:endParaRPr lang="en-US" sz="1400">
                  <a:solidFill>
                    <a:srgbClr val="FFFFFF"/>
                  </a:solidFill>
                  <a:ea typeface="ＭＳ Ｐゴシック"/>
                  <a:cs typeface="ＭＳ Ｐゴシック"/>
                </a:endParaRPr>
              </a:p>
            </p:txBody>
          </p:sp>
          <p:sp>
            <p:nvSpPr>
              <p:cNvPr id="105498" name="Rectangle 37"/>
              <p:cNvSpPr>
                <a:spLocks noChangeArrowheads="1"/>
              </p:cNvSpPr>
              <p:nvPr/>
            </p:nvSpPr>
            <p:spPr bwMode="auto">
              <a:xfrm>
                <a:off x="448202" y="3886934"/>
                <a:ext cx="3238500" cy="935641"/>
              </a:xfrm>
              <a:prstGeom prst="rect">
                <a:avLst/>
              </a:prstGeom>
              <a:noFill/>
              <a:ln w="9525">
                <a:noFill/>
                <a:miter lim="800000"/>
                <a:headEnd/>
                <a:tailEnd/>
              </a:ln>
            </p:spPr>
            <p:txBody>
              <a:bodyPr>
                <a:spAutoFit/>
              </a:bodyPr>
              <a:lstStyle/>
              <a:p>
                <a:pPr algn="ctr">
                  <a:lnSpc>
                    <a:spcPct val="80000"/>
                  </a:lnSpc>
                </a:pPr>
                <a:r>
                  <a:rPr lang="fi-FI" b="1">
                    <a:solidFill>
                      <a:srgbClr val="002A5E"/>
                    </a:solidFill>
                    <a:ea typeface="ＭＳ Ｐゴシック"/>
                    <a:cs typeface="ＭＳ Ｐゴシック"/>
                  </a:rPr>
                  <a:t>Traditionell </a:t>
                </a:r>
              </a:p>
              <a:p>
                <a:pPr algn="ctr">
                  <a:lnSpc>
                    <a:spcPct val="80000"/>
                  </a:lnSpc>
                </a:pPr>
                <a:r>
                  <a:rPr lang="fi-FI" b="1">
                    <a:solidFill>
                      <a:srgbClr val="002A5E"/>
                    </a:solidFill>
                    <a:ea typeface="ＭＳ Ｐゴシック"/>
                    <a:cs typeface="ＭＳ Ｐゴシック"/>
                  </a:rPr>
                  <a:t>energiproduktion</a:t>
                </a:r>
              </a:p>
              <a:p>
                <a:pPr algn="ctr"/>
                <a:r>
                  <a:rPr lang="sv-SE" sz="1300" b="1">
                    <a:solidFill>
                      <a:srgbClr val="002A5E"/>
                    </a:solidFill>
                    <a:ea typeface="ＭＳ Ｐゴシック"/>
                    <a:cs typeface="ＭＳ Ｐゴシック"/>
                  </a:rPr>
                  <a:t>Ändliga resurser och hög </a:t>
                </a:r>
                <a:br>
                  <a:rPr lang="sv-SE" sz="1300" b="1">
                    <a:solidFill>
                      <a:srgbClr val="002A5E"/>
                    </a:solidFill>
                    <a:ea typeface="ＭＳ Ｐゴシック"/>
                    <a:cs typeface="ＭＳ Ｐゴシック"/>
                  </a:rPr>
                </a:br>
                <a:r>
                  <a:rPr lang="sv-SE" sz="1300" b="1">
                    <a:solidFill>
                      <a:srgbClr val="002A5E"/>
                    </a:solidFill>
                    <a:ea typeface="ＭＳ Ｐゴシック"/>
                    <a:cs typeface="ＭＳ Ｐゴシック"/>
                  </a:rPr>
                  <a:t>miljöbelastning</a:t>
                </a:r>
              </a:p>
            </p:txBody>
          </p:sp>
          <p:sp>
            <p:nvSpPr>
              <p:cNvPr id="105499" name="Rectangle 38"/>
              <p:cNvSpPr>
                <a:spLocks noChangeArrowheads="1"/>
              </p:cNvSpPr>
              <p:nvPr/>
            </p:nvSpPr>
            <p:spPr bwMode="auto">
              <a:xfrm>
                <a:off x="2670702" y="2028498"/>
                <a:ext cx="4025900" cy="2320635"/>
              </a:xfrm>
              <a:prstGeom prst="rect">
                <a:avLst/>
              </a:prstGeom>
              <a:noFill/>
              <a:ln w="9525">
                <a:noFill/>
                <a:miter lim="800000"/>
                <a:headEnd/>
                <a:tailEnd/>
              </a:ln>
            </p:spPr>
            <p:txBody>
              <a:bodyPr>
                <a:spAutoFit/>
              </a:bodyPr>
              <a:lstStyle/>
              <a:p>
                <a:pPr algn="ctr"/>
                <a:r>
                  <a:rPr lang="en-US" b="1">
                    <a:solidFill>
                      <a:srgbClr val="009ED7"/>
                    </a:solidFill>
                    <a:ea typeface="ＭＳ Ｐゴシック"/>
                    <a:cs typeface="ＭＳ Ｐゴシック"/>
                  </a:rPr>
                  <a:t/>
                </a:r>
                <a:br>
                  <a:rPr lang="en-US" b="1">
                    <a:solidFill>
                      <a:srgbClr val="009ED7"/>
                    </a:solidFill>
                    <a:ea typeface="ＭＳ Ｐゴシック"/>
                    <a:cs typeface="ＭＳ Ｐゴシック"/>
                  </a:rPr>
                </a:br>
                <a:endParaRPr lang="en-US" b="1">
                  <a:solidFill>
                    <a:srgbClr val="009ED7"/>
                  </a:solidFill>
                  <a:ea typeface="ＭＳ Ｐゴシック"/>
                  <a:cs typeface="ＭＳ Ｐゴシック"/>
                </a:endParaRPr>
              </a:p>
              <a:p>
                <a:pPr algn="ctr"/>
                <a:endParaRPr lang="en-US" b="1">
                  <a:solidFill>
                    <a:srgbClr val="009ED7"/>
                  </a:solidFill>
                  <a:ea typeface="ＭＳ Ｐゴシック"/>
                  <a:cs typeface="ＭＳ Ｐゴシック"/>
                </a:endParaRPr>
              </a:p>
              <a:p>
                <a:pPr algn="ctr">
                  <a:lnSpc>
                    <a:spcPct val="80000"/>
                  </a:lnSpc>
                </a:pPr>
                <a:r>
                  <a:rPr lang="en-US" b="1">
                    <a:solidFill>
                      <a:srgbClr val="009ED7"/>
                    </a:solidFill>
                    <a:ea typeface="ＭＳ Ｐゴシック"/>
                    <a:cs typeface="ＭＳ Ｐゴシック"/>
                  </a:rPr>
                  <a:t>Avancerad</a:t>
                </a:r>
                <a:br>
                  <a:rPr lang="en-US" b="1">
                    <a:solidFill>
                      <a:srgbClr val="009ED7"/>
                    </a:solidFill>
                    <a:ea typeface="ＭＳ Ｐゴシック"/>
                    <a:cs typeface="ＭＳ Ｐゴシック"/>
                  </a:rPr>
                </a:br>
                <a:r>
                  <a:rPr lang="en-US" b="1">
                    <a:solidFill>
                      <a:srgbClr val="009ED7"/>
                    </a:solidFill>
                    <a:ea typeface="ＭＳ Ｐゴシック"/>
                    <a:cs typeface="ＭＳ Ｐゴシック"/>
                  </a:rPr>
                  <a:t>energiproduktion</a:t>
                </a:r>
              </a:p>
              <a:p>
                <a:pPr algn="ctr"/>
                <a:r>
                  <a:rPr lang="sv-SE" sz="1300" b="1">
                    <a:solidFill>
                      <a:srgbClr val="009ED7"/>
                    </a:solidFill>
                    <a:ea typeface="ＭＳ Ｐゴシック"/>
                    <a:cs typeface="ＭＳ Ｐゴシック"/>
                  </a:rPr>
                  <a:t>Energieffektiv produktion</a:t>
                </a:r>
                <a:br>
                  <a:rPr lang="sv-SE" sz="1300" b="1">
                    <a:solidFill>
                      <a:srgbClr val="009ED7"/>
                    </a:solidFill>
                    <a:ea typeface="ＭＳ Ｐゴシック"/>
                    <a:cs typeface="ＭＳ Ｐゴシック"/>
                  </a:rPr>
                </a:br>
                <a:r>
                  <a:rPr lang="sv-SE" sz="1300" b="1">
                    <a:solidFill>
                      <a:srgbClr val="009ED7"/>
                    </a:solidFill>
                    <a:ea typeface="ＭＳ Ｐゴシック"/>
                    <a:cs typeface="ＭＳ Ｐゴシック"/>
                  </a:rPr>
                  <a:t> och/eller låga utsläpp</a:t>
                </a:r>
                <a:endParaRPr lang="en-US" b="1">
                  <a:solidFill>
                    <a:srgbClr val="009ED7"/>
                  </a:solidFill>
                  <a:ea typeface="ＭＳ Ｐゴシック"/>
                  <a:cs typeface="ＭＳ Ｐゴシック"/>
                </a:endParaRPr>
              </a:p>
              <a:p>
                <a:pPr algn="ctr"/>
                <a:r>
                  <a:rPr lang="en-US" b="1">
                    <a:solidFill>
                      <a:srgbClr val="009ED7"/>
                    </a:solidFill>
                    <a:ea typeface="ＭＳ Ｐゴシック"/>
                    <a:cs typeface="ＭＳ Ｐゴシック"/>
                  </a:rPr>
                  <a:t/>
                </a:r>
                <a:br>
                  <a:rPr lang="en-US" b="1">
                    <a:solidFill>
                      <a:srgbClr val="009ED7"/>
                    </a:solidFill>
                    <a:ea typeface="ＭＳ Ｐゴシック"/>
                    <a:cs typeface="ＭＳ Ｐゴシック"/>
                  </a:rPr>
                </a:br>
                <a:endParaRPr lang="en-US" b="1">
                  <a:solidFill>
                    <a:srgbClr val="009ED7"/>
                  </a:solidFill>
                  <a:ea typeface="ＭＳ Ｐゴシック"/>
                  <a:cs typeface="ＭＳ Ｐゴシック"/>
                </a:endParaRPr>
              </a:p>
            </p:txBody>
          </p:sp>
          <p:sp>
            <p:nvSpPr>
              <p:cNvPr id="105500" name="Rectangle 39"/>
              <p:cNvSpPr>
                <a:spLocks noChangeArrowheads="1"/>
              </p:cNvSpPr>
              <p:nvPr/>
            </p:nvSpPr>
            <p:spPr bwMode="auto">
              <a:xfrm>
                <a:off x="5197882" y="-387797"/>
                <a:ext cx="3784600" cy="2252924"/>
              </a:xfrm>
              <a:prstGeom prst="rect">
                <a:avLst/>
              </a:prstGeom>
              <a:noFill/>
              <a:ln w="9525">
                <a:noFill/>
                <a:miter lim="800000"/>
                <a:headEnd/>
                <a:tailEnd/>
              </a:ln>
            </p:spPr>
            <p:txBody>
              <a:bodyPr>
                <a:spAutoFit/>
              </a:bodyPr>
              <a:lstStyle/>
              <a:p>
                <a:pPr algn="ctr"/>
                <a:r>
                  <a:rPr lang="en-GB" b="1">
                    <a:solidFill>
                      <a:srgbClr val="A4D867"/>
                    </a:solidFill>
                    <a:ea typeface="ＭＳ Ｐゴシック"/>
                    <a:cs typeface="ＭＳ Ｐゴシック"/>
                  </a:rPr>
                  <a:t> </a:t>
                </a:r>
              </a:p>
              <a:p>
                <a:pPr algn="ctr"/>
                <a:endParaRPr lang="en-GB" sz="1600" b="1">
                  <a:solidFill>
                    <a:srgbClr val="A4D867"/>
                  </a:solidFill>
                  <a:ea typeface="ＭＳ Ｐゴシック"/>
                  <a:cs typeface="ＭＳ Ｐゴシック"/>
                </a:endParaRPr>
              </a:p>
              <a:p>
                <a:pPr algn="ctr"/>
                <a:endParaRPr lang="en-GB" sz="2400" b="1">
                  <a:solidFill>
                    <a:srgbClr val="A4D867"/>
                  </a:solidFill>
                  <a:ea typeface="ＭＳ Ｐゴシック"/>
                  <a:cs typeface="ＭＳ Ｐゴシック"/>
                </a:endParaRPr>
              </a:p>
              <a:p>
                <a:pPr algn="ctr"/>
                <a:r>
                  <a:rPr lang="sv-SE" sz="2800" b="1">
                    <a:solidFill>
                      <a:srgbClr val="A4D867"/>
                    </a:solidFill>
                    <a:ea typeface="ＭＳ Ｐゴシック"/>
                    <a:cs typeface="ＭＳ Ｐゴシック"/>
                  </a:rPr>
                  <a:t>Solekonomi</a:t>
                </a:r>
              </a:p>
              <a:p>
                <a:pPr algn="ctr"/>
                <a:endParaRPr lang="en-GB" sz="1300" b="1">
                  <a:ea typeface="ＭＳ Ｐゴシック"/>
                  <a:cs typeface="ＭＳ Ｐゴシック"/>
                </a:endParaRPr>
              </a:p>
              <a:p>
                <a:pPr algn="ctr">
                  <a:lnSpc>
                    <a:spcPct val="90000"/>
                  </a:lnSpc>
                </a:pPr>
                <a:r>
                  <a:rPr lang="sv-SE" sz="1300" b="1">
                    <a:ea typeface="ＭＳ Ｐゴシック"/>
                    <a:cs typeface="ＭＳ Ｐゴシック"/>
                  </a:rPr>
                  <a:t>Solbaserad produktion med </a:t>
                </a:r>
                <a:br>
                  <a:rPr lang="sv-SE" sz="1300" b="1">
                    <a:ea typeface="ＭＳ Ｐゴシック"/>
                    <a:cs typeface="ＭＳ Ｐゴシック"/>
                  </a:rPr>
                </a:br>
                <a:r>
                  <a:rPr lang="sv-SE" sz="1300" b="1">
                    <a:ea typeface="ＭＳ Ｐゴシック"/>
                    <a:cs typeface="ＭＳ Ｐゴシック"/>
                  </a:rPr>
                  <a:t>genomgående hög systemeffektivitet</a:t>
                </a:r>
              </a:p>
              <a:p>
                <a:pPr algn="ctr"/>
                <a:endParaRPr lang="en-GB" b="1">
                  <a:solidFill>
                    <a:srgbClr val="A4D867"/>
                  </a:solidFill>
                  <a:ea typeface="ＭＳ Ｐゴシック"/>
                  <a:cs typeface="ＭＳ Ｐゴシック"/>
                </a:endParaRPr>
              </a:p>
            </p:txBody>
          </p:sp>
          <p:grpSp>
            <p:nvGrpSpPr>
              <p:cNvPr id="105501" name="Group 7"/>
              <p:cNvGrpSpPr>
                <a:grpSpLocks/>
              </p:cNvGrpSpPr>
              <p:nvPr/>
            </p:nvGrpSpPr>
            <p:grpSpPr bwMode="auto">
              <a:xfrm>
                <a:off x="5345354" y="3669446"/>
                <a:ext cx="1205779" cy="508291"/>
                <a:chOff x="5265452" y="3669446"/>
                <a:chExt cx="1205779" cy="508291"/>
              </a:xfrm>
            </p:grpSpPr>
            <p:sp>
              <p:nvSpPr>
                <p:cNvPr id="105505" name="Oval 17"/>
                <p:cNvSpPr>
                  <a:spLocks noChangeArrowheads="1"/>
                </p:cNvSpPr>
                <p:nvPr/>
              </p:nvSpPr>
              <p:spPr bwMode="auto">
                <a:xfrm>
                  <a:off x="5319713" y="3669446"/>
                  <a:ext cx="1079500" cy="501650"/>
                </a:xfrm>
                <a:prstGeom prst="ellipse">
                  <a:avLst/>
                </a:prstGeom>
                <a:solidFill>
                  <a:srgbClr val="009ED7"/>
                </a:solidFill>
                <a:ln w="9525">
                  <a:noFill/>
                  <a:round/>
                  <a:headEnd/>
                  <a:tailEnd/>
                </a:ln>
              </p:spPr>
              <p:txBody>
                <a:bodyPr wrap="none" anchor="ctr"/>
                <a:lstStyle/>
                <a:p>
                  <a:pPr algn="ctr"/>
                  <a:endParaRPr lang="en-US" sz="1200">
                    <a:solidFill>
                      <a:srgbClr val="FFFFFF"/>
                    </a:solidFill>
                    <a:ea typeface="ＭＳ Ｐゴシック"/>
                    <a:cs typeface="ＭＳ Ｐゴシック"/>
                  </a:endParaRPr>
                </a:p>
              </p:txBody>
            </p:sp>
            <p:sp>
              <p:nvSpPr>
                <p:cNvPr id="105506" name="TextBox 5"/>
                <p:cNvSpPr txBox="1">
                  <a:spLocks noChangeArrowheads="1"/>
                </p:cNvSpPr>
                <p:nvPr/>
              </p:nvSpPr>
              <p:spPr bwMode="auto">
                <a:xfrm>
                  <a:off x="5265452" y="3716072"/>
                  <a:ext cx="1205779" cy="461665"/>
                </a:xfrm>
                <a:prstGeom prst="rect">
                  <a:avLst/>
                </a:prstGeom>
                <a:noFill/>
                <a:ln w="9525">
                  <a:noFill/>
                  <a:miter lim="800000"/>
                  <a:headEnd/>
                  <a:tailEnd/>
                </a:ln>
              </p:spPr>
              <p:txBody>
                <a:bodyPr wrap="none">
                  <a:spAutoFit/>
                </a:bodyPr>
                <a:lstStyle/>
                <a:p>
                  <a:pPr algn="ctr"/>
                  <a:r>
                    <a:rPr lang="fi-FI" sz="1200">
                      <a:solidFill>
                        <a:schemeClr val="bg1"/>
                      </a:solidFill>
                    </a:rPr>
                    <a:t>Morgondagens</a:t>
                  </a:r>
                  <a:br>
                    <a:rPr lang="fi-FI" sz="1200">
                      <a:solidFill>
                        <a:schemeClr val="bg1"/>
                      </a:solidFill>
                    </a:rPr>
                  </a:br>
                  <a:r>
                    <a:rPr lang="fi-FI" sz="1200">
                      <a:solidFill>
                        <a:schemeClr val="bg1"/>
                      </a:solidFill>
                    </a:rPr>
                    <a:t>kärnkraft</a:t>
                  </a:r>
                </a:p>
              </p:txBody>
            </p:sp>
          </p:grpSp>
          <p:sp>
            <p:nvSpPr>
              <p:cNvPr id="105502" name="Text Box 12"/>
              <p:cNvSpPr txBox="1">
                <a:spLocks noChangeArrowheads="1"/>
              </p:cNvSpPr>
              <p:nvPr/>
            </p:nvSpPr>
            <p:spPr bwMode="auto">
              <a:xfrm rot="-5400000">
                <a:off x="-1226524" y="3030764"/>
                <a:ext cx="3313113" cy="274638"/>
              </a:xfrm>
              <a:prstGeom prst="rect">
                <a:avLst/>
              </a:prstGeom>
              <a:noFill/>
              <a:ln w="9525">
                <a:noFill/>
                <a:miter lim="800000"/>
                <a:headEnd/>
                <a:tailEnd/>
              </a:ln>
              <a:effectLst>
                <a:prstShdw prst="shdw17" dist="17961" dir="2700000">
                  <a:srgbClr val="002449">
                    <a:alpha val="74997"/>
                  </a:srgbClr>
                </a:prstShdw>
              </a:effectLst>
            </p:spPr>
            <p:txBody>
              <a:bodyPr lIns="91428" tIns="45714" rIns="91428" bIns="45714">
                <a:spAutoFit/>
              </a:bodyPr>
              <a:lstStyle/>
              <a:p>
                <a:pPr>
                  <a:spcBef>
                    <a:spcPct val="50000"/>
                  </a:spcBef>
                </a:pPr>
                <a:r>
                  <a:rPr lang="sv-SE" sz="1200" b="1">
                    <a:solidFill>
                      <a:srgbClr val="7F7F7F"/>
                    </a:solidFill>
                    <a:ea typeface="ＭＳ Ｐゴシック"/>
                    <a:cs typeface="ＭＳ Ｐゴシック"/>
                  </a:rPr>
                  <a:t>Resurs-, och systemeffektivitet</a:t>
                </a:r>
              </a:p>
            </p:txBody>
          </p:sp>
          <p:sp>
            <p:nvSpPr>
              <p:cNvPr id="105503" name="Text Box 31"/>
              <p:cNvSpPr txBox="1">
                <a:spLocks noChangeArrowheads="1"/>
              </p:cNvSpPr>
              <p:nvPr/>
            </p:nvSpPr>
            <p:spPr bwMode="auto">
              <a:xfrm rot="-5400000">
                <a:off x="189526" y="1365477"/>
                <a:ext cx="481013" cy="274638"/>
              </a:xfrm>
              <a:prstGeom prst="rect">
                <a:avLst/>
              </a:prstGeom>
              <a:noFill/>
              <a:ln w="9525">
                <a:noFill/>
                <a:miter lim="800000"/>
                <a:headEnd/>
                <a:tailEnd/>
              </a:ln>
              <a:effectLst>
                <a:prstShdw prst="shdw17" dist="17961" dir="2700000">
                  <a:srgbClr val="002449">
                    <a:alpha val="74997"/>
                  </a:srgbClr>
                </a:prstShdw>
              </a:effectLst>
            </p:spPr>
            <p:txBody>
              <a:bodyPr wrap="none">
                <a:spAutoFit/>
              </a:bodyPr>
              <a:lstStyle/>
              <a:p>
                <a:r>
                  <a:rPr lang="en-US" sz="1200" b="1">
                    <a:solidFill>
                      <a:srgbClr val="7F7F7F"/>
                    </a:solidFill>
                    <a:ea typeface="ＭＳ Ｐゴシック"/>
                    <a:cs typeface="ＭＳ Ｐゴシック"/>
                  </a:rPr>
                  <a:t>Hög</a:t>
                </a:r>
              </a:p>
            </p:txBody>
          </p:sp>
          <p:sp>
            <p:nvSpPr>
              <p:cNvPr id="105504" name="Rectangle 32"/>
              <p:cNvSpPr>
                <a:spLocks noChangeArrowheads="1"/>
              </p:cNvSpPr>
              <p:nvPr/>
            </p:nvSpPr>
            <p:spPr bwMode="auto">
              <a:xfrm rot="-5400000">
                <a:off x="202226" y="5318352"/>
                <a:ext cx="455613" cy="274638"/>
              </a:xfrm>
              <a:prstGeom prst="rect">
                <a:avLst/>
              </a:prstGeom>
              <a:noFill/>
              <a:ln w="9525">
                <a:noFill/>
                <a:miter lim="800000"/>
                <a:headEnd/>
                <a:tailEnd/>
              </a:ln>
              <a:effectLst>
                <a:prstShdw prst="shdw17" dist="17961" dir="2700000">
                  <a:srgbClr val="002449">
                    <a:alpha val="74997"/>
                  </a:srgbClr>
                </a:prstShdw>
              </a:effectLst>
            </p:spPr>
            <p:txBody>
              <a:bodyPr wrap="none">
                <a:spAutoFit/>
              </a:bodyPr>
              <a:lstStyle/>
              <a:p>
                <a:r>
                  <a:rPr lang="sv-SE" sz="1200" b="1">
                    <a:solidFill>
                      <a:srgbClr val="7F7F7F"/>
                    </a:solidFill>
                    <a:ea typeface="ＭＳ Ｐゴシック"/>
                    <a:cs typeface="ＭＳ Ｐゴシック"/>
                  </a:rPr>
                  <a:t>Låg</a:t>
                </a:r>
              </a:p>
            </p:txBody>
          </p:sp>
        </p:grpSp>
        <p:sp>
          <p:nvSpPr>
            <p:cNvPr id="105478" name="TextBox 29"/>
            <p:cNvSpPr txBox="1">
              <a:spLocks noChangeArrowheads="1"/>
            </p:cNvSpPr>
            <p:nvPr/>
          </p:nvSpPr>
          <p:spPr bwMode="auto">
            <a:xfrm>
              <a:off x="555625" y="6225720"/>
              <a:ext cx="1636713" cy="214313"/>
            </a:xfrm>
            <a:prstGeom prst="rect">
              <a:avLst/>
            </a:prstGeom>
            <a:noFill/>
            <a:ln w="9525">
              <a:noFill/>
              <a:miter lim="800000"/>
              <a:headEnd/>
              <a:tailEnd/>
            </a:ln>
          </p:spPr>
          <p:txBody>
            <a:bodyPr wrap="none">
              <a:spAutoFit/>
            </a:bodyPr>
            <a:lstStyle/>
            <a:p>
              <a:r>
                <a:rPr lang="en-US" sz="800">
                  <a:ea typeface="ＭＳ Ｐゴシック"/>
                  <a:cs typeface="ＭＳ Ｐゴシック"/>
                </a:rPr>
                <a:t>Copyright © Fortum Corporation</a:t>
              </a:r>
            </a:p>
          </p:txBody>
        </p:sp>
        <p:sp>
          <p:nvSpPr>
            <p:cNvPr id="11" name="TextBox 10"/>
            <p:cNvSpPr txBox="1"/>
            <p:nvPr/>
          </p:nvSpPr>
          <p:spPr bwMode="auto">
            <a:xfrm>
              <a:off x="557740" y="6464901"/>
              <a:ext cx="4957762" cy="295320"/>
            </a:xfrm>
            <a:prstGeom prst="rect">
              <a:avLst/>
            </a:prstGeom>
            <a:noFill/>
          </p:spPr>
          <p:txBody>
            <a:bodyPr>
              <a:spAutoFit/>
            </a:bodyPr>
            <a:lstStyle/>
            <a:p>
              <a:pPr fontAlgn="auto">
                <a:spcBef>
                  <a:spcPts val="0"/>
                </a:spcBef>
                <a:spcAft>
                  <a:spcPts val="0"/>
                </a:spcAft>
                <a:defRPr/>
              </a:pPr>
              <a:r>
                <a:rPr lang="en-US" sz="660" dirty="0"/>
                <a:t>All rights reserved by Fortum Corporation and shall be deemed the sole property of Fortum Corporation and nothing in this slide or otherwise shall be construed as granting or conferring any rights, in particular any intellectual property rights</a:t>
              </a:r>
            </a:p>
          </p:txBody>
        </p:sp>
      </p:grpSp>
      <p:sp>
        <p:nvSpPr>
          <p:cNvPr id="3" name="Slide Number Placeholder 2"/>
          <p:cNvSpPr>
            <a:spLocks noGrp="1"/>
          </p:cNvSpPr>
          <p:nvPr>
            <p:ph type="sldNum" sz="quarter" idx="12"/>
          </p:nvPr>
        </p:nvSpPr>
        <p:spPr/>
        <p:txBody>
          <a:bodyPr/>
          <a:lstStyle/>
          <a:p>
            <a:pPr>
              <a:defRPr/>
            </a:pPr>
            <a:fld id="{9D020ACC-ED16-48ED-B3FD-F47FED21833C}" type="slidenum">
              <a:rPr lang="sv-SE" smtClean="0"/>
              <a:pPr>
                <a:defRPr/>
              </a:pPr>
              <a:t>48</a:t>
            </a:fld>
            <a:endParaRPr lang="sv-SE" dirty="0"/>
          </a:p>
        </p:txBody>
      </p:sp>
      <p:sp>
        <p:nvSpPr>
          <p:cNvPr id="35" name="TextBox 34"/>
          <p:cNvSpPr txBox="1"/>
          <p:nvPr/>
        </p:nvSpPr>
        <p:spPr>
          <a:xfrm>
            <a:off x="2438400" y="6109533"/>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2446960129"/>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Förnyelsebara</a:t>
            </a:r>
            <a:r>
              <a:rPr lang="en-GB" dirty="0" smtClean="0"/>
              <a:t> </a:t>
            </a:r>
            <a:r>
              <a:rPr lang="en-GB" dirty="0" err="1" smtClean="0"/>
              <a:t>energikällor</a:t>
            </a:r>
            <a:r>
              <a:rPr lang="en-GB" dirty="0" smtClean="0"/>
              <a:t> </a:t>
            </a:r>
            <a:r>
              <a:rPr lang="en-GB" dirty="0" err="1" smtClean="0"/>
              <a:t>som</a:t>
            </a:r>
            <a:r>
              <a:rPr lang="en-GB" dirty="0" smtClean="0"/>
              <a:t> sol &amp; </a:t>
            </a:r>
            <a:r>
              <a:rPr lang="en-GB" dirty="0" err="1" smtClean="0"/>
              <a:t>vind</a:t>
            </a:r>
            <a:r>
              <a:rPr lang="en-GB" dirty="0" smtClean="0"/>
              <a:t> </a:t>
            </a:r>
            <a:r>
              <a:rPr lang="en-GB" dirty="0" err="1" smtClean="0"/>
              <a:t>skapar</a:t>
            </a:r>
            <a:r>
              <a:rPr lang="en-GB" dirty="0" smtClean="0"/>
              <a:t> </a:t>
            </a:r>
            <a:r>
              <a:rPr lang="en-GB" dirty="0" err="1" smtClean="0"/>
              <a:t>nya</a:t>
            </a:r>
            <a:r>
              <a:rPr lang="en-GB" dirty="0" smtClean="0"/>
              <a:t> </a:t>
            </a:r>
            <a:r>
              <a:rPr lang="en-GB" dirty="0" err="1" smtClean="0"/>
              <a:t>utmaningar</a:t>
            </a:r>
            <a:r>
              <a:rPr lang="en-GB" dirty="0" smtClean="0"/>
              <a:t> i </a:t>
            </a:r>
            <a:r>
              <a:rPr lang="en-GB" dirty="0" err="1" smtClean="0"/>
              <a:t>energisystemet</a:t>
            </a:r>
            <a:r>
              <a:rPr lang="en-GB" dirty="0" smtClean="0"/>
              <a:t> – </a:t>
            </a:r>
            <a:r>
              <a:rPr lang="en-GB" dirty="0" err="1" smtClean="0"/>
              <a:t>exempel</a:t>
            </a:r>
            <a:r>
              <a:rPr lang="en-GB" dirty="0" smtClean="0"/>
              <a:t> </a:t>
            </a:r>
            <a:r>
              <a:rPr lang="en-GB" dirty="0" err="1" smtClean="0"/>
              <a:t>från</a:t>
            </a:r>
            <a:r>
              <a:rPr lang="en-GB" dirty="0" smtClean="0"/>
              <a:t> </a:t>
            </a:r>
            <a:r>
              <a:rPr lang="en-GB" dirty="0" err="1" smtClean="0"/>
              <a:t>Tyskland</a:t>
            </a:r>
            <a:r>
              <a:rPr lang="en-GB" dirty="0" smtClean="0"/>
              <a:t> </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49</a:t>
            </a:fld>
            <a:endParaRPr lang="fi-FI"/>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759" y="1239108"/>
            <a:ext cx="4669795" cy="356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25" y="1213941"/>
            <a:ext cx="4698503" cy="365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5037" y="4950357"/>
            <a:ext cx="9683292" cy="1200329"/>
          </a:xfrm>
          <a:prstGeom prst="rect">
            <a:avLst/>
          </a:prstGeom>
          <a:noFill/>
        </p:spPr>
        <p:txBody>
          <a:bodyPr wrap="none" rtlCol="0">
            <a:spAutoFit/>
          </a:bodyPr>
          <a:lstStyle/>
          <a:p>
            <a:r>
              <a:rPr lang="en-GB" sz="2400" i="1" dirty="0" smtClean="0"/>
              <a:t>Vi </a:t>
            </a:r>
            <a:r>
              <a:rPr lang="en-GB" sz="2400" i="1" dirty="0" err="1" smtClean="0"/>
              <a:t>behöver</a:t>
            </a:r>
            <a:r>
              <a:rPr lang="en-GB" sz="2400" i="1" dirty="0" smtClean="0"/>
              <a:t> </a:t>
            </a:r>
            <a:r>
              <a:rPr lang="en-GB" sz="2400" i="1" dirty="0" err="1" smtClean="0"/>
              <a:t>producera</a:t>
            </a:r>
            <a:r>
              <a:rPr lang="en-GB" sz="2400" i="1" dirty="0" smtClean="0"/>
              <a:t> el </a:t>
            </a:r>
            <a:r>
              <a:rPr lang="en-GB" sz="2400" i="1" dirty="0" err="1" smtClean="0"/>
              <a:t>även</a:t>
            </a:r>
            <a:r>
              <a:rPr lang="en-GB" sz="2400" i="1" dirty="0" smtClean="0"/>
              <a:t> </a:t>
            </a:r>
            <a:r>
              <a:rPr lang="en-GB" sz="2400" i="1" dirty="0" err="1" smtClean="0"/>
              <a:t>då</a:t>
            </a:r>
            <a:r>
              <a:rPr lang="en-GB" sz="2400" i="1" dirty="0" smtClean="0"/>
              <a:t> </a:t>
            </a:r>
            <a:r>
              <a:rPr lang="en-GB" sz="2400" i="1" dirty="0" err="1" smtClean="0"/>
              <a:t>solen</a:t>
            </a:r>
            <a:r>
              <a:rPr lang="en-GB" sz="2400" i="1" dirty="0" smtClean="0"/>
              <a:t> </a:t>
            </a:r>
            <a:r>
              <a:rPr lang="en-GB" sz="2400" i="1" dirty="0" err="1" smtClean="0"/>
              <a:t>inte</a:t>
            </a:r>
            <a:r>
              <a:rPr lang="en-GB" sz="2400" i="1" dirty="0" smtClean="0"/>
              <a:t> </a:t>
            </a:r>
            <a:r>
              <a:rPr lang="en-GB" sz="2400" i="1" dirty="0" err="1" smtClean="0"/>
              <a:t>lyser</a:t>
            </a:r>
            <a:r>
              <a:rPr lang="en-GB" sz="2400" i="1" dirty="0" smtClean="0"/>
              <a:t> </a:t>
            </a:r>
            <a:r>
              <a:rPr lang="en-GB" sz="2400" i="1" dirty="0" err="1" smtClean="0"/>
              <a:t>eller</a:t>
            </a:r>
            <a:r>
              <a:rPr lang="en-GB" sz="2400" i="1" dirty="0" smtClean="0"/>
              <a:t> der </a:t>
            </a:r>
            <a:r>
              <a:rPr lang="en-GB" sz="2400" i="1" dirty="0" err="1" smtClean="0"/>
              <a:t>är</a:t>
            </a:r>
            <a:r>
              <a:rPr lang="en-GB" sz="2400" i="1" dirty="0" smtClean="0"/>
              <a:t> </a:t>
            </a:r>
            <a:r>
              <a:rPr lang="en-GB" sz="2400" i="1" dirty="0" err="1" smtClean="0"/>
              <a:t>vindstilla</a:t>
            </a:r>
            <a:r>
              <a:rPr lang="en-GB" sz="2400" i="1" dirty="0" smtClean="0"/>
              <a:t> </a:t>
            </a:r>
          </a:p>
          <a:p>
            <a:endParaRPr lang="en-GB" sz="2400" i="1" dirty="0"/>
          </a:p>
          <a:p>
            <a:r>
              <a:rPr lang="en-GB" sz="2400" i="1" dirty="0" err="1" smtClean="0"/>
              <a:t>Att</a:t>
            </a:r>
            <a:r>
              <a:rPr lang="en-GB" sz="2400" i="1" dirty="0" smtClean="0"/>
              <a:t> </a:t>
            </a:r>
            <a:r>
              <a:rPr lang="en-GB" sz="2400" i="1" dirty="0" err="1" smtClean="0"/>
              <a:t>skapa</a:t>
            </a:r>
            <a:r>
              <a:rPr lang="en-GB" sz="2400" i="1" dirty="0" smtClean="0"/>
              <a:t> </a:t>
            </a:r>
            <a:r>
              <a:rPr lang="en-GB" sz="2400" i="1" dirty="0" err="1" smtClean="0"/>
              <a:t>ett</a:t>
            </a:r>
            <a:r>
              <a:rPr lang="en-GB" sz="2400" i="1" dirty="0" smtClean="0"/>
              <a:t> </a:t>
            </a:r>
            <a:r>
              <a:rPr lang="en-GB" sz="2400" i="1" dirty="0" err="1" smtClean="0"/>
              <a:t>stabilt</a:t>
            </a:r>
            <a:r>
              <a:rPr lang="en-GB" sz="2400" i="1" dirty="0" smtClean="0"/>
              <a:t> </a:t>
            </a:r>
            <a:r>
              <a:rPr lang="en-GB" sz="2400" i="1" dirty="0" err="1" smtClean="0"/>
              <a:t>elsystem</a:t>
            </a:r>
            <a:r>
              <a:rPr lang="en-GB" sz="2400" i="1" dirty="0" smtClean="0"/>
              <a:t> med </a:t>
            </a:r>
            <a:r>
              <a:rPr lang="en-GB" sz="2400" i="1" dirty="0" err="1" smtClean="0"/>
              <a:t>hög</a:t>
            </a:r>
            <a:r>
              <a:rPr lang="en-GB" sz="2400" i="1" dirty="0" smtClean="0"/>
              <a:t> </a:t>
            </a:r>
            <a:r>
              <a:rPr lang="en-GB" sz="2400" i="1" dirty="0" err="1" smtClean="0"/>
              <a:t>tillgänglighet</a:t>
            </a:r>
            <a:r>
              <a:rPr lang="en-GB" sz="2400" i="1" dirty="0" smtClean="0"/>
              <a:t> </a:t>
            </a:r>
            <a:r>
              <a:rPr lang="en-GB" sz="2400" i="1" dirty="0" err="1" smtClean="0"/>
              <a:t>är</a:t>
            </a:r>
            <a:r>
              <a:rPr lang="en-GB" sz="2400" i="1" dirty="0" smtClean="0"/>
              <a:t> </a:t>
            </a:r>
            <a:r>
              <a:rPr lang="en-GB" sz="2400" i="1" dirty="0" err="1" smtClean="0"/>
              <a:t>komplext</a:t>
            </a:r>
            <a:endParaRPr lang="en-GB" sz="2400" i="1" dirty="0"/>
          </a:p>
        </p:txBody>
      </p:sp>
      <p:sp>
        <p:nvSpPr>
          <p:cNvPr id="8" name="TextBox 7"/>
          <p:cNvSpPr txBox="1"/>
          <p:nvPr/>
        </p:nvSpPr>
        <p:spPr>
          <a:xfrm>
            <a:off x="1871691" y="6218556"/>
            <a:ext cx="2890535"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Fraunhofer</a:t>
            </a:r>
            <a:r>
              <a:rPr lang="en-GB" i="1" dirty="0" smtClean="0"/>
              <a:t> Institute</a:t>
            </a:r>
          </a:p>
        </p:txBody>
      </p:sp>
    </p:spTree>
    <p:extLst>
      <p:ext uri="{BB962C8B-B14F-4D97-AF65-F5344CB8AC3E}">
        <p14:creationId xmlns:p14="http://schemas.microsoft.com/office/powerpoint/2010/main" val="1221174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978" y="5846215"/>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EAF98FFC-1B6D-4E6A-938D-1721E8DB45FA}" type="slidenum">
              <a:rPr lang="fi-FI" smtClean="0"/>
              <a:pPr eaLnBrk="1" hangingPunct="1"/>
              <a:t>5</a:t>
            </a:fld>
            <a:endParaRPr lang="fi-FI" smtClean="0"/>
          </a:p>
        </p:txBody>
      </p:sp>
      <p:sp>
        <p:nvSpPr>
          <p:cNvPr id="3" name="TextBox 2"/>
          <p:cNvSpPr txBox="1"/>
          <p:nvPr/>
        </p:nvSpPr>
        <p:spPr>
          <a:xfrm>
            <a:off x="1308539" y="6292411"/>
            <a:ext cx="2031325" cy="369332"/>
          </a:xfrm>
          <a:prstGeom prst="rect">
            <a:avLst/>
          </a:prstGeom>
          <a:noFill/>
        </p:spPr>
        <p:txBody>
          <a:bodyPr wrap="none" rtlCol="0">
            <a:spAutoFit/>
          </a:bodyPr>
          <a:lstStyle/>
          <a:p>
            <a:r>
              <a:rPr lang="en-GB" i="1" dirty="0" err="1" smtClean="0"/>
              <a:t>Källa</a:t>
            </a:r>
            <a:r>
              <a:rPr lang="en-GB" i="1" dirty="0" smtClean="0"/>
              <a:t> : </a:t>
            </a:r>
            <a:r>
              <a:rPr lang="en-GB" i="1" dirty="0" err="1" smtClean="0"/>
              <a:t>Gapminder</a:t>
            </a:r>
            <a:endParaRPr lang="en-GB" i="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92" y="375022"/>
            <a:ext cx="8108572" cy="565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085" y="0"/>
            <a:ext cx="2494893" cy="223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hangingPunct="1">
              <a:defRPr/>
            </a:pPr>
            <a:r>
              <a:rPr lang="sv-SE" dirty="0" smtClean="0"/>
              <a:t>Mot hållbara samhällen och en hållbar tillvaro i stadsmiljö - </a:t>
            </a:r>
            <a:br>
              <a:rPr lang="sv-SE" dirty="0" smtClean="0"/>
            </a:br>
            <a:r>
              <a:rPr lang="sv-SE" sz="2400" i="1" dirty="0" smtClean="0"/>
              <a:t>Forskning och Utveckling</a:t>
            </a:r>
            <a:endParaRPr lang="sv-SE" sz="2400" i="1" dirty="0"/>
          </a:p>
        </p:txBody>
      </p:sp>
      <p:sp>
        <p:nvSpPr>
          <p:cNvPr id="27651" name="Rectangle 2"/>
          <p:cNvSpPr>
            <a:spLocks noGrp="1" noChangeArrowheads="1"/>
          </p:cNvSpPr>
          <p:nvPr>
            <p:ph idx="1"/>
          </p:nvPr>
        </p:nvSpPr>
        <p:spPr>
          <a:xfrm>
            <a:off x="344488" y="1604963"/>
            <a:ext cx="3224212" cy="4346575"/>
          </a:xfrm>
        </p:spPr>
        <p:txBody>
          <a:bodyPr/>
          <a:lstStyle/>
          <a:p>
            <a:pPr eaLnBrk="1" hangingPunct="1">
              <a:lnSpc>
                <a:spcPct val="90000"/>
              </a:lnSpc>
              <a:defRPr/>
            </a:pPr>
            <a:r>
              <a:rPr lang="sv-SE" smtClean="0"/>
              <a:t>Vågkraft</a:t>
            </a:r>
            <a:endParaRPr lang="sv-SE" dirty="0" smtClean="0"/>
          </a:p>
          <a:p>
            <a:pPr eaLnBrk="1" hangingPunct="1">
              <a:lnSpc>
                <a:spcPct val="90000"/>
              </a:lnSpc>
              <a:defRPr/>
            </a:pPr>
            <a:r>
              <a:rPr lang="sv-SE" dirty="0" smtClean="0"/>
              <a:t>Pyrolys av biomassa</a:t>
            </a:r>
          </a:p>
          <a:p>
            <a:pPr eaLnBrk="1" hangingPunct="1">
              <a:lnSpc>
                <a:spcPct val="90000"/>
              </a:lnSpc>
              <a:defRPr/>
            </a:pPr>
            <a:r>
              <a:rPr lang="sv-SE" dirty="0" smtClean="0"/>
              <a:t>Främja en snabb introduktion av elfordon</a:t>
            </a:r>
          </a:p>
          <a:p>
            <a:pPr eaLnBrk="1" hangingPunct="1">
              <a:lnSpc>
                <a:spcPct val="90000"/>
              </a:lnSpc>
              <a:defRPr/>
            </a:pPr>
            <a:r>
              <a:rPr lang="sv-SE" dirty="0" smtClean="0"/>
              <a:t>Nya lösningar inom </a:t>
            </a:r>
            <a:r>
              <a:rPr lang="sv-SE" smtClean="0"/>
              <a:t/>
            </a:r>
            <a:br>
              <a:rPr lang="sv-SE" smtClean="0"/>
            </a:br>
            <a:r>
              <a:rPr lang="sv-SE" smtClean="0"/>
              <a:t>fjärrvärme</a:t>
            </a:r>
          </a:p>
          <a:p>
            <a:pPr>
              <a:lnSpc>
                <a:spcPct val="90000"/>
              </a:lnSpc>
              <a:defRPr/>
            </a:pPr>
            <a:r>
              <a:rPr lang="sv-SE"/>
              <a:t>Ökad säkerhet och livslängd för kärnkrafts-CHP</a:t>
            </a:r>
          </a:p>
          <a:p>
            <a:pPr eaLnBrk="1" hangingPunct="1">
              <a:lnSpc>
                <a:spcPct val="90000"/>
              </a:lnSpc>
              <a:defRPr/>
            </a:pPr>
            <a:r>
              <a:rPr lang="sv-SE" smtClean="0"/>
              <a:t>Distribuerad </a:t>
            </a:r>
            <a:r>
              <a:rPr lang="sv-SE" dirty="0" smtClean="0"/>
              <a:t>energiproduktion och smarta nät</a:t>
            </a:r>
          </a:p>
          <a:p>
            <a:pPr eaLnBrk="1" hangingPunct="1">
              <a:lnSpc>
                <a:spcPct val="90000"/>
              </a:lnSpc>
              <a:defRPr/>
            </a:pPr>
            <a:endParaRPr lang="sv-SE" dirty="0" smtClean="0"/>
          </a:p>
        </p:txBody>
      </p:sp>
      <p:grpSp>
        <p:nvGrpSpPr>
          <p:cNvPr id="113667" name="Group 3"/>
          <p:cNvGrpSpPr>
            <a:grpSpLocks/>
          </p:cNvGrpSpPr>
          <p:nvPr/>
        </p:nvGrpSpPr>
        <p:grpSpPr bwMode="auto">
          <a:xfrm>
            <a:off x="3749675" y="914400"/>
            <a:ext cx="6105525" cy="5153025"/>
            <a:chOff x="2394" y="482"/>
            <a:chExt cx="3945" cy="3306"/>
          </a:xfrm>
        </p:grpSpPr>
        <p:pic>
          <p:nvPicPr>
            <p:cNvPr id="113670" name="Picture 4" descr="PPT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 y="1797"/>
              <a:ext cx="1588" cy="937"/>
            </a:xfrm>
            <a:prstGeom prst="rect">
              <a:avLst/>
            </a:prstGeom>
            <a:noFill/>
            <a:ln w="9525">
              <a:noFill/>
              <a:miter lim="800000"/>
              <a:headEnd/>
              <a:tailEnd/>
            </a:ln>
          </p:spPr>
        </p:pic>
        <p:pic>
          <p:nvPicPr>
            <p:cNvPr id="113671" name="Picture 5" descr="c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 y="482"/>
              <a:ext cx="2040" cy="1346"/>
            </a:xfrm>
            <a:prstGeom prst="rect">
              <a:avLst/>
            </a:prstGeom>
            <a:noFill/>
            <a:ln w="9525">
              <a:noFill/>
              <a:miter lim="800000"/>
              <a:headEnd/>
              <a:tailEnd/>
            </a:ln>
          </p:spPr>
        </p:pic>
        <p:pic>
          <p:nvPicPr>
            <p:cNvPr id="113672" name="Picture 6" descr="_P4U35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 y="1797"/>
              <a:ext cx="1286" cy="858"/>
            </a:xfrm>
            <a:prstGeom prst="rect">
              <a:avLst/>
            </a:prstGeom>
            <a:noFill/>
            <a:ln w="9525">
              <a:noFill/>
              <a:miter lim="800000"/>
              <a:headEnd/>
              <a:tailEnd/>
            </a:ln>
          </p:spPr>
        </p:pic>
        <p:pic>
          <p:nvPicPr>
            <p:cNvPr id="113673" name="Picture 4" descr="bergvarme081124_jp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64" y="2704"/>
              <a:ext cx="2306" cy="1084"/>
            </a:xfrm>
            <a:prstGeom prst="rect">
              <a:avLst/>
            </a:prstGeom>
            <a:noFill/>
            <a:ln w="9525">
              <a:noFill/>
              <a:miter lim="800000"/>
              <a:headEnd/>
              <a:tailEnd/>
            </a:ln>
          </p:spPr>
        </p:pic>
        <p:pic>
          <p:nvPicPr>
            <p:cNvPr id="113674" name="Picture 8" descr="MPj0401363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 y="981"/>
              <a:ext cx="754" cy="734"/>
            </a:xfrm>
            <a:prstGeom prst="rect">
              <a:avLst/>
            </a:prstGeom>
            <a:noFill/>
            <a:ln w="9525">
              <a:noFill/>
              <a:miter lim="800000"/>
              <a:headEnd/>
              <a:tailEnd/>
            </a:ln>
          </p:spPr>
        </p:pic>
        <p:pic>
          <p:nvPicPr>
            <p:cNvPr id="113675" name="Picture 9" descr="MCj0298019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0" y="890"/>
              <a:ext cx="1105" cy="459"/>
            </a:xfrm>
            <a:prstGeom prst="rect">
              <a:avLst/>
            </a:prstGeom>
            <a:solidFill>
              <a:schemeClr val="hlink"/>
            </a:solidFill>
            <a:ln w="9525">
              <a:noFill/>
              <a:miter lim="800000"/>
              <a:headEnd/>
              <a:tailEnd/>
            </a:ln>
          </p:spPr>
        </p:pic>
        <p:pic>
          <p:nvPicPr>
            <p:cNvPr id="11367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0" y="2704"/>
              <a:ext cx="556" cy="1050"/>
            </a:xfrm>
            <a:prstGeom prst="rect">
              <a:avLst/>
            </a:prstGeom>
            <a:noFill/>
            <a:ln w="9525">
              <a:noFill/>
              <a:miter lim="800000"/>
              <a:headEnd/>
              <a:tailEnd/>
            </a:ln>
          </p:spPr>
        </p:pic>
        <p:pic>
          <p:nvPicPr>
            <p:cNvPr id="11367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5" y="2704"/>
              <a:ext cx="632" cy="1010"/>
            </a:xfrm>
            <a:prstGeom prst="rect">
              <a:avLst/>
            </a:prstGeom>
            <a:noFill/>
            <a:ln w="9525">
              <a:noFill/>
              <a:miter lim="800000"/>
              <a:headEnd/>
              <a:tailEnd/>
            </a:ln>
          </p:spPr>
        </p:pic>
        <p:pic>
          <p:nvPicPr>
            <p:cNvPr id="113678" name="Picture 8" descr="wawe2.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4" y="1706"/>
              <a:ext cx="1270" cy="1205"/>
            </a:xfrm>
            <a:prstGeom prst="rect">
              <a:avLst/>
            </a:prstGeom>
            <a:noFill/>
            <a:ln w="9525">
              <a:noFill/>
              <a:miter lim="800000"/>
              <a:headEnd/>
              <a:tailEnd/>
            </a:ln>
          </p:spPr>
        </p:pic>
      </p:grpSp>
      <p:sp>
        <p:nvSpPr>
          <p:cNvPr id="15" name="Slide Number Placeholder 4"/>
          <p:cNvSpPr>
            <a:spLocks noGrp="1"/>
          </p:cNvSpPr>
          <p:nvPr>
            <p:ph type="sldNum" sz="quarter" idx="4294967295"/>
          </p:nvPr>
        </p:nvSpPr>
        <p:spPr>
          <a:xfrm>
            <a:off x="322263" y="6454775"/>
            <a:ext cx="382587" cy="144463"/>
          </a:xfrm>
          <a:prstGeom prst="rect">
            <a:avLst/>
          </a:prstGeom>
        </p:spPr>
        <p:txBody>
          <a:bodyPr/>
          <a:lstStyle/>
          <a:p>
            <a:pPr>
              <a:defRPr/>
            </a:pPr>
            <a:fld id="{7C42CD78-FA51-4218-9FE6-40A972F3DE87}" type="slidenum">
              <a:rPr lang="en-GB"/>
              <a:pPr>
                <a:defRPr/>
              </a:pPr>
              <a:t>50</a:t>
            </a:fld>
            <a:endParaRPr lang="en-GB" dirty="0"/>
          </a:p>
        </p:txBody>
      </p:sp>
      <p:sp>
        <p:nvSpPr>
          <p:cNvPr id="16" name="TextBox 15"/>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743100639"/>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dirty="0" smtClean="0"/>
              <a:t>Vi tar ansvar för våra grannar</a:t>
            </a:r>
            <a:endParaRPr lang="sv-SE" dirty="0">
              <a:solidFill>
                <a:schemeClr val="tx1"/>
              </a:solidFill>
            </a:endParaRPr>
          </a:p>
        </p:txBody>
      </p:sp>
      <p:sp>
        <p:nvSpPr>
          <p:cNvPr id="6" name="Slide Number Placeholder 5"/>
          <p:cNvSpPr>
            <a:spLocks noGrp="1"/>
          </p:cNvSpPr>
          <p:nvPr>
            <p:ph type="sldNum" sz="quarter" idx="12"/>
          </p:nvPr>
        </p:nvSpPr>
        <p:spPr>
          <a:xfrm>
            <a:off x="322263" y="6507878"/>
            <a:ext cx="382587" cy="142875"/>
          </a:xfrm>
        </p:spPr>
        <p:txBody>
          <a:bodyPr/>
          <a:lstStyle/>
          <a:p>
            <a:fld id="{B6BA91B9-0159-407A-9ED6-A303FD4F8A83}" type="slidenum">
              <a:rPr lang="fi-FI" smtClean="0"/>
              <a:pPr/>
              <a:t>51</a:t>
            </a:fld>
            <a:endParaRPr lang="sv-SE" dirty="0"/>
          </a:p>
        </p:txBody>
      </p:sp>
      <p:grpSp>
        <p:nvGrpSpPr>
          <p:cNvPr id="2" name="Group 1"/>
          <p:cNvGrpSpPr/>
          <p:nvPr/>
        </p:nvGrpSpPr>
        <p:grpSpPr>
          <a:xfrm>
            <a:off x="738407" y="1176876"/>
            <a:ext cx="8585596" cy="4851482"/>
            <a:chOff x="271463" y="1050748"/>
            <a:chExt cx="8585596" cy="4851482"/>
          </a:xfrm>
        </p:grpSpPr>
        <p:grpSp>
          <p:nvGrpSpPr>
            <p:cNvPr id="36" name="Oval 2"/>
            <p:cNvGrpSpPr>
              <a:grpSpLocks/>
            </p:cNvGrpSpPr>
            <p:nvPr/>
          </p:nvGrpSpPr>
          <p:grpSpPr bwMode="auto">
            <a:xfrm>
              <a:off x="1322388" y="1414463"/>
              <a:ext cx="6754813" cy="3859212"/>
              <a:chOff x="833" y="933"/>
              <a:chExt cx="4255" cy="2431"/>
            </a:xfrm>
          </p:grpSpPr>
          <p:pic>
            <p:nvPicPr>
              <p:cNvPr id="60" name="Oval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 y="933"/>
                <a:ext cx="4255" cy="2431"/>
              </a:xfrm>
              <a:prstGeom prst="rect">
                <a:avLst/>
              </a:prstGeom>
              <a:noFill/>
              <a:ln w="9525">
                <a:noFill/>
                <a:miter lim="800000"/>
                <a:headEnd/>
                <a:tailEnd/>
              </a:ln>
            </p:spPr>
          </p:pic>
          <p:sp>
            <p:nvSpPr>
              <p:cNvPr id="61" name="Text Box 5"/>
              <p:cNvSpPr txBox="1">
                <a:spLocks noChangeArrowheads="1"/>
              </p:cNvSpPr>
              <p:nvPr/>
            </p:nvSpPr>
            <p:spPr bwMode="auto">
              <a:xfrm>
                <a:off x="1345" y="1291"/>
                <a:ext cx="3002" cy="1714"/>
              </a:xfrm>
              <a:prstGeom prst="rect">
                <a:avLst/>
              </a:prstGeom>
              <a:noFill/>
              <a:ln w="9525">
                <a:noFill/>
                <a:miter lim="800000"/>
                <a:headEnd/>
                <a:tailEnd/>
              </a:ln>
            </p:spPr>
            <p:txBody>
              <a:bodyPr wrap="none" anchor="ctr"/>
              <a:lstStyle/>
              <a:p>
                <a:pPr algn="ctr"/>
                <a:endParaRPr lang="fi-FI" b="0" dirty="0">
                  <a:ea typeface="MS PGothic" charset="-128"/>
                </a:endParaRPr>
              </a:p>
            </p:txBody>
          </p:sp>
        </p:grpSp>
        <p:pic>
          <p:nvPicPr>
            <p:cNvPr id="3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8543" y="4719543"/>
              <a:ext cx="1608138" cy="1182687"/>
            </a:xfrm>
            <a:prstGeom prst="rect">
              <a:avLst/>
            </a:prstGeom>
            <a:noFill/>
            <a:ln w="9525">
              <a:noFill/>
              <a:miter lim="800000"/>
              <a:headEnd/>
              <a:tailEnd/>
            </a:ln>
          </p:spPr>
        </p:pic>
        <p:sp>
          <p:nvSpPr>
            <p:cNvPr id="40" name="Text Box 26"/>
            <p:cNvSpPr txBox="1">
              <a:spLocks noChangeArrowheads="1"/>
            </p:cNvSpPr>
            <p:nvPr/>
          </p:nvSpPr>
          <p:spPr bwMode="auto">
            <a:xfrm>
              <a:off x="2215933" y="1132980"/>
              <a:ext cx="2424600" cy="646331"/>
            </a:xfrm>
            <a:prstGeom prst="rect">
              <a:avLst/>
            </a:prstGeom>
            <a:noFill/>
            <a:ln w="9525">
              <a:noFill/>
              <a:miter lim="800000"/>
              <a:headEnd/>
              <a:tailEnd/>
            </a:ln>
            <a:effectLst>
              <a:prstShdw prst="shdw17" dist="17961" dir="2700000">
                <a:srgbClr val="002449"/>
              </a:prstShdw>
            </a:effectLst>
          </p:spPr>
          <p:txBody>
            <a:bodyPr wrap="square">
              <a:spAutoFit/>
            </a:bodyPr>
            <a:lstStyle>
              <a:defPPr>
                <a:defRPr lang="fi-FI"/>
              </a:defPPr>
              <a:lvl1pPr algn="ctr">
                <a:defRPr sz="1200" b="1">
                  <a:solidFill>
                    <a:srgbClr val="002A5E"/>
                  </a:solidFill>
                  <a:ea typeface="MS PGothic" charset="-128"/>
                </a:defRPr>
              </a:lvl1pPr>
            </a:lstStyle>
            <a:p>
              <a:pPr algn="l"/>
              <a:r>
                <a:rPr lang="sv-SE" dirty="0">
                  <a:solidFill>
                    <a:schemeClr val="accent4"/>
                  </a:solidFill>
                </a:rPr>
                <a:t>Älvstädning med Idrottens miljöorganisation Städa Sverige (Sverige)</a:t>
              </a:r>
            </a:p>
          </p:txBody>
        </p:sp>
        <p:sp>
          <p:nvSpPr>
            <p:cNvPr id="44" name="Text Box 13"/>
            <p:cNvSpPr txBox="1">
              <a:spLocks noChangeArrowheads="1"/>
            </p:cNvSpPr>
            <p:nvPr/>
          </p:nvSpPr>
          <p:spPr bwMode="auto">
            <a:xfrm>
              <a:off x="271463" y="2135781"/>
              <a:ext cx="1975292" cy="1015663"/>
            </a:xfrm>
            <a:prstGeom prst="rect">
              <a:avLst/>
            </a:prstGeom>
            <a:noFill/>
            <a:ln w="9525">
              <a:noFill/>
              <a:miter lim="800000"/>
              <a:headEnd/>
              <a:tailEnd/>
            </a:ln>
            <a:effectLst>
              <a:prstShdw prst="shdw17" dist="17961" dir="2700000">
                <a:srgbClr val="002449"/>
              </a:prstShdw>
            </a:effectLst>
          </p:spPr>
          <p:txBody>
            <a:bodyPr wrap="square">
              <a:spAutoFit/>
            </a:bodyPr>
            <a:lstStyle>
              <a:defPPr>
                <a:defRPr lang="fi-FI"/>
              </a:defPPr>
              <a:lvl1pPr algn="ctr">
                <a:defRPr sz="1200" b="1">
                  <a:solidFill>
                    <a:srgbClr val="002A5E"/>
                  </a:solidFill>
                  <a:ea typeface="MS PGothic" charset="-128"/>
                </a:defRPr>
              </a:lvl1pPr>
            </a:lstStyle>
            <a:p>
              <a:pPr algn="l" eaLnBrk="0" hangingPunct="0">
                <a:buSzPct val="100000"/>
              </a:pPr>
              <a:r>
                <a:rPr lang="sv-SE" dirty="0" smtClean="0">
                  <a:solidFill>
                    <a:schemeClr val="accent4"/>
                  </a:solidFill>
                  <a:sym typeface="Arial" charset="0"/>
                </a:rPr>
                <a:t>Samarbetsprojekt med Ulica Foundation: seminarier och stipendier för fattiga barn (Polen)</a:t>
              </a:r>
              <a:endParaRPr lang="sv-SE" dirty="0">
                <a:solidFill>
                  <a:schemeClr val="accent4"/>
                </a:solidFill>
                <a:ea typeface="ＭＳ Ｐゴシック"/>
                <a:cs typeface="ＭＳ Ｐゴシック"/>
                <a:sym typeface="Arial" charset="0"/>
              </a:endParaRPr>
            </a:p>
          </p:txBody>
        </p:sp>
        <p:pic>
          <p:nvPicPr>
            <p:cNvPr id="51" name="Picture 25" descr="Futis_00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2085" y="1630399"/>
              <a:ext cx="1441450" cy="647700"/>
            </a:xfrm>
            <a:prstGeom prst="rect">
              <a:avLst/>
            </a:prstGeom>
            <a:noFill/>
            <a:ln w="9525">
              <a:noFill/>
              <a:miter lim="800000"/>
              <a:headEnd/>
              <a:tailEnd/>
            </a:ln>
          </p:spPr>
        </p:pic>
        <p:pic>
          <p:nvPicPr>
            <p:cNvPr id="53" name="Picture 23" descr="Tutor_Yleiskalvosarja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1810" y="1630399"/>
              <a:ext cx="538163" cy="644525"/>
            </a:xfrm>
            <a:prstGeom prst="rect">
              <a:avLst/>
            </a:prstGeom>
            <a:noFill/>
            <a:ln w="9525">
              <a:noFill/>
              <a:miter lim="800000"/>
              <a:headEnd/>
              <a:tailEnd/>
            </a:ln>
          </p:spPr>
        </p:pic>
        <p:pic>
          <p:nvPicPr>
            <p:cNvPr id="54" name="Picture 28" descr="Lohjan_Valovaali 200x240.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352" y="4044507"/>
              <a:ext cx="1139825" cy="1368425"/>
            </a:xfrm>
            <a:prstGeom prst="rect">
              <a:avLst/>
            </a:prstGeom>
            <a:noFill/>
            <a:ln w="9525">
              <a:noFill/>
              <a:miter lim="800000"/>
              <a:headEnd/>
              <a:tailEnd/>
            </a:ln>
          </p:spPr>
        </p:pic>
        <p:sp>
          <p:nvSpPr>
            <p:cNvPr id="57" name="Text Box 17"/>
            <p:cNvSpPr txBox="1">
              <a:spLocks noChangeArrowheads="1"/>
            </p:cNvSpPr>
            <p:nvPr/>
          </p:nvSpPr>
          <p:spPr bwMode="auto">
            <a:xfrm>
              <a:off x="2207822" y="4236999"/>
              <a:ext cx="1981633" cy="461665"/>
            </a:xfrm>
            <a:prstGeom prst="rect">
              <a:avLst/>
            </a:prstGeom>
            <a:noFill/>
            <a:ln w="9525">
              <a:noFill/>
              <a:miter lim="800000"/>
              <a:headEnd/>
              <a:tailEnd/>
            </a:ln>
            <a:effectLst>
              <a:prstShdw prst="shdw17" dist="17961" dir="2700000">
                <a:srgbClr val="002449"/>
              </a:prstShdw>
            </a:effectLst>
          </p:spPr>
          <p:txBody>
            <a:bodyPr wrap="none">
              <a:spAutoFit/>
            </a:bodyPr>
            <a:lstStyle>
              <a:defPPr>
                <a:defRPr lang="fi-FI"/>
              </a:defPPr>
              <a:lvl1pPr algn="ctr">
                <a:defRPr sz="1200" b="1">
                  <a:solidFill>
                    <a:srgbClr val="002A5E"/>
                  </a:solidFill>
                  <a:ea typeface="MS PGothic" charset="-128"/>
                </a:defRPr>
              </a:lvl1pPr>
            </a:lstStyle>
            <a:p>
              <a:pPr algn="l" eaLnBrk="0" hangingPunct="0">
                <a:buSzPct val="100000"/>
              </a:pPr>
              <a:r>
                <a:rPr lang="sv-SE" dirty="0">
                  <a:solidFill>
                    <a:schemeClr val="accent4"/>
                  </a:solidFill>
                  <a:sym typeface="Arial" charset="0"/>
                </a:rPr>
                <a:t>John Nurminen stiftelse:</a:t>
              </a:r>
              <a:r>
                <a:rPr dirty="0">
                  <a:solidFill>
                    <a:schemeClr val="accent4"/>
                  </a:solidFill>
                </a:rPr>
                <a:t/>
              </a:r>
              <a:br>
                <a:rPr dirty="0">
                  <a:solidFill>
                    <a:schemeClr val="accent4"/>
                  </a:solidFill>
                </a:rPr>
              </a:br>
              <a:r>
                <a:rPr lang="sv-SE" dirty="0">
                  <a:solidFill>
                    <a:schemeClr val="accent4"/>
                  </a:solidFill>
                  <a:sym typeface="Arial" charset="0"/>
                </a:rPr>
                <a:t>Ett rent Östersjön</a:t>
              </a:r>
              <a:endParaRPr lang="sv-SE" dirty="0">
                <a:solidFill>
                  <a:schemeClr val="accent4"/>
                </a:solidFill>
                <a:ea typeface="ＭＳ Ｐゴシック"/>
                <a:cs typeface="ＭＳ Ｐゴシック"/>
                <a:sym typeface="Arial" charset="0"/>
              </a:endParaRPr>
            </a:p>
          </p:txBody>
        </p:sp>
        <p:sp>
          <p:nvSpPr>
            <p:cNvPr id="58" name="Text Box 11"/>
            <p:cNvSpPr txBox="1">
              <a:spLocks noChangeArrowheads="1"/>
            </p:cNvSpPr>
            <p:nvPr/>
          </p:nvSpPr>
          <p:spPr bwMode="auto">
            <a:xfrm>
              <a:off x="7070202" y="1927187"/>
              <a:ext cx="1786857" cy="646331"/>
            </a:xfrm>
            <a:prstGeom prst="rect">
              <a:avLst/>
            </a:prstGeom>
            <a:noFill/>
            <a:ln w="9525">
              <a:noFill/>
              <a:miter lim="800000"/>
              <a:headEnd/>
              <a:tailEnd/>
            </a:ln>
            <a:effectLst>
              <a:prstShdw prst="shdw17" dist="17961" dir="2700000">
                <a:srgbClr val="002449"/>
              </a:prstShdw>
            </a:effectLst>
          </p:spPr>
          <p:txBody>
            <a:bodyPr wrap="square">
              <a:spAutoFit/>
            </a:bodyPr>
            <a:lstStyle>
              <a:defPPr>
                <a:defRPr lang="fi-FI"/>
              </a:defPPr>
              <a:lvl1pPr algn="ctr">
                <a:defRPr sz="1200" b="1">
                  <a:solidFill>
                    <a:srgbClr val="002A5E"/>
                  </a:solidFill>
                  <a:ea typeface="MS PGothic" charset="-128"/>
                </a:defRPr>
              </a:lvl1pPr>
            </a:lstStyle>
            <a:p>
              <a:pPr algn="l" eaLnBrk="0" hangingPunct="0">
                <a:buSzPct val="100000"/>
              </a:pPr>
              <a:r>
                <a:rPr lang="sv-SE" dirty="0" smtClean="0">
                  <a:solidFill>
                    <a:schemeClr val="accent4"/>
                  </a:solidFill>
                  <a:sym typeface="Arial" charset="0"/>
                </a:rPr>
                <a:t>Kulturella och bostadsrelaterade händelser (Ryssland och Polen)</a:t>
              </a:r>
              <a:endParaRPr lang="sv-SE" dirty="0">
                <a:solidFill>
                  <a:schemeClr val="accent4"/>
                </a:solidFill>
                <a:ea typeface="ＭＳ Ｐゴシック"/>
                <a:cs typeface="ＭＳ Ｐゴシック"/>
                <a:sym typeface="Arial" charset="0"/>
              </a:endParaRP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6901" y="1944963"/>
              <a:ext cx="1260476" cy="7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20"/>
            <p:cNvSpPr txBox="1">
              <a:spLocks noChangeArrowheads="1"/>
            </p:cNvSpPr>
            <p:nvPr/>
          </p:nvSpPr>
          <p:spPr bwMode="auto">
            <a:xfrm>
              <a:off x="2755900" y="2743200"/>
              <a:ext cx="3568700" cy="1200150"/>
            </a:xfrm>
            <a:prstGeom prst="rect">
              <a:avLst/>
            </a:prstGeom>
            <a:noFill/>
            <a:ln w="9525">
              <a:noFill/>
              <a:miter lim="800000"/>
              <a:headEnd/>
              <a:tailEnd/>
            </a:ln>
            <a:effectLst>
              <a:prstShdw prst="shdw17" dist="17961" dir="2700000">
                <a:srgbClr val="002449"/>
              </a:prstShdw>
            </a:effectLst>
          </p:spPr>
          <p:txBody>
            <a:bodyPr>
              <a:spAutoFit/>
            </a:bodyPr>
            <a:lstStyle/>
            <a:p>
              <a:pPr algn="ctr" eaLnBrk="0" hangingPunct="0">
                <a:buSzPct val="100000"/>
              </a:pPr>
              <a:r>
                <a:rPr lang="sv-SE" b="1" dirty="0">
                  <a:solidFill>
                    <a:schemeClr val="bg1"/>
                  </a:solidFill>
                  <a:sym typeface="Arial" charset="0"/>
                </a:rPr>
                <a:t>Under 2012 uppgick Fortums stöd till det allmänna bästa till cirka 5,8 miljoner euro och till universitet till 0,8 miljoner euro.</a:t>
              </a:r>
              <a:endParaRPr lang="sv-SE" b="1" dirty="0">
                <a:solidFill>
                  <a:schemeClr val="bg1"/>
                </a:solidFill>
                <a:ea typeface="ＭＳ Ｐゴシック"/>
                <a:cs typeface="ＭＳ Ｐゴシック"/>
                <a:sym typeface="Arial" charset="0"/>
              </a:endParaRPr>
            </a:p>
          </p:txBody>
        </p:sp>
        <p:sp>
          <p:nvSpPr>
            <p:cNvPr id="28" name="Text Box 33"/>
            <p:cNvSpPr txBox="1">
              <a:spLocks noChangeArrowheads="1"/>
            </p:cNvSpPr>
            <p:nvPr/>
          </p:nvSpPr>
          <p:spPr bwMode="auto">
            <a:xfrm>
              <a:off x="4767133" y="4124814"/>
              <a:ext cx="2351375" cy="646331"/>
            </a:xfrm>
            <a:prstGeom prst="rect">
              <a:avLst/>
            </a:prstGeom>
            <a:noFill/>
            <a:ln w="9525">
              <a:noFill/>
              <a:miter lim="800000"/>
              <a:headEnd/>
              <a:tailEnd/>
            </a:ln>
            <a:effectLst>
              <a:prstShdw prst="shdw17" dist="17961" dir="2700000">
                <a:srgbClr val="002449"/>
              </a:prstShdw>
            </a:effectLst>
          </p:spPr>
          <p:txBody>
            <a:bodyPr wrap="square">
              <a:spAutoFit/>
            </a:bodyPr>
            <a:lstStyle/>
            <a:p>
              <a:pPr eaLnBrk="0" hangingPunct="0">
                <a:buSzPct val="100000"/>
              </a:pPr>
              <a:r>
                <a:rPr lang="sv-SE" sz="1200" b="1" dirty="0" smtClean="0">
                  <a:solidFill>
                    <a:schemeClr val="accent4"/>
                  </a:solidFill>
                  <a:sym typeface="Arial" charset="0"/>
                </a:rPr>
                <a:t>Energi i Finland – skolprojekt med andra energibolag (Finland)</a:t>
              </a:r>
              <a:endParaRPr lang="sv-SE" sz="1200" b="1" dirty="0">
                <a:solidFill>
                  <a:schemeClr val="accent4"/>
                </a:solidFill>
                <a:ea typeface="ＭＳ Ｐゴシック"/>
                <a:cs typeface="ＭＳ Ｐゴシック"/>
                <a:sym typeface="Arial" charset="0"/>
              </a:endParaRPr>
            </a:p>
          </p:txBody>
        </p:sp>
        <p:sp>
          <p:nvSpPr>
            <p:cNvPr id="29" name="Text Box 20"/>
            <p:cNvSpPr txBox="1">
              <a:spLocks noChangeArrowheads="1"/>
            </p:cNvSpPr>
            <p:nvPr/>
          </p:nvSpPr>
          <p:spPr bwMode="auto">
            <a:xfrm>
              <a:off x="4654575" y="1050748"/>
              <a:ext cx="3318481" cy="461665"/>
            </a:xfrm>
            <a:prstGeom prst="rect">
              <a:avLst/>
            </a:prstGeom>
            <a:noFill/>
            <a:ln w="9525">
              <a:noFill/>
              <a:miter lim="800000"/>
              <a:headEnd/>
              <a:tailEnd/>
            </a:ln>
            <a:effectLst>
              <a:prstShdw prst="shdw17" dist="17961" dir="2700000">
                <a:srgbClr val="002449"/>
              </a:prstShdw>
            </a:effectLst>
          </p:spPr>
          <p:txBody>
            <a:bodyPr wrap="square">
              <a:spAutoFit/>
            </a:bodyPr>
            <a:lstStyle/>
            <a:p>
              <a:pPr eaLnBrk="0" hangingPunct="0">
                <a:buSzPct val="100000"/>
              </a:pPr>
              <a:r>
                <a:rPr lang="sv-SE" sz="1200" b="1" dirty="0">
                  <a:solidFill>
                    <a:schemeClr val="accent4"/>
                  </a:solidFill>
                  <a:sym typeface="Arial" charset="0"/>
                </a:rPr>
                <a:t>Fortums handledarprogram: kunnig handledning och fotbollsglädje för barnen (Finland)</a:t>
              </a:r>
              <a:endParaRPr lang="sv-SE" sz="1200" b="1" dirty="0">
                <a:solidFill>
                  <a:schemeClr val="accent4"/>
                </a:solidFill>
                <a:ea typeface="ＭＳ Ｐゴシック"/>
                <a:cs typeface="ＭＳ Ｐゴシック"/>
                <a:sym typeface="Arial" charset="0"/>
              </a:endParaRPr>
            </a:p>
          </p:txBody>
        </p:sp>
        <p:sp>
          <p:nvSpPr>
            <p:cNvPr id="30" name="Text Box 10"/>
            <p:cNvSpPr txBox="1">
              <a:spLocks noChangeArrowheads="1"/>
            </p:cNvSpPr>
            <p:nvPr/>
          </p:nvSpPr>
          <p:spPr bwMode="auto">
            <a:xfrm>
              <a:off x="457825" y="3569106"/>
              <a:ext cx="1798637" cy="646331"/>
            </a:xfrm>
            <a:prstGeom prst="rect">
              <a:avLst/>
            </a:prstGeom>
            <a:noFill/>
            <a:ln w="9525">
              <a:noFill/>
              <a:miter lim="800000"/>
              <a:headEnd/>
              <a:tailEnd/>
            </a:ln>
            <a:effectLst>
              <a:prstShdw prst="shdw17" dist="17961" dir="2700000">
                <a:srgbClr val="002449"/>
              </a:prstShdw>
            </a:effectLst>
          </p:spPr>
          <p:txBody>
            <a:bodyPr wrap="square">
              <a:spAutoFit/>
            </a:bodyPr>
            <a:lstStyle/>
            <a:p>
              <a:pPr eaLnBrk="0" hangingPunct="0">
                <a:buSzPct val="100000"/>
              </a:pPr>
              <a:r>
                <a:rPr lang="sv-SE" sz="1200" b="1" dirty="0" smtClean="0">
                  <a:solidFill>
                    <a:schemeClr val="accent4"/>
                  </a:solidFill>
                  <a:sym typeface="Arial" charset="0"/>
                </a:rPr>
                <a:t>Belysningsprojekten</a:t>
              </a:r>
              <a:r>
                <a:rPr dirty="0">
                  <a:solidFill>
                    <a:schemeClr val="accent4"/>
                  </a:solidFill>
                </a:rPr>
                <a:t/>
              </a:r>
              <a:br>
                <a:rPr dirty="0">
                  <a:solidFill>
                    <a:schemeClr val="accent4"/>
                  </a:solidFill>
                </a:rPr>
              </a:br>
              <a:r>
                <a:rPr lang="sv-SE" sz="1200" b="1" dirty="0" smtClean="0">
                  <a:solidFill>
                    <a:schemeClr val="accent4"/>
                  </a:solidFill>
                  <a:sym typeface="Arial" charset="0"/>
                </a:rPr>
                <a:t>(Finland och Sverige)</a:t>
              </a:r>
              <a:endParaRPr lang="sv-SE" sz="1200" b="1" dirty="0">
                <a:solidFill>
                  <a:schemeClr val="accent4"/>
                </a:solidFill>
                <a:ea typeface="ＭＳ Ｐゴシック"/>
                <a:cs typeface="ＭＳ Ｐゴシック"/>
                <a:sym typeface="Arial" charset="0"/>
              </a:endParaRPr>
            </a:p>
            <a:p>
              <a:pPr eaLnBrk="0" hangingPunct="0">
                <a:buSzPct val="100000"/>
              </a:pPr>
              <a:endParaRPr lang="sv-SE" sz="1200" b="1" dirty="0">
                <a:solidFill>
                  <a:srgbClr val="FF0000"/>
                </a:solidFill>
                <a:ea typeface="ＭＳ Ｐゴシック"/>
                <a:cs typeface="ＭＳ Ｐゴシック"/>
                <a:sym typeface="Arial" charset="0"/>
              </a:endParaRPr>
            </a:p>
          </p:txBody>
        </p:sp>
      </p:grpSp>
      <p:pic>
        <p:nvPicPr>
          <p:cNvPr id="26" name="Picture 3" descr="C:\Users\karhuhel\AppData\Local\Microsoft\Windows\Temporary Internet Files\Content.IE5\5FY6DIZG\DSC_0361-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0716" y="2943978"/>
            <a:ext cx="1223021" cy="151521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karhuhel\AppData\Local\Microsoft\Windows\Temporary Internet Files\Content.IE5\1T30MICC\001_Suomenoj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9341" y="4897273"/>
            <a:ext cx="1879047" cy="128357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236781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704850" y="1125538"/>
            <a:ext cx="7848600" cy="4464050"/>
          </a:xfrm>
          <a:prstGeom prst="roundRect">
            <a:avLst>
              <a:gd name="adj" fmla="val 5856"/>
            </a:avLst>
          </a:prstGeom>
          <a:solidFill>
            <a:srgbClr val="FFFFFF"/>
          </a:solidFill>
          <a:ln w="9525">
            <a:noFill/>
            <a:round/>
            <a:headEnd/>
            <a:tailEnd/>
          </a:ln>
          <a:effectLst>
            <a:outerShdw dist="23000" dir="5400000" rotWithShape="0">
              <a:srgbClr val="808080">
                <a:alpha val="34999"/>
              </a:srgbClr>
            </a:outerShdw>
          </a:effectLst>
        </p:spPr>
        <p:txBody>
          <a:bodyPr anchor="ctr"/>
          <a:lstStyle/>
          <a:p>
            <a:pPr>
              <a:defRPr/>
            </a:pPr>
            <a:endParaRPr lang="en-GB">
              <a:solidFill>
                <a:schemeClr val="lt1"/>
              </a:solidFill>
              <a:latin typeface="+mn-lt"/>
              <a:ea typeface="+mn-ea"/>
            </a:endParaRPr>
          </a:p>
        </p:txBody>
      </p:sp>
      <p:sp>
        <p:nvSpPr>
          <p:cNvPr id="101379" name="Title 1"/>
          <p:cNvSpPr>
            <a:spLocks noGrp="1"/>
          </p:cNvSpPr>
          <p:nvPr>
            <p:ph type="title"/>
          </p:nvPr>
        </p:nvSpPr>
        <p:spPr>
          <a:xfrm>
            <a:off x="344488" y="163663"/>
            <a:ext cx="9217024" cy="720000"/>
          </a:xfrm>
        </p:spPr>
        <p:txBody>
          <a:bodyPr/>
          <a:lstStyle/>
          <a:p>
            <a:r>
              <a:rPr lang="en-GB" dirty="0" smtClean="0">
                <a:ea typeface="ＭＳ Ｐゴシック" pitchFamily="34" charset="-128"/>
              </a:rPr>
              <a:t>Fortum Home Concept – building products for the future</a:t>
            </a:r>
          </a:p>
        </p:txBody>
      </p:sp>
      <p:sp>
        <p:nvSpPr>
          <p:cNvPr id="1013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8526E0E-20DC-4783-81F5-7BB3AFBC4A92}" type="slidenum">
              <a:rPr lang="en-GB" smtClean="0">
                <a:solidFill>
                  <a:srgbClr val="000000"/>
                </a:solidFill>
              </a:rPr>
              <a:pPr eaLnBrk="1" hangingPunct="1"/>
              <a:t>52</a:t>
            </a:fld>
            <a:endParaRPr lang="en-GB" smtClean="0">
              <a:solidFill>
                <a:srgbClr val="000000"/>
              </a:solidFill>
            </a:endParaRPr>
          </a:p>
        </p:txBody>
      </p:sp>
      <p:pic>
        <p:nvPicPr>
          <p:cNvPr id="1013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1162335"/>
            <a:ext cx="7072312"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2960857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C92DA4-0BFB-450F-8995-F87A36EFDEC3}" type="slidenum">
              <a:rPr lang="sv-SE" smtClean="0"/>
              <a:t>53</a:t>
            </a:fld>
            <a:endParaRPr lang="sv-SE"/>
          </a:p>
        </p:txBody>
      </p:sp>
      <p:sp>
        <p:nvSpPr>
          <p:cNvPr id="4" name="Title 3"/>
          <p:cNvSpPr>
            <a:spLocks noGrp="1"/>
          </p:cNvSpPr>
          <p:nvPr>
            <p:ph type="title"/>
          </p:nvPr>
        </p:nvSpPr>
        <p:spPr/>
        <p:txBody>
          <a:bodyPr/>
          <a:lstStyle/>
          <a:p>
            <a:r>
              <a:rPr lang="sv-SE" dirty="0" smtClean="0"/>
              <a:t>Exempel från mitt hus i Deje</a:t>
            </a:r>
            <a:endParaRPr lang="sv-SE" dirty="0"/>
          </a:p>
        </p:txBody>
      </p:sp>
      <p:graphicFrame>
        <p:nvGraphicFramePr>
          <p:cNvPr id="5" name="Chart 4"/>
          <p:cNvGraphicFramePr>
            <a:graphicFrameLocks/>
          </p:cNvGraphicFramePr>
          <p:nvPr>
            <p:extLst>
              <p:ext uri="{D42A27DB-BD31-4B8C-83A1-F6EECF244321}">
                <p14:modId xmlns:p14="http://schemas.microsoft.com/office/powerpoint/2010/main" val="147475028"/>
              </p:ext>
            </p:extLst>
          </p:nvPr>
        </p:nvGraphicFramePr>
        <p:xfrm>
          <a:off x="1018903" y="1397726"/>
          <a:ext cx="5645332" cy="3690257"/>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7" descr="http://t1.gstatic.com/images?q=tbn:JTVpjGlXPGoYhM:http://www.limundo.com/slika-Klima-uredjaj-PANASONIC-E-12-HKE-CSCU-E12HKE-12000-BTU--676283x640.jp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212176" y="5091072"/>
            <a:ext cx="51276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873834" y="5154314"/>
            <a:ext cx="430802" cy="101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7978" y="5047249"/>
            <a:ext cx="1520054" cy="123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3095897" y="1930520"/>
            <a:ext cx="0" cy="1031969"/>
          </a:xfrm>
          <a:prstGeom prst="straightConnector1">
            <a:avLst/>
          </a:prstGeom>
          <a:ln w="63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95895" y="2207620"/>
            <a:ext cx="851515" cy="369332"/>
          </a:xfrm>
          <a:prstGeom prst="rect">
            <a:avLst/>
          </a:prstGeom>
          <a:noFill/>
        </p:spPr>
        <p:txBody>
          <a:bodyPr wrap="none" rtlCol="0">
            <a:spAutoFit/>
          </a:bodyPr>
          <a:lstStyle/>
          <a:p>
            <a:r>
              <a:rPr lang="sv-SE" dirty="0" smtClean="0">
                <a:solidFill>
                  <a:srgbClr val="FF0000"/>
                </a:solidFill>
              </a:rPr>
              <a:t>- 40 %</a:t>
            </a:r>
            <a:endParaRPr lang="sv-SE" dirty="0">
              <a:solidFill>
                <a:srgbClr val="FF0000"/>
              </a:solidFill>
            </a:endParaRPr>
          </a:p>
        </p:txBody>
      </p:sp>
      <p:cxnSp>
        <p:nvCxnSpPr>
          <p:cNvPr id="16" name="Straight Arrow Connector 15"/>
          <p:cNvCxnSpPr/>
          <p:nvPr/>
        </p:nvCxnSpPr>
        <p:spPr>
          <a:xfrm>
            <a:off x="3431971" y="3031764"/>
            <a:ext cx="0" cy="243841"/>
          </a:xfrm>
          <a:prstGeom prst="straightConnector1">
            <a:avLst/>
          </a:prstGeom>
          <a:ln w="63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457303" y="3085212"/>
            <a:ext cx="851515" cy="369332"/>
          </a:xfrm>
          <a:prstGeom prst="rect">
            <a:avLst/>
          </a:prstGeom>
          <a:noFill/>
        </p:spPr>
        <p:txBody>
          <a:bodyPr wrap="none" rtlCol="0">
            <a:spAutoFit/>
          </a:bodyPr>
          <a:lstStyle/>
          <a:p>
            <a:r>
              <a:rPr lang="sv-SE" dirty="0" smtClean="0">
                <a:solidFill>
                  <a:srgbClr val="FF0000"/>
                </a:solidFill>
              </a:rPr>
              <a:t>- 15 %</a:t>
            </a:r>
            <a:endParaRPr lang="sv-SE" dirty="0">
              <a:solidFill>
                <a:srgbClr val="FF0000"/>
              </a:solidFill>
            </a:endParaRPr>
          </a:p>
        </p:txBody>
      </p:sp>
      <p:cxnSp>
        <p:nvCxnSpPr>
          <p:cNvPr id="19" name="Straight Arrow Connector 18"/>
          <p:cNvCxnSpPr/>
          <p:nvPr/>
        </p:nvCxnSpPr>
        <p:spPr>
          <a:xfrm>
            <a:off x="5478506" y="3489365"/>
            <a:ext cx="0" cy="243841"/>
          </a:xfrm>
          <a:prstGeom prst="straightConnector1">
            <a:avLst/>
          </a:prstGeom>
          <a:ln w="63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16901" y="3458891"/>
            <a:ext cx="851515" cy="369332"/>
          </a:xfrm>
          <a:prstGeom prst="rect">
            <a:avLst/>
          </a:prstGeom>
          <a:noFill/>
        </p:spPr>
        <p:txBody>
          <a:bodyPr wrap="none" rtlCol="0">
            <a:spAutoFit/>
          </a:bodyPr>
          <a:lstStyle/>
          <a:p>
            <a:r>
              <a:rPr lang="sv-SE" dirty="0" smtClean="0">
                <a:solidFill>
                  <a:srgbClr val="FF0000"/>
                </a:solidFill>
              </a:rPr>
              <a:t>- 20 %</a:t>
            </a:r>
            <a:endParaRPr lang="sv-SE" dirty="0">
              <a:solidFill>
                <a:srgbClr val="FF0000"/>
              </a:solidFill>
            </a:endParaRPr>
          </a:p>
        </p:txBody>
      </p:sp>
      <p:pic>
        <p:nvPicPr>
          <p:cNvPr id="17" name="Picture 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572107" y="547976"/>
            <a:ext cx="1166943" cy="27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20469806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78244" y="931153"/>
            <a:ext cx="4850419" cy="6083766"/>
          </a:xfrm>
          <a:prstGeom prst="rect">
            <a:avLst/>
          </a:prstGeom>
        </p:spPr>
      </p:pic>
      <p:sp>
        <p:nvSpPr>
          <p:cNvPr id="5" name="textruta 4"/>
          <p:cNvSpPr txBox="1"/>
          <p:nvPr/>
        </p:nvSpPr>
        <p:spPr>
          <a:xfrm>
            <a:off x="5107518" y="1268760"/>
            <a:ext cx="4341456" cy="3970318"/>
          </a:xfrm>
          <a:prstGeom prst="rect">
            <a:avLst/>
          </a:prstGeom>
          <a:noFill/>
        </p:spPr>
        <p:txBody>
          <a:bodyPr wrap="square" rtlCol="0">
            <a:spAutoFit/>
          </a:bodyPr>
          <a:lstStyle/>
          <a:p>
            <a:r>
              <a:rPr lang="sv-SE" i="1" dirty="0">
                <a:solidFill>
                  <a:prstClr val="black"/>
                </a:solidFill>
              </a:rPr>
              <a:t>”Resultatet visar att det är de unga, och då framförallt de unga kvinnorna, som tar ledningen i arbetet för en energiomställning mot ett mer klimatneutralt samhälle. De skjuter inte över hela ansvaret på politiker, myndigheter eller näringsliv, utan visar ett stort engagemang samtidigt som de är beredda att göra sin del av jobbet.” </a:t>
            </a:r>
          </a:p>
          <a:p>
            <a:endParaRPr lang="sv-SE" i="1" dirty="0">
              <a:solidFill>
                <a:prstClr val="black"/>
              </a:solidFill>
            </a:endParaRPr>
          </a:p>
          <a:p>
            <a:endParaRPr lang="sv-SE" i="1" dirty="0">
              <a:solidFill>
                <a:prstClr val="black"/>
              </a:solidFill>
            </a:endParaRPr>
          </a:p>
          <a:p>
            <a:r>
              <a:rPr lang="sv-SE" i="1" dirty="0">
                <a:solidFill>
                  <a:prstClr val="black"/>
                </a:solidFill>
              </a:rPr>
              <a:t>”Fler unga än äldre kan tänka sig att äga ett eget litet vindkraftverk och sätta solpaneler på taket.”</a:t>
            </a:r>
          </a:p>
        </p:txBody>
      </p:sp>
      <p:pic>
        <p:nvPicPr>
          <p:cNvPr id="6" name="Bildobjekt 5"/>
          <p:cNvPicPr>
            <a:picLocks noChangeAspect="1"/>
          </p:cNvPicPr>
          <p:nvPr/>
        </p:nvPicPr>
        <p:blipFill>
          <a:blip r:embed="rId3"/>
          <a:stretch>
            <a:fillRect/>
          </a:stretch>
        </p:blipFill>
        <p:spPr>
          <a:xfrm>
            <a:off x="4685175" y="5272216"/>
            <a:ext cx="5220357" cy="947352"/>
          </a:xfrm>
          <a:prstGeom prst="rect">
            <a:avLst/>
          </a:prstGeom>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5" y="31317"/>
            <a:ext cx="2578975" cy="574502"/>
          </a:xfrm>
          <a:prstGeom prst="rect">
            <a:avLst/>
          </a:prstGeom>
        </p:spPr>
      </p:pic>
      <p:cxnSp>
        <p:nvCxnSpPr>
          <p:cNvPr id="8" name="Rak 7"/>
          <p:cNvCxnSpPr/>
          <p:nvPr/>
        </p:nvCxnSpPr>
        <p:spPr>
          <a:xfrm flipV="1">
            <a:off x="0" y="632238"/>
            <a:ext cx="9906000" cy="14561"/>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1432587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stretch>
            <a:fillRect/>
          </a:stretch>
        </p:blipFill>
        <p:spPr>
          <a:xfrm>
            <a:off x="1319296" y="901765"/>
            <a:ext cx="7196854" cy="5479495"/>
          </a:xfrm>
          <a:prstGeom prst="rect">
            <a:avLst/>
          </a:prstGeom>
        </p:spPr>
      </p:pic>
      <p:sp>
        <p:nvSpPr>
          <p:cNvPr id="5" name="Rektangel 4"/>
          <p:cNvSpPr/>
          <p:nvPr/>
        </p:nvSpPr>
        <p:spPr>
          <a:xfrm>
            <a:off x="3646523" y="2939160"/>
            <a:ext cx="2706461" cy="429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5" y="31317"/>
            <a:ext cx="2578975" cy="574502"/>
          </a:xfrm>
          <a:prstGeom prst="rect">
            <a:avLst/>
          </a:prstGeom>
        </p:spPr>
      </p:pic>
      <p:cxnSp>
        <p:nvCxnSpPr>
          <p:cNvPr id="7" name="Rak 6"/>
          <p:cNvCxnSpPr/>
          <p:nvPr/>
        </p:nvCxnSpPr>
        <p:spPr>
          <a:xfrm flipV="1">
            <a:off x="0" y="632238"/>
            <a:ext cx="9906000" cy="14561"/>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39161356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56</a:t>
            </a:fld>
            <a:endParaRPr lang="fi-FI"/>
          </a:p>
        </p:txBody>
      </p:sp>
      <p:sp>
        <p:nvSpPr>
          <p:cNvPr id="6" name="Title 1"/>
          <p:cNvSpPr txBox="1">
            <a:spLocks/>
          </p:cNvSpPr>
          <p:nvPr/>
        </p:nvSpPr>
        <p:spPr>
          <a:xfrm>
            <a:off x="704850" y="1985963"/>
            <a:ext cx="8496300" cy="2306637"/>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pPr>
              <a:defRPr/>
            </a:pPr>
            <a:r>
              <a:rPr lang="sv-SE" dirty="0" smtClean="0">
                <a:ea typeface="ＭＳ Ｐゴシック" charset="0"/>
              </a:rPr>
              <a:t/>
            </a:r>
            <a:br>
              <a:rPr lang="sv-SE" dirty="0" smtClean="0">
                <a:ea typeface="ＭＳ Ｐゴシック" charset="0"/>
              </a:rPr>
            </a:br>
            <a:r>
              <a:rPr lang="sv-SE" dirty="0" smtClean="0">
                <a:ea typeface="ＭＳ Ｐゴシック" charset="0"/>
              </a:rPr>
              <a:t/>
            </a:r>
            <a:br>
              <a:rPr lang="sv-SE" dirty="0" smtClean="0">
                <a:ea typeface="ＭＳ Ｐゴシック" charset="0"/>
              </a:rPr>
            </a:br>
            <a:endParaRPr lang="sv-SE" dirty="0">
              <a:ea typeface="ＭＳ Ｐゴシック" charset="0"/>
            </a:endParaRPr>
          </a:p>
        </p:txBody>
      </p:sp>
      <p:sp>
        <p:nvSpPr>
          <p:cNvPr id="7" name="Title 1"/>
          <p:cNvSpPr txBox="1">
            <a:spLocks/>
          </p:cNvSpPr>
          <p:nvPr/>
        </p:nvSpPr>
        <p:spPr>
          <a:xfrm>
            <a:off x="857250" y="2138363"/>
            <a:ext cx="8496300" cy="2306637"/>
          </a:xfrm>
          <a:prstGeom prst="rect">
            <a:avLst/>
          </a:prstGeom>
        </p:spPr>
        <p:txBody>
          <a:bodyPr vert="horz" wrap="square" lIns="0" tIns="0" rIns="0" bIns="0" numCol="1" anchor="b" anchorCtr="0" compatLnSpc="1">
            <a:prstTxWarp prst="textNoShape">
              <a:avLst/>
            </a:prstTxWarp>
            <a:noAutofit/>
          </a:bodyPr>
          <a:lstStyle>
            <a:lvl1pPr algn="l" rtl="0" eaLnBrk="1" fontAlgn="base" hangingPunct="1">
              <a:lnSpc>
                <a:spcPct val="90000"/>
              </a:lnSpc>
              <a:spcBef>
                <a:spcPct val="0"/>
              </a:spcBef>
              <a:spcAft>
                <a:spcPct val="0"/>
              </a:spcAft>
              <a:defRPr sz="3000" kern="1200" spc="-30">
                <a:solidFill>
                  <a:schemeClr val="accent2"/>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2pPr>
            <a:lvl3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3pPr>
            <a:lvl4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4pPr>
            <a:lvl5pPr algn="l" rtl="0" eaLnBrk="1" fontAlgn="base" hangingPunct="1">
              <a:lnSpc>
                <a:spcPct val="90000"/>
              </a:lnSpc>
              <a:spcBef>
                <a:spcPct val="0"/>
              </a:spcBef>
              <a:spcAft>
                <a:spcPct val="0"/>
              </a:spcAft>
              <a:defRPr sz="3000">
                <a:solidFill>
                  <a:schemeClr val="accent2"/>
                </a:solidFill>
                <a:latin typeface="Times New Roman"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6pPr>
            <a:lvl7pPr marL="9144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7pPr>
            <a:lvl8pPr marL="13716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8pPr>
            <a:lvl9pPr marL="1828800" algn="l" rtl="0" eaLnBrk="1" fontAlgn="base" hangingPunct="1">
              <a:lnSpc>
                <a:spcPct val="90000"/>
              </a:lnSpc>
              <a:spcBef>
                <a:spcPct val="0"/>
              </a:spcBef>
              <a:spcAft>
                <a:spcPct val="0"/>
              </a:spcAft>
              <a:defRPr sz="3000">
                <a:solidFill>
                  <a:schemeClr val="accent2"/>
                </a:solidFill>
                <a:latin typeface="Times New Roman" charset="0"/>
                <a:ea typeface="ＭＳ Ｐゴシック" charset="0"/>
              </a:defRPr>
            </a:lvl9pPr>
          </a:lstStyle>
          <a:p>
            <a:pPr>
              <a:defRPr/>
            </a:pPr>
            <a:r>
              <a:rPr lang="sv-SE" dirty="0" smtClean="0">
                <a:ea typeface="ＭＳ Ｐゴシック" charset="0"/>
              </a:rPr>
              <a:t/>
            </a:r>
            <a:br>
              <a:rPr lang="sv-SE" dirty="0" smtClean="0">
                <a:ea typeface="ＭＳ Ｐゴシック" charset="0"/>
              </a:rPr>
            </a:br>
            <a:r>
              <a:rPr lang="sv-SE" dirty="0" smtClean="0">
                <a:ea typeface="ＭＳ Ｐゴシック" charset="0"/>
              </a:rPr>
              <a:t/>
            </a:r>
            <a:br>
              <a:rPr lang="sv-SE" dirty="0" smtClean="0">
                <a:ea typeface="ＭＳ Ｐゴシック" charset="0"/>
              </a:rPr>
            </a:br>
            <a:r>
              <a:rPr lang="sv-SE" dirty="0" smtClean="0">
                <a:ea typeface="ＭＳ Ｐゴシック" charset="0"/>
              </a:rPr>
              <a:t>Klimat- och energiproblematiken </a:t>
            </a:r>
          </a:p>
          <a:p>
            <a:pPr>
              <a:defRPr/>
            </a:pPr>
            <a:endParaRPr lang="sv-SE" dirty="0">
              <a:ea typeface="ＭＳ Ｐゴシック" charset="0"/>
            </a:endParaRPr>
          </a:p>
          <a:p>
            <a:pPr>
              <a:defRPr/>
            </a:pPr>
            <a:r>
              <a:rPr lang="sv-SE" dirty="0" smtClean="0">
                <a:ea typeface="ＭＳ Ｐゴシック" charset="0"/>
              </a:rPr>
              <a:t>En lokal arena : </a:t>
            </a:r>
            <a:r>
              <a:rPr lang="sv-SE" dirty="0" err="1" smtClean="0">
                <a:ea typeface="ＭＳ Ｐゴシック" charset="0"/>
              </a:rPr>
              <a:t>Glava</a:t>
            </a:r>
            <a:r>
              <a:rPr lang="sv-SE" dirty="0" smtClean="0">
                <a:ea typeface="ＭＳ Ｐゴシック" charset="0"/>
              </a:rPr>
              <a:t> Energy Center</a:t>
            </a:r>
            <a:br>
              <a:rPr lang="sv-SE" dirty="0" smtClean="0">
                <a:ea typeface="ＭＳ Ｐゴシック" charset="0"/>
              </a:rPr>
            </a:br>
            <a:endParaRPr lang="sv-SE" dirty="0">
              <a:ea typeface="ＭＳ Ｐゴシック"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675" y="5915206"/>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954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526"/>
            <a:ext cx="10458492" cy="5802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44488" y="-165332"/>
            <a:ext cx="9217025" cy="792163"/>
          </a:xfrm>
        </p:spPr>
        <p:txBody>
          <a:bodyPr/>
          <a:lstStyle/>
          <a:p>
            <a:r>
              <a:rPr lang="en-GB" dirty="0" err="1" smtClean="0"/>
              <a:t>Glava</a:t>
            </a:r>
            <a:r>
              <a:rPr lang="en-GB" dirty="0" smtClean="0"/>
              <a:t> Energy </a:t>
            </a:r>
            <a:r>
              <a:rPr lang="en-GB" dirty="0" err="1" smtClean="0"/>
              <a:t>Center</a:t>
            </a:r>
            <a:r>
              <a:rPr lang="en-GB" dirty="0" smtClean="0"/>
              <a:t> – en arena </a:t>
            </a:r>
            <a:r>
              <a:rPr lang="en-GB" dirty="0" err="1" smtClean="0"/>
              <a:t>för</a:t>
            </a:r>
            <a:r>
              <a:rPr lang="en-GB" dirty="0" smtClean="0"/>
              <a:t> </a:t>
            </a:r>
            <a:r>
              <a:rPr lang="en-GB" dirty="0" err="1" smtClean="0"/>
              <a:t>besök</a:t>
            </a:r>
            <a:r>
              <a:rPr lang="en-GB" dirty="0" smtClean="0"/>
              <a:t> </a:t>
            </a:r>
            <a:r>
              <a:rPr lang="en-GB" dirty="0" err="1" smtClean="0"/>
              <a:t>av</a:t>
            </a:r>
            <a:r>
              <a:rPr lang="en-GB" dirty="0" smtClean="0"/>
              <a:t> </a:t>
            </a:r>
            <a:r>
              <a:rPr lang="en-GB" dirty="0" err="1" smtClean="0"/>
              <a:t>skolklasser</a:t>
            </a:r>
            <a:r>
              <a:rPr lang="en-GB" dirty="0" smtClean="0"/>
              <a:t> </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57</a:t>
            </a:fld>
            <a:endParaRPr lang="fi-FI"/>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3556">
            <a:off x="49774" y="1543358"/>
            <a:ext cx="4546476" cy="269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14696">
            <a:off x="4145558" y="2963065"/>
            <a:ext cx="5769075" cy="344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46" y="4130565"/>
            <a:ext cx="3344968" cy="217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88256" y="6203747"/>
            <a:ext cx="3044423" cy="369332"/>
          </a:xfrm>
          <a:prstGeom prst="rect">
            <a:avLst/>
          </a:prstGeom>
          <a:solidFill>
            <a:schemeClr val="bg1"/>
          </a:solidFill>
        </p:spPr>
        <p:txBody>
          <a:bodyPr wrap="none" rtlCol="0">
            <a:spAutoFit/>
          </a:bodyPr>
          <a:lstStyle/>
          <a:p>
            <a:r>
              <a:rPr lang="en-GB" i="1" dirty="0" err="1" smtClean="0"/>
              <a:t>Källa</a:t>
            </a:r>
            <a:r>
              <a:rPr lang="en-GB" i="1" dirty="0" smtClean="0"/>
              <a:t> : </a:t>
            </a:r>
            <a:r>
              <a:rPr lang="en-GB" i="1" dirty="0" err="1" smtClean="0"/>
              <a:t>Glava</a:t>
            </a:r>
            <a:r>
              <a:rPr lang="en-GB" i="1" dirty="0" smtClean="0"/>
              <a:t> Energy </a:t>
            </a:r>
            <a:r>
              <a:rPr lang="en-GB" i="1" dirty="0" err="1" smtClean="0"/>
              <a:t>Center</a:t>
            </a:r>
            <a:endParaRPr lang="en-GB" i="1" dirty="0" smtClean="0"/>
          </a:p>
        </p:txBody>
      </p:sp>
    </p:spTree>
    <p:extLst>
      <p:ext uri="{BB962C8B-B14F-4D97-AF65-F5344CB8AC3E}">
        <p14:creationId xmlns:p14="http://schemas.microsoft.com/office/powerpoint/2010/main" val="1529849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73" y="1186538"/>
            <a:ext cx="9469184" cy="472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Swemodule</a:t>
            </a:r>
            <a:r>
              <a:rPr lang="en-GB" dirty="0" smtClean="0"/>
              <a:t> i </a:t>
            </a:r>
            <a:r>
              <a:rPr lang="en-GB" dirty="0" err="1" smtClean="0"/>
              <a:t>Glava</a:t>
            </a:r>
            <a:r>
              <a:rPr lang="en-GB" dirty="0" smtClean="0"/>
              <a:t> – </a:t>
            </a:r>
            <a:r>
              <a:rPr lang="en-GB" dirty="0" err="1" smtClean="0"/>
              <a:t>Sveriges</a:t>
            </a:r>
            <a:r>
              <a:rPr lang="en-GB" dirty="0" smtClean="0"/>
              <a:t> </a:t>
            </a:r>
            <a:r>
              <a:rPr lang="en-GB" dirty="0" err="1" smtClean="0"/>
              <a:t>enda</a:t>
            </a:r>
            <a:r>
              <a:rPr lang="en-GB" dirty="0" smtClean="0"/>
              <a:t> </a:t>
            </a:r>
            <a:r>
              <a:rPr lang="en-GB" dirty="0" err="1" smtClean="0"/>
              <a:t>kvarvarande</a:t>
            </a:r>
            <a:r>
              <a:rPr lang="en-GB" dirty="0" smtClean="0"/>
              <a:t> </a:t>
            </a:r>
            <a:r>
              <a:rPr lang="en-GB" dirty="0" err="1" smtClean="0"/>
              <a:t>modulfabrik</a:t>
            </a:r>
            <a:endParaRPr lang="en-GB" dirty="0"/>
          </a:p>
        </p:txBody>
      </p:sp>
      <p:sp>
        <p:nvSpPr>
          <p:cNvPr id="3" name="Footer Placeholder 2"/>
          <p:cNvSpPr>
            <a:spLocks noGrp="1"/>
          </p:cNvSpPr>
          <p:nvPr>
            <p:ph type="ftr" sz="quarter" idx="11"/>
          </p:nvPr>
        </p:nvSpPr>
        <p:spPr/>
        <p:txBody>
          <a:bodyPr/>
          <a:lstStyle/>
          <a:p>
            <a:pPr>
              <a:defRPr/>
            </a:pPr>
            <a:r>
              <a:rPr lang="en-US" smtClean="0"/>
              <a:t>Electricity Solutions and Distribution /</a:t>
            </a:r>
            <a:endParaRPr lang="fi-FI"/>
          </a:p>
        </p:txBody>
      </p:sp>
      <p:sp>
        <p:nvSpPr>
          <p:cNvPr id="4" name="Slide Number Placeholder 3"/>
          <p:cNvSpPr>
            <a:spLocks noGrp="1"/>
          </p:cNvSpPr>
          <p:nvPr>
            <p:ph type="sldNum" sz="quarter" idx="12"/>
          </p:nvPr>
        </p:nvSpPr>
        <p:spPr/>
        <p:txBody>
          <a:bodyPr/>
          <a:lstStyle/>
          <a:p>
            <a:pPr>
              <a:defRPr/>
            </a:pPr>
            <a:fld id="{E23BF659-A7F3-4CB7-8787-435AE31C3567}" type="slidenum">
              <a:rPr lang="fi-FI" smtClean="0"/>
              <a:pPr>
                <a:defRPr/>
              </a:pPr>
              <a:t>58</a:t>
            </a:fld>
            <a:endParaRPr lang="fi-FI"/>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64" y="1324303"/>
            <a:ext cx="4954826" cy="297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821" y="2191433"/>
            <a:ext cx="4883953" cy="313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675" y="5915206"/>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144132" y="6235279"/>
            <a:ext cx="1954381" cy="369332"/>
          </a:xfrm>
          <a:prstGeom prst="rect">
            <a:avLst/>
          </a:prstGeom>
          <a:solidFill>
            <a:schemeClr val="bg1"/>
          </a:solidFill>
        </p:spPr>
        <p:txBody>
          <a:bodyPr wrap="none" rtlCol="0">
            <a:spAutoFit/>
          </a:bodyPr>
          <a:lstStyle/>
          <a:p>
            <a:r>
              <a:rPr lang="en-GB" i="1" dirty="0" err="1" smtClean="0"/>
              <a:t>Källa</a:t>
            </a:r>
            <a:r>
              <a:rPr lang="en-GB" i="1" dirty="0" smtClean="0"/>
              <a:t> : IEA-PVPS</a:t>
            </a:r>
          </a:p>
        </p:txBody>
      </p:sp>
      <p:sp>
        <p:nvSpPr>
          <p:cNvPr id="5" name="TextBox 4"/>
          <p:cNvSpPr txBox="1"/>
          <p:nvPr/>
        </p:nvSpPr>
        <p:spPr>
          <a:xfrm>
            <a:off x="3867313" y="1324303"/>
            <a:ext cx="1346152" cy="584775"/>
          </a:xfrm>
          <a:prstGeom prst="rect">
            <a:avLst/>
          </a:prstGeom>
          <a:noFill/>
        </p:spPr>
        <p:txBody>
          <a:bodyPr wrap="square" rtlCol="0">
            <a:spAutoFit/>
          </a:bodyPr>
          <a:lstStyle/>
          <a:p>
            <a:r>
              <a:rPr lang="en-GB" sz="3200" dirty="0" smtClean="0"/>
              <a:t>*  </a:t>
            </a:r>
            <a:r>
              <a:rPr lang="en-GB" sz="2000" dirty="0" err="1" smtClean="0"/>
              <a:t>Glava</a:t>
            </a:r>
            <a:endParaRPr lang="en-GB" sz="2000" dirty="0"/>
          </a:p>
        </p:txBody>
      </p:sp>
      <p:sp>
        <p:nvSpPr>
          <p:cNvPr id="10" name="TextBox 9"/>
          <p:cNvSpPr txBox="1"/>
          <p:nvPr/>
        </p:nvSpPr>
        <p:spPr>
          <a:xfrm>
            <a:off x="2454201" y="2769402"/>
            <a:ext cx="599089" cy="584775"/>
          </a:xfrm>
          <a:prstGeom prst="rect">
            <a:avLst/>
          </a:prstGeom>
          <a:noFill/>
        </p:spPr>
        <p:txBody>
          <a:bodyPr wrap="square" rtlCol="0">
            <a:spAutoFit/>
          </a:bodyPr>
          <a:lstStyle/>
          <a:p>
            <a:r>
              <a:rPr lang="en-GB" sz="3200" dirty="0" smtClean="0"/>
              <a:t>*</a:t>
            </a:r>
            <a:endParaRPr lang="en-GB" sz="3200" dirty="0"/>
          </a:p>
        </p:txBody>
      </p:sp>
      <p:sp>
        <p:nvSpPr>
          <p:cNvPr id="11" name="TextBox 10"/>
          <p:cNvSpPr txBox="1"/>
          <p:nvPr/>
        </p:nvSpPr>
        <p:spPr>
          <a:xfrm>
            <a:off x="2464707" y="2543418"/>
            <a:ext cx="599089" cy="584775"/>
          </a:xfrm>
          <a:prstGeom prst="rect">
            <a:avLst/>
          </a:prstGeom>
          <a:noFill/>
        </p:spPr>
        <p:txBody>
          <a:bodyPr wrap="square" rtlCol="0">
            <a:spAutoFit/>
          </a:bodyPr>
          <a:lstStyle/>
          <a:p>
            <a:r>
              <a:rPr lang="en-GB" sz="3200" dirty="0" smtClean="0"/>
              <a:t>*</a:t>
            </a:r>
            <a:endParaRPr lang="en-GB" sz="3200" dirty="0"/>
          </a:p>
        </p:txBody>
      </p:sp>
    </p:spTree>
    <p:extLst>
      <p:ext uri="{BB962C8B-B14F-4D97-AF65-F5344CB8AC3E}">
        <p14:creationId xmlns:p14="http://schemas.microsoft.com/office/powerpoint/2010/main" val="1069404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C92DA4-0BFB-450F-8995-F87A36EFDEC3}" type="slidenum">
              <a:rPr lang="sv-SE" smtClean="0"/>
              <a:t>59</a:t>
            </a:fld>
            <a:endParaRPr lang="sv-SE"/>
          </a:p>
        </p:txBody>
      </p:sp>
      <p:sp>
        <p:nvSpPr>
          <p:cNvPr id="4" name="Title 3"/>
          <p:cNvSpPr>
            <a:spLocks noGrp="1"/>
          </p:cNvSpPr>
          <p:nvPr>
            <p:ph type="title"/>
          </p:nvPr>
        </p:nvSpPr>
        <p:spPr/>
        <p:txBody>
          <a:bodyPr/>
          <a:lstStyle/>
          <a:p>
            <a:r>
              <a:rPr lang="sv-SE" dirty="0" err="1" smtClean="0"/>
              <a:t>Tomorrow</a:t>
            </a:r>
            <a:r>
              <a:rPr lang="sv-SE" dirty="0" smtClean="0"/>
              <a:t> …  ?</a:t>
            </a:r>
            <a:endParaRPr lang="sv-SE" dirty="0"/>
          </a:p>
        </p:txBody>
      </p:sp>
      <p:pic>
        <p:nvPicPr>
          <p:cNvPr id="5" name="Picture 4" descr="Untitled-2.png"/>
          <p:cNvPicPr>
            <a:picLocks noChangeAspect="1"/>
          </p:cNvPicPr>
          <p:nvPr/>
        </p:nvPicPr>
        <p:blipFill>
          <a:blip r:embed="rId2"/>
          <a:stretch>
            <a:fillRect/>
          </a:stretch>
        </p:blipFill>
        <p:spPr>
          <a:xfrm>
            <a:off x="609600" y="1828800"/>
            <a:ext cx="3022215" cy="3139204"/>
          </a:xfrm>
          <a:prstGeom prst="rect">
            <a:avLst/>
          </a:prstGeom>
        </p:spPr>
      </p:pic>
      <p:pic>
        <p:nvPicPr>
          <p:cNvPr id="6" name="Picture 5" descr="house.png"/>
          <p:cNvPicPr>
            <a:picLocks noChangeAspect="1"/>
          </p:cNvPicPr>
          <p:nvPr/>
        </p:nvPicPr>
        <p:blipFill>
          <a:blip r:embed="rId3"/>
          <a:stretch>
            <a:fillRect/>
          </a:stretch>
        </p:blipFill>
        <p:spPr>
          <a:xfrm>
            <a:off x="2971800" y="2667000"/>
            <a:ext cx="3079801" cy="2974057"/>
          </a:xfrm>
          <a:prstGeom prst="rect">
            <a:avLst/>
          </a:prstGeom>
        </p:spPr>
      </p:pic>
      <p:pic>
        <p:nvPicPr>
          <p:cNvPr id="7" name="Picture 6" descr="smart cloud2.png"/>
          <p:cNvPicPr>
            <a:picLocks noChangeAspect="1"/>
          </p:cNvPicPr>
          <p:nvPr/>
        </p:nvPicPr>
        <p:blipFill>
          <a:blip r:embed="rId4"/>
          <a:stretch>
            <a:fillRect/>
          </a:stretch>
        </p:blipFill>
        <p:spPr>
          <a:xfrm>
            <a:off x="5486400" y="-152400"/>
            <a:ext cx="3368526" cy="4647090"/>
          </a:xfrm>
          <a:prstGeom prst="rect">
            <a:avLst/>
          </a:prstGeom>
        </p:spPr>
      </p:pic>
      <p:cxnSp>
        <p:nvCxnSpPr>
          <p:cNvPr id="8" name="Rak 8"/>
          <p:cNvCxnSpPr>
            <a:cxnSpLocks noChangeShapeType="1"/>
          </p:cNvCxnSpPr>
          <p:nvPr/>
        </p:nvCxnSpPr>
        <p:spPr bwMode="auto">
          <a:xfrm>
            <a:off x="285750" y="928688"/>
            <a:ext cx="8429625" cy="0"/>
          </a:xfrm>
          <a:prstGeom prst="line">
            <a:avLst/>
          </a:prstGeom>
          <a:noFill/>
          <a:ln w="25400">
            <a:solidFill>
              <a:srgbClr val="FFFFFF"/>
            </a:solidFill>
            <a:round/>
            <a:headEnd/>
            <a:tailEnd/>
          </a:ln>
          <a:effectLst>
            <a:outerShdw blurRad="63500" dist="20000" dir="5400000" rotWithShape="0">
              <a:srgbClr val="000000">
                <a:alpha val="37999"/>
              </a:srgbClr>
            </a:outerShdw>
          </a:effectLst>
        </p:spPr>
      </p:cxnSp>
      <p:pic>
        <p:nvPicPr>
          <p:cNvPr id="11" name="Picture 5"/>
          <p:cNvPicPr>
            <a:picLocks noChangeAspect="1" noChangeArrowheads="1"/>
          </p:cNvPicPr>
          <p:nvPr/>
        </p:nvPicPr>
        <p:blipFill>
          <a:blip r:embed="rId5"/>
          <a:srcRect l="33714" t="1288" r="37273" b="1117"/>
          <a:stretch>
            <a:fillRect/>
          </a:stretch>
        </p:blipFill>
        <p:spPr bwMode="auto">
          <a:xfrm>
            <a:off x="3419148" y="4191000"/>
            <a:ext cx="459733" cy="1163158"/>
          </a:xfrm>
          <a:prstGeom prst="rect">
            <a:avLst/>
          </a:prstGeom>
          <a:noFill/>
          <a:ln w="9525">
            <a:noFill/>
            <a:round/>
            <a:headEnd/>
            <a:tailEnd/>
          </a:ln>
        </p:spPr>
      </p:pic>
      <p:pic>
        <p:nvPicPr>
          <p:cNvPr id="12" name="Picture 9"/>
          <p:cNvPicPr>
            <a:picLocks noChangeAspect="1" noChangeArrowheads="1"/>
          </p:cNvPicPr>
          <p:nvPr/>
        </p:nvPicPr>
        <p:blipFill>
          <a:blip r:embed="rId6"/>
          <a:srcRect r="37413" b="17064"/>
          <a:stretch>
            <a:fillRect/>
          </a:stretch>
        </p:blipFill>
        <p:spPr bwMode="auto">
          <a:xfrm>
            <a:off x="4267200" y="3124200"/>
            <a:ext cx="153793" cy="449602"/>
          </a:xfrm>
          <a:prstGeom prst="rect">
            <a:avLst/>
          </a:prstGeom>
          <a:noFill/>
          <a:ln w="9525">
            <a:noFill/>
            <a:round/>
            <a:headEnd/>
            <a:tailEnd/>
          </a:ln>
        </p:spPr>
      </p:pic>
      <p:pic>
        <p:nvPicPr>
          <p:cNvPr id="13" name="Picture 10"/>
          <p:cNvPicPr>
            <a:picLocks noChangeAspect="1" noChangeArrowheads="1"/>
          </p:cNvPicPr>
          <p:nvPr/>
        </p:nvPicPr>
        <p:blipFill>
          <a:blip r:embed="rId6"/>
          <a:srcRect r="37413" b="17064"/>
          <a:stretch>
            <a:fillRect/>
          </a:stretch>
        </p:blipFill>
        <p:spPr bwMode="auto">
          <a:xfrm>
            <a:off x="4572000" y="3048000"/>
            <a:ext cx="153793" cy="449602"/>
          </a:xfrm>
          <a:prstGeom prst="rect">
            <a:avLst/>
          </a:prstGeom>
          <a:noFill/>
          <a:ln w="9525">
            <a:noFill/>
            <a:round/>
            <a:headEnd/>
            <a:tailEnd/>
          </a:ln>
        </p:spPr>
      </p:pic>
      <p:pic>
        <p:nvPicPr>
          <p:cNvPr id="14" name="Picture 30"/>
          <p:cNvPicPr>
            <a:picLocks noChangeAspect="1" noChangeArrowheads="1"/>
          </p:cNvPicPr>
          <p:nvPr/>
        </p:nvPicPr>
        <p:blipFill>
          <a:blip r:embed="rId6"/>
          <a:srcRect r="37413" b="17064"/>
          <a:stretch>
            <a:fillRect/>
          </a:stretch>
        </p:blipFill>
        <p:spPr bwMode="auto">
          <a:xfrm>
            <a:off x="3962400" y="3352800"/>
            <a:ext cx="153793" cy="449602"/>
          </a:xfrm>
          <a:prstGeom prst="rect">
            <a:avLst/>
          </a:prstGeom>
          <a:noFill/>
          <a:ln w="9525">
            <a:noFill/>
            <a:round/>
            <a:headEnd/>
            <a:tailEnd/>
          </a:ln>
        </p:spPr>
      </p:pic>
      <p:pic>
        <p:nvPicPr>
          <p:cNvPr id="15" name="Picture 30"/>
          <p:cNvPicPr>
            <a:picLocks noChangeAspect="1" noChangeArrowheads="1"/>
          </p:cNvPicPr>
          <p:nvPr/>
        </p:nvPicPr>
        <p:blipFill>
          <a:blip r:embed="rId6"/>
          <a:srcRect r="37413" b="17064"/>
          <a:stretch>
            <a:fillRect/>
          </a:stretch>
        </p:blipFill>
        <p:spPr bwMode="auto">
          <a:xfrm>
            <a:off x="3124200" y="4724400"/>
            <a:ext cx="153793" cy="449602"/>
          </a:xfrm>
          <a:prstGeom prst="rect">
            <a:avLst/>
          </a:prstGeom>
          <a:noFill/>
          <a:ln w="9525">
            <a:noFill/>
            <a:round/>
            <a:headEnd/>
            <a:tailEnd/>
          </a:ln>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6019800" y="4648200"/>
            <a:ext cx="2639088" cy="1013167"/>
          </a:xfrm>
          <a:prstGeom prst="rect">
            <a:avLst/>
          </a:prstGeom>
        </p:spPr>
      </p:pic>
      <p:sp>
        <p:nvSpPr>
          <p:cNvPr id="17" name="Text Box 39"/>
          <p:cNvSpPr txBox="1">
            <a:spLocks noChangeArrowheads="1"/>
          </p:cNvSpPr>
          <p:nvPr/>
        </p:nvSpPr>
        <p:spPr bwMode="auto">
          <a:xfrm>
            <a:off x="5715000" y="2362200"/>
            <a:ext cx="591695" cy="272156"/>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smtClean="0">
                <a:solidFill>
                  <a:srgbClr val="000000"/>
                </a:solidFill>
              </a:rPr>
              <a:t>Machine-Cloud</a:t>
            </a:r>
          </a:p>
        </p:txBody>
      </p:sp>
      <p:sp>
        <p:nvSpPr>
          <p:cNvPr id="18" name="Lightning Bolt 17"/>
          <p:cNvSpPr/>
          <p:nvPr/>
        </p:nvSpPr>
        <p:spPr bwMode="auto">
          <a:xfrm flipV="1">
            <a:off x="5562600" y="2971800"/>
            <a:ext cx="750997" cy="567978"/>
          </a:xfrm>
          <a:prstGeom prst="lightningBolt">
            <a:avLst/>
          </a:prstGeom>
          <a:solidFill>
            <a:srgbClr val="FFFF00"/>
          </a:solidFill>
          <a:ln w="9525" cap="flat" cmpd="sng" algn="ctr">
            <a:solidFill>
              <a:srgbClr val="127B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sv-SE" sz="1800" b="0" i="0" u="none" strike="noStrike" cap="none" normalizeH="0" baseline="0" smtClean="0">
              <a:ln>
                <a:noFill/>
              </a:ln>
              <a:solidFill>
                <a:schemeClr val="bg1"/>
              </a:solidFill>
              <a:effectLst/>
              <a:latin typeface="Arial" charset="0"/>
              <a:cs typeface="Arial" charset="0"/>
            </a:endParaRPr>
          </a:p>
        </p:txBody>
      </p:sp>
      <p:cxnSp>
        <p:nvCxnSpPr>
          <p:cNvPr id="20" name="Straight Connector 10"/>
          <p:cNvCxnSpPr>
            <a:cxnSpLocks noChangeShapeType="1"/>
          </p:cNvCxnSpPr>
          <p:nvPr/>
        </p:nvCxnSpPr>
        <p:spPr bwMode="auto">
          <a:xfrm flipH="1">
            <a:off x="4648200" y="3770249"/>
            <a:ext cx="1066800" cy="9075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 name="Text Box 39"/>
          <p:cNvSpPr txBox="1">
            <a:spLocks noChangeArrowheads="1"/>
          </p:cNvSpPr>
          <p:nvPr/>
        </p:nvSpPr>
        <p:spPr bwMode="auto">
          <a:xfrm>
            <a:off x="5504305" y="3309244"/>
            <a:ext cx="591695" cy="272156"/>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900" dirty="0">
              <a:solidFill>
                <a:srgbClr val="000000"/>
              </a:solidFill>
            </a:endParaRPr>
          </a:p>
        </p:txBody>
      </p:sp>
      <p:sp>
        <p:nvSpPr>
          <p:cNvPr id="22" name="Text Box 39"/>
          <p:cNvSpPr txBox="1">
            <a:spLocks noChangeArrowheads="1"/>
          </p:cNvSpPr>
          <p:nvPr/>
        </p:nvSpPr>
        <p:spPr bwMode="auto">
          <a:xfrm>
            <a:off x="6875905" y="2013844"/>
            <a:ext cx="591695" cy="272156"/>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dirty="0" smtClean="0"/>
              <a:t>Self learning Systems (AI)</a:t>
            </a:r>
            <a:endParaRPr lang="en-US" sz="900" dirty="0"/>
          </a:p>
        </p:txBody>
      </p:sp>
      <p:sp>
        <p:nvSpPr>
          <p:cNvPr id="23" name="Line 27"/>
          <p:cNvSpPr>
            <a:spLocks noChangeShapeType="1"/>
          </p:cNvSpPr>
          <p:nvPr/>
        </p:nvSpPr>
        <p:spPr bwMode="auto">
          <a:xfrm flipH="1">
            <a:off x="3886200" y="4724401"/>
            <a:ext cx="270000" cy="0"/>
          </a:xfrm>
          <a:prstGeom prst="line">
            <a:avLst/>
          </a:prstGeom>
          <a:noFill/>
          <a:ln w="9360">
            <a:solidFill>
              <a:srgbClr val="000000"/>
            </a:solidFill>
            <a:miter lim="800000"/>
            <a:headEnd/>
            <a:tailEnd type="triangle" w="med" len="med"/>
          </a:ln>
        </p:spPr>
        <p:txBody>
          <a:bodyPr>
            <a:prstTxWarp prst="textNoShape">
              <a:avLst/>
            </a:prstTxWarp>
          </a:bodyPr>
          <a:lstStyle/>
          <a:p>
            <a:endParaRPr lang="sv-SE"/>
          </a:p>
        </p:txBody>
      </p:sp>
      <p:sp>
        <p:nvSpPr>
          <p:cNvPr id="24" name="Text Box 39"/>
          <p:cNvSpPr txBox="1">
            <a:spLocks noChangeArrowheads="1"/>
          </p:cNvSpPr>
          <p:nvPr/>
        </p:nvSpPr>
        <p:spPr bwMode="auto">
          <a:xfrm>
            <a:off x="3643652" y="3962400"/>
            <a:ext cx="852148" cy="384302"/>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800" dirty="0" smtClean="0">
              <a:solidFill>
                <a:srgbClr val="000000"/>
              </a:solidFill>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smtClean="0">
                <a:solidFill>
                  <a:srgbClr val="000000"/>
                </a:solidFill>
              </a:rPr>
              <a:t>Retrofit</a:t>
            </a:r>
            <a:endParaRPr lang="en-US" sz="800" dirty="0">
              <a:solidFill>
                <a:srgbClr val="000000"/>
              </a:solidFill>
            </a:endParaRPr>
          </a:p>
        </p:txBody>
      </p:sp>
      <p:sp>
        <p:nvSpPr>
          <p:cNvPr id="25" name="Line 40"/>
          <p:cNvSpPr>
            <a:spLocks noChangeShapeType="1"/>
          </p:cNvSpPr>
          <p:nvPr/>
        </p:nvSpPr>
        <p:spPr bwMode="auto">
          <a:xfrm>
            <a:off x="4038600" y="4288200"/>
            <a:ext cx="1" cy="360000"/>
          </a:xfrm>
          <a:prstGeom prst="line">
            <a:avLst/>
          </a:prstGeom>
          <a:noFill/>
          <a:ln w="9360">
            <a:solidFill>
              <a:srgbClr val="FF0000"/>
            </a:solidFill>
            <a:round/>
            <a:headEnd/>
            <a:tailEnd type="triangle" w="med" len="med"/>
          </a:ln>
        </p:spPr>
        <p:txBody>
          <a:bodyPr>
            <a:prstTxWarp prst="textNoShape">
              <a:avLst/>
            </a:prstTxWarp>
          </a:bodyPr>
          <a:lstStyle/>
          <a:p>
            <a:endParaRPr lang="sv-SE"/>
          </a:p>
        </p:txBody>
      </p:sp>
      <p:pic>
        <p:nvPicPr>
          <p:cNvPr id="26" name="Picture 25" descr="gateway.png"/>
          <p:cNvPicPr>
            <a:picLocks noChangeAspect="1"/>
          </p:cNvPicPr>
          <p:nvPr/>
        </p:nvPicPr>
        <p:blipFill>
          <a:blip r:embed="rId11"/>
          <a:stretch>
            <a:fillRect/>
          </a:stretch>
        </p:blipFill>
        <p:spPr>
          <a:xfrm>
            <a:off x="4191000" y="4495800"/>
            <a:ext cx="348268" cy="494417"/>
          </a:xfrm>
          <a:prstGeom prst="rect">
            <a:avLst/>
          </a:prstGeom>
        </p:spPr>
      </p:pic>
      <p:sp>
        <p:nvSpPr>
          <p:cNvPr id="27" name="Text Box 39"/>
          <p:cNvSpPr txBox="1">
            <a:spLocks noChangeArrowheads="1"/>
          </p:cNvSpPr>
          <p:nvPr/>
        </p:nvSpPr>
        <p:spPr bwMode="auto">
          <a:xfrm>
            <a:off x="3962400" y="4572000"/>
            <a:ext cx="852148" cy="384302"/>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smtClean="0">
                <a:solidFill>
                  <a:srgbClr val="000000"/>
                </a:solidFill>
              </a:rPr>
              <a:t>Gateway</a:t>
            </a:r>
            <a:endParaRPr lang="en-US" sz="800" dirty="0">
              <a:solidFill>
                <a:srgbClr val="000000"/>
              </a:solidFill>
            </a:endParaRPr>
          </a:p>
        </p:txBody>
      </p:sp>
      <p:sp>
        <p:nvSpPr>
          <p:cNvPr id="28" name="Text Box 39"/>
          <p:cNvSpPr txBox="1">
            <a:spLocks noChangeArrowheads="1"/>
          </p:cNvSpPr>
          <p:nvPr/>
        </p:nvSpPr>
        <p:spPr bwMode="auto">
          <a:xfrm>
            <a:off x="4038600" y="3578098"/>
            <a:ext cx="852148" cy="384302"/>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err="1" smtClean="0">
                <a:solidFill>
                  <a:srgbClr val="000000"/>
                </a:solidFill>
              </a:rPr>
              <a:t>Sensorer</a:t>
            </a:r>
            <a:endParaRPr lang="en-US" sz="800" dirty="0">
              <a:solidFill>
                <a:srgbClr val="000000"/>
              </a:solidFill>
            </a:endParaRPr>
          </a:p>
        </p:txBody>
      </p:sp>
      <p:sp>
        <p:nvSpPr>
          <p:cNvPr id="29" name="Text Box 39"/>
          <p:cNvSpPr txBox="1">
            <a:spLocks noChangeArrowheads="1"/>
          </p:cNvSpPr>
          <p:nvPr/>
        </p:nvSpPr>
        <p:spPr bwMode="auto">
          <a:xfrm>
            <a:off x="1447800" y="1905000"/>
            <a:ext cx="591695" cy="272156"/>
          </a:xfrm>
          <a:prstGeom prst="rect">
            <a:avLst/>
          </a:prstGeom>
          <a:noFill/>
          <a:ln w="9525">
            <a:noFill/>
            <a:round/>
            <a:headEnd/>
            <a:tailEnd/>
          </a:ln>
        </p:spPr>
        <p:txBody>
          <a:bodyPr wrap="none" lIns="90000" tIns="45000" rIns="90000" bIns="45000">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smtClean="0">
                <a:solidFill>
                  <a:srgbClr val="000000"/>
                </a:solidFill>
              </a:rPr>
              <a:t>Smart Grids</a:t>
            </a:r>
            <a:endParaRPr lang="en-US" sz="1100" dirty="0">
              <a:solidFill>
                <a:srgbClr val="000000"/>
              </a:solidFill>
            </a:endParaRPr>
          </a:p>
        </p:txBody>
      </p:sp>
      <p:pic>
        <p:nvPicPr>
          <p:cNvPr id="30" name="Picture Placeholder 1"/>
          <p:cNvPicPr>
            <a:picLocks noChangeAspect="1"/>
          </p:cNvPicPr>
          <p:nvPr/>
        </p:nvPicPr>
        <p:blipFill>
          <a:blip r:embed="rId12">
            <a:extLst>
              <a:ext uri="{28A0092B-C50C-407E-A947-70E740481C1C}">
                <a14:useLocalDpi xmlns:a14="http://schemas.microsoft.com/office/drawing/2010/main" val="0"/>
              </a:ext>
            </a:extLst>
          </a:blip>
          <a:srcRect t="3328" b="3328"/>
          <a:stretch>
            <a:fillRect/>
          </a:stretch>
        </p:blipFill>
        <p:spPr bwMode="auto">
          <a:xfrm>
            <a:off x="20638" y="0"/>
            <a:ext cx="9906000" cy="616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27390" y="3666364"/>
            <a:ext cx="3627981" cy="1862048"/>
          </a:xfrm>
          <a:prstGeom prst="rect">
            <a:avLst/>
          </a:prstGeom>
          <a:noFill/>
        </p:spPr>
        <p:txBody>
          <a:bodyPr wrap="none" rtlCol="0">
            <a:spAutoFit/>
          </a:bodyPr>
          <a:lstStyle/>
          <a:p>
            <a:r>
              <a:rPr lang="en-GB" sz="11500" dirty="0" smtClean="0">
                <a:solidFill>
                  <a:srgbClr val="FF0000"/>
                </a:solidFill>
              </a:rPr>
              <a:t>Tack!</a:t>
            </a:r>
            <a:endParaRPr lang="en-GB" sz="11500" dirty="0">
              <a:solidFill>
                <a:srgbClr val="FF0000"/>
              </a:solidFill>
            </a:endParaRPr>
          </a:p>
        </p:txBody>
      </p:sp>
      <p:pic>
        <p:nvPicPr>
          <p:cNvPr id="31"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675" y="5915206"/>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788256" y="6203747"/>
            <a:ext cx="1620957" cy="369332"/>
          </a:xfrm>
          <a:prstGeom prst="rect">
            <a:avLst/>
          </a:prstGeom>
          <a:solidFill>
            <a:schemeClr val="bg1"/>
          </a:solidFill>
        </p:spPr>
        <p:txBody>
          <a:bodyPr wrap="none" rtlCol="0">
            <a:spAutoFit/>
          </a:bodyPr>
          <a:lstStyle/>
          <a:p>
            <a:r>
              <a:rPr lang="en-GB" i="1" dirty="0" err="1" smtClean="0"/>
              <a:t>Källa</a:t>
            </a:r>
            <a:r>
              <a:rPr lang="en-GB" i="1" dirty="0" smtClean="0"/>
              <a:t> : Fortum</a:t>
            </a:r>
          </a:p>
        </p:txBody>
      </p:sp>
    </p:spTree>
    <p:extLst>
      <p:ext uri="{BB962C8B-B14F-4D97-AF65-F5344CB8AC3E}">
        <p14:creationId xmlns:p14="http://schemas.microsoft.com/office/powerpoint/2010/main" val="3246777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Electricity Solutions and Distribution /</a:t>
            </a:r>
            <a:endParaRPr lang="fi-FI"/>
          </a:p>
        </p:txBody>
      </p:sp>
      <p:sp>
        <p:nvSpPr>
          <p:cNvPr id="3" name="Slide Number Placeholder 2"/>
          <p:cNvSpPr>
            <a:spLocks noGrp="1"/>
          </p:cNvSpPr>
          <p:nvPr>
            <p:ph type="sldNum" sz="quarter" idx="12"/>
          </p:nvPr>
        </p:nvSpPr>
        <p:spPr/>
        <p:txBody>
          <a:bodyPr/>
          <a:lstStyle/>
          <a:p>
            <a:pPr>
              <a:defRPr/>
            </a:pPr>
            <a:fld id="{E923080E-1506-4B1B-9699-DC07D974746E}" type="slidenum">
              <a:rPr lang="fi-FI" smtClean="0"/>
              <a:pPr>
                <a:defRPr/>
              </a:pPr>
              <a:t>6</a:t>
            </a:fld>
            <a:endParaRPr lang="fi-FI"/>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5" y="-21856"/>
            <a:ext cx="9560317" cy="687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2392446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Electricity Solutions and Distribution /</a:t>
            </a:r>
            <a:endParaRPr lang="fi-FI"/>
          </a:p>
        </p:txBody>
      </p:sp>
      <p:sp>
        <p:nvSpPr>
          <p:cNvPr id="3" name="Slide Number Placeholder 2"/>
          <p:cNvSpPr>
            <a:spLocks noGrp="1"/>
          </p:cNvSpPr>
          <p:nvPr>
            <p:ph type="sldNum" sz="quarter" idx="12"/>
          </p:nvPr>
        </p:nvSpPr>
        <p:spPr/>
        <p:txBody>
          <a:bodyPr/>
          <a:lstStyle/>
          <a:p>
            <a:pPr>
              <a:defRPr/>
            </a:pPr>
            <a:fld id="{E923080E-1506-4B1B-9699-DC07D974746E}" type="slidenum">
              <a:rPr lang="fi-FI" smtClean="0"/>
              <a:pPr>
                <a:defRPr/>
              </a:pPr>
              <a:t>7</a:t>
            </a:fld>
            <a:endParaRPr lang="fi-FI"/>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92" y="-33811"/>
            <a:ext cx="9532966" cy="690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3083368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smtClean="0"/>
              <a:t>Electricity Solutions and Distribution /</a:t>
            </a:r>
            <a:endParaRPr lang="fi-FI"/>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8</a:t>
            </a:fld>
            <a:endParaRPr lang="fi-FI"/>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8" y="1504"/>
            <a:ext cx="9380483" cy="684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50428" y="6109151"/>
            <a:ext cx="1762149" cy="369332"/>
          </a:xfrm>
          <a:prstGeom prst="rect">
            <a:avLst/>
          </a:prstGeom>
          <a:noFill/>
        </p:spPr>
        <p:txBody>
          <a:bodyPr wrap="none" rtlCol="0">
            <a:spAutoFit/>
          </a:bodyPr>
          <a:lstStyle/>
          <a:p>
            <a:r>
              <a:rPr lang="en-GB" i="1" dirty="0" err="1" smtClean="0"/>
              <a:t>Källa</a:t>
            </a:r>
            <a:r>
              <a:rPr lang="en-GB" i="1" dirty="0" smtClean="0"/>
              <a:t> : IVA/KVA</a:t>
            </a:r>
            <a:endParaRPr lang="en-GB" i="1" dirty="0"/>
          </a:p>
        </p:txBody>
      </p:sp>
    </p:spTree>
    <p:extLst>
      <p:ext uri="{BB962C8B-B14F-4D97-AF65-F5344CB8AC3E}">
        <p14:creationId xmlns:p14="http://schemas.microsoft.com/office/powerpoint/2010/main" val="3317766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22" y="165757"/>
            <a:ext cx="9217025" cy="792163"/>
          </a:xfrm>
        </p:spPr>
        <p:txBody>
          <a:bodyPr/>
          <a:lstStyle/>
          <a:p>
            <a:r>
              <a:rPr lang="en-GB" dirty="0" smtClean="0"/>
              <a:t>IPCC (FN’s </a:t>
            </a:r>
            <a:r>
              <a:rPr lang="en-GB" dirty="0" err="1" smtClean="0"/>
              <a:t>klimatpanel</a:t>
            </a:r>
            <a:r>
              <a:rPr lang="en-GB" dirty="0" smtClean="0"/>
              <a:t>) 2013 – scenarios till 2100</a:t>
            </a:r>
            <a:endParaRPr lang="en-GB" dirty="0"/>
          </a:p>
        </p:txBody>
      </p:sp>
      <p:sp>
        <p:nvSpPr>
          <p:cNvPr id="5" name="Slide Number Placeholder 4"/>
          <p:cNvSpPr>
            <a:spLocks noGrp="1"/>
          </p:cNvSpPr>
          <p:nvPr>
            <p:ph type="sldNum" sz="quarter" idx="12"/>
          </p:nvPr>
        </p:nvSpPr>
        <p:spPr/>
        <p:txBody>
          <a:bodyPr/>
          <a:lstStyle/>
          <a:p>
            <a:pPr>
              <a:defRPr/>
            </a:pPr>
            <a:fld id="{FEDFC37B-BEA5-4CAE-8965-ABC3FF8C9F1A}" type="slidenum">
              <a:rPr lang="fi-FI" smtClean="0"/>
              <a:pPr>
                <a:defRPr/>
              </a:pPr>
              <a:t>9</a:t>
            </a:fld>
            <a:endParaRPr lang="fi-FI"/>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795" y="1494443"/>
            <a:ext cx="3501259" cy="438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84" y="2195289"/>
            <a:ext cx="3208775" cy="354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46826" y="1257953"/>
            <a:ext cx="5423280" cy="923330"/>
          </a:xfrm>
          <a:prstGeom prst="rect">
            <a:avLst/>
          </a:prstGeom>
          <a:noFill/>
        </p:spPr>
        <p:txBody>
          <a:bodyPr wrap="none" rtlCol="0">
            <a:spAutoFit/>
          </a:bodyPr>
          <a:lstStyle/>
          <a:p>
            <a:r>
              <a:rPr lang="en-GB" dirty="0" smtClean="0"/>
              <a:t>IPCC = </a:t>
            </a:r>
            <a:r>
              <a:rPr lang="en-GB" dirty="0" err="1" smtClean="0"/>
              <a:t>Intergovermental</a:t>
            </a:r>
            <a:r>
              <a:rPr lang="en-GB" dirty="0" smtClean="0"/>
              <a:t> Panel on Climate Change</a:t>
            </a:r>
          </a:p>
          <a:p>
            <a:r>
              <a:rPr lang="en-GB" dirty="0" smtClean="0"/>
              <a:t>RCP  = </a:t>
            </a:r>
            <a:r>
              <a:rPr lang="en-GB" dirty="0" err="1" smtClean="0"/>
              <a:t>Representive</a:t>
            </a:r>
            <a:r>
              <a:rPr lang="en-GB" dirty="0" smtClean="0"/>
              <a:t> Concentration Pathways</a:t>
            </a:r>
          </a:p>
          <a:p>
            <a:endParaRPr lang="en-GB"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079" y="5789078"/>
            <a:ext cx="2209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50428" y="6109151"/>
            <a:ext cx="2916183" cy="369332"/>
          </a:xfrm>
          <a:prstGeom prst="rect">
            <a:avLst/>
          </a:prstGeom>
          <a:noFill/>
        </p:spPr>
        <p:txBody>
          <a:bodyPr wrap="none" rtlCol="0">
            <a:spAutoFit/>
          </a:bodyPr>
          <a:lstStyle/>
          <a:p>
            <a:r>
              <a:rPr lang="en-GB" i="1" dirty="0" err="1" smtClean="0"/>
              <a:t>Källa</a:t>
            </a:r>
            <a:r>
              <a:rPr lang="en-GB" i="1" dirty="0" smtClean="0"/>
              <a:t> : SMHI / IPCC , 2013</a:t>
            </a:r>
            <a:endParaRPr lang="en-GB" i="1" dirty="0"/>
          </a:p>
        </p:txBody>
      </p:sp>
    </p:spTree>
    <p:extLst>
      <p:ext uri="{BB962C8B-B14F-4D97-AF65-F5344CB8AC3E}">
        <p14:creationId xmlns:p14="http://schemas.microsoft.com/office/powerpoint/2010/main" val="16582230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NghRU3Op90qYFB5SB5jXj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1eRQSXuKka2UjAPbzUP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1eRQSXuKka2UjAPbzUPCA"/>
</p:tagLst>
</file>

<file path=ppt/theme/theme1.xml><?xml version="1.0" encoding="utf-8"?>
<a:theme xmlns:a="http://schemas.openxmlformats.org/drawingml/2006/main" name="New PPT template">
  <a:themeElements>
    <a:clrScheme name="Fortum">
      <a:dk1>
        <a:sysClr val="windowText" lastClr="000000"/>
      </a:dk1>
      <a:lt1>
        <a:sysClr val="window" lastClr="FFFFFF"/>
      </a:lt1>
      <a:dk2>
        <a:srgbClr val="003C79"/>
      </a:dk2>
      <a:lt2>
        <a:srgbClr val="D9D9D9"/>
      </a:lt2>
      <a:accent1>
        <a:srgbClr val="76BA29"/>
      </a:accent1>
      <a:accent2>
        <a:srgbClr val="547012"/>
      </a:accent2>
      <a:accent3>
        <a:srgbClr val="00A9D8"/>
      </a:accent3>
      <a:accent4>
        <a:srgbClr val="003C79"/>
      </a:accent4>
      <a:accent5>
        <a:srgbClr val="FFED00"/>
      </a:accent5>
      <a:accent6>
        <a:srgbClr val="EE7F00"/>
      </a:accent6>
      <a:hlink>
        <a:srgbClr val="76BA29"/>
      </a:hlink>
      <a:folHlink>
        <a:srgbClr val="547012"/>
      </a:folHlink>
    </a:clrScheme>
    <a:fontScheme name="Fortu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New PPT template</Template>
  <TotalTime>0</TotalTime>
  <Words>1268</Words>
  <Application>Microsoft Office PowerPoint</Application>
  <PresentationFormat>A4 Paper (210x297 mm)</PresentationFormat>
  <Paragraphs>340</Paragraphs>
  <Slides>59</Slides>
  <Notes>5</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New PPT template</vt:lpstr>
      <vt:lpstr>Fortbildning lärare Karlstads Kommun  Klimatproblematiken i ett lokalt perspektiv christer.bergerland@fortum.com </vt:lpstr>
      <vt:lpstr>Upplägg</vt:lpstr>
      <vt:lpstr>PowerPoint Presentation</vt:lpstr>
      <vt:lpstr>PowerPoint Presentation</vt:lpstr>
      <vt:lpstr>PowerPoint Presentation</vt:lpstr>
      <vt:lpstr>PowerPoint Presentation</vt:lpstr>
      <vt:lpstr>PowerPoint Presentation</vt:lpstr>
      <vt:lpstr>PowerPoint Presentation</vt:lpstr>
      <vt:lpstr>IPCC (FN’s klimatpanel) 2013 – scenarios till 2100</vt:lpstr>
      <vt:lpstr>Vad är en globalt hållbar nivå 2050  ? </vt:lpstr>
      <vt:lpstr>PowerPoint Presentation</vt:lpstr>
      <vt:lpstr>PowerPoint Presentation</vt:lpstr>
      <vt:lpstr>PowerPoint Presentation</vt:lpstr>
      <vt:lpstr>PowerPoint Presentation</vt:lpstr>
      <vt:lpstr>Hur ser det ut i Värmland ?</vt:lpstr>
      <vt:lpstr>Framtida klimat i Värmland ?</vt:lpstr>
      <vt:lpstr>PowerPoint Presentation</vt:lpstr>
      <vt:lpstr>PowerPoint Presentation</vt:lpstr>
      <vt:lpstr>Karlstad – en av 18 tätorter  i Sverige med en betydande översvämningsrisk</vt:lpstr>
      <vt:lpstr>Klimat och energi i Värmland jämfört med Sverige idag</vt:lpstr>
      <vt:lpstr>Olika sektorers klimatutsläpp i Värmland jämfört med Sverige idag</vt:lpstr>
      <vt:lpstr>Trender i Värmland</vt:lpstr>
      <vt:lpstr>Förnybart i Värmland – vatten, bio, vind , sol</vt:lpstr>
      <vt:lpstr>PowerPoint Presentation</vt:lpstr>
      <vt:lpstr>Exempel på kraftvärme i Karlstad</vt:lpstr>
      <vt:lpstr>Transporter i Värmland --- andel av totala utsläpp</vt:lpstr>
      <vt:lpstr>Transporter i Värmland – körsträcka med personbil </vt:lpstr>
      <vt:lpstr>Utveckling av personbilar - energieffektivitet</vt:lpstr>
      <vt:lpstr>Transporter i Värmland – andel sålda miljöbilar</vt:lpstr>
      <vt:lpstr>PowerPoint Presentation</vt:lpstr>
      <vt:lpstr>PowerPoint Presentation</vt:lpstr>
      <vt:lpstr>Karlstadsbuss – biogas sedan juli 2013 </vt:lpstr>
      <vt:lpstr>PowerPoint Presentation</vt:lpstr>
      <vt:lpstr>Karlstadsbuss – Klimatsmart ska vara attraktivt</vt:lpstr>
      <vt:lpstr>PowerPoint Presentation</vt:lpstr>
      <vt:lpstr>One Tonne Life – Hur kan en vanlig familj leva på en hållbar nivå ? (Vattenfalls projekt från 2011) </vt:lpstr>
      <vt:lpstr>One Tonne Life   --- ett antal bilder</vt:lpstr>
      <vt:lpstr>PowerPoint Presentation</vt:lpstr>
      <vt:lpstr>Så här gick det för familjen Lindell</vt:lpstr>
      <vt:lpstr>PowerPoint Presentation</vt:lpstr>
      <vt:lpstr>PowerPoint Presentation</vt:lpstr>
      <vt:lpstr>Energikedjan</vt:lpstr>
      <vt:lpstr>Mer komplex bild av energikedjan</vt:lpstr>
      <vt:lpstr>Avfalls kedjan</vt:lpstr>
      <vt:lpstr>Totala avfallsmängden ökar </vt:lpstr>
      <vt:lpstr>Avfalls kedjan – avfall till energi</vt:lpstr>
      <vt:lpstr>Fortum i korthet</vt:lpstr>
      <vt:lpstr>Mot en solekonomi</vt:lpstr>
      <vt:lpstr>Förnyelsebara energikällor som sol &amp; vind skapar nya utmaningar i energisystemet – exempel från Tyskland </vt:lpstr>
      <vt:lpstr>Mot hållbara samhällen och en hållbar tillvaro i stadsmiljö -  Forskning och Utveckling</vt:lpstr>
      <vt:lpstr>Vi tar ansvar för våra grannar</vt:lpstr>
      <vt:lpstr>Fortum Home Concept – building products for the future</vt:lpstr>
      <vt:lpstr>Exempel från mitt hus i Deje</vt:lpstr>
      <vt:lpstr>PowerPoint Presentation</vt:lpstr>
      <vt:lpstr>PowerPoint Presentation</vt:lpstr>
      <vt:lpstr>PowerPoint Presentation</vt:lpstr>
      <vt:lpstr>Glava Energy Center – en arena för besök av skolklasser </vt:lpstr>
      <vt:lpstr>Swemodule i Glava – Sveriges enda kvarvarande modulfabrik</vt:lpstr>
      <vt:lpstr>Tomorrow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2013-05-28T07:53:13Z</dcterms:created>
  <dcterms:modified xsi:type="dcterms:W3CDTF">2014-04-03T11:57:55Z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242154413</vt:i4>
  </property>
  <property fmtid="{D5CDD505-2E9C-101B-9397-08002B2CF9AE}" pid="3" name="_NewReviewCycle">
    <vt:lpwstr/>
  </property>
</Properties>
</file>