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embeddings/oleObject1.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audio1.bin" ContentType="audio/unknown"/>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91" r:id="rId2"/>
    <p:sldId id="289" r:id="rId3"/>
    <p:sldId id="293" r:id="rId4"/>
    <p:sldId id="290" r:id="rId5"/>
    <p:sldId id="330" r:id="rId6"/>
    <p:sldId id="295" r:id="rId7"/>
    <p:sldId id="331" r:id="rId8"/>
    <p:sldId id="332" r:id="rId9"/>
    <p:sldId id="358" r:id="rId10"/>
    <p:sldId id="368" r:id="rId11"/>
    <p:sldId id="298" r:id="rId12"/>
    <p:sldId id="299" r:id="rId13"/>
    <p:sldId id="292" r:id="rId14"/>
    <p:sldId id="333" r:id="rId15"/>
    <p:sldId id="294" r:id="rId16"/>
    <p:sldId id="334" r:id="rId17"/>
    <p:sldId id="336" r:id="rId18"/>
    <p:sldId id="370" r:id="rId19"/>
    <p:sldId id="335" r:id="rId20"/>
    <p:sldId id="301" r:id="rId21"/>
    <p:sldId id="302" r:id="rId22"/>
    <p:sldId id="337" r:id="rId23"/>
    <p:sldId id="338" r:id="rId24"/>
    <p:sldId id="371" r:id="rId25"/>
    <p:sldId id="339" r:id="rId26"/>
    <p:sldId id="340" r:id="rId27"/>
    <p:sldId id="309" r:id="rId28"/>
    <p:sldId id="372" r:id="rId29"/>
    <p:sldId id="373" r:id="rId30"/>
    <p:sldId id="310" r:id="rId31"/>
    <p:sldId id="327" r:id="rId32"/>
    <p:sldId id="376" r:id="rId33"/>
    <p:sldId id="341" r:id="rId34"/>
    <p:sldId id="342" r:id="rId35"/>
    <p:sldId id="343" r:id="rId36"/>
    <p:sldId id="313" r:id="rId37"/>
    <p:sldId id="360" r:id="rId38"/>
    <p:sldId id="326" r:id="rId39"/>
    <p:sldId id="363" r:id="rId40"/>
    <p:sldId id="361" r:id="rId41"/>
    <p:sldId id="347" r:id="rId42"/>
    <p:sldId id="344" r:id="rId43"/>
    <p:sldId id="348" r:id="rId44"/>
    <p:sldId id="346" r:id="rId45"/>
    <p:sldId id="345" r:id="rId46"/>
    <p:sldId id="314" r:id="rId47"/>
    <p:sldId id="349" r:id="rId48"/>
    <p:sldId id="311" r:id="rId49"/>
    <p:sldId id="312" r:id="rId50"/>
    <p:sldId id="362" r:id="rId51"/>
    <p:sldId id="350" r:id="rId52"/>
    <p:sldId id="366" r:id="rId53"/>
    <p:sldId id="367" r:id="rId54"/>
    <p:sldId id="351" r:id="rId55"/>
    <p:sldId id="318" r:id="rId56"/>
    <p:sldId id="375" r:id="rId57"/>
    <p:sldId id="353" r:id="rId58"/>
    <p:sldId id="352" r:id="rId59"/>
    <p:sldId id="365" r:id="rId60"/>
    <p:sldId id="322" r:id="rId61"/>
    <p:sldId id="317" r:id="rId62"/>
    <p:sldId id="378" r:id="rId63"/>
    <p:sldId id="354" r:id="rId64"/>
    <p:sldId id="321" r:id="rId65"/>
    <p:sldId id="324" r:id="rId66"/>
    <p:sldId id="325" r:id="rId67"/>
    <p:sldId id="356" r:id="rId68"/>
    <p:sldId id="357" r:id="rId69"/>
    <p:sldId id="355" r:id="rId70"/>
    <p:sldId id="364" r:id="rId71"/>
    <p:sldId id="359" r:id="rId72"/>
  </p:sldIdLst>
  <p:sldSz cx="9144000" cy="6858000" type="screen4x3"/>
  <p:notesSz cx="6797675" cy="9926638"/>
  <p:defaultTextStyle>
    <a:defPPr>
      <a:defRPr lang="sv-SE"/>
    </a:defPPr>
    <a:lvl1pPr algn="l" rtl="0" fontAlgn="base">
      <a:spcBef>
        <a:spcPct val="0"/>
      </a:spcBef>
      <a:spcAft>
        <a:spcPct val="0"/>
      </a:spcAft>
      <a:defRPr kern="1200">
        <a:solidFill>
          <a:schemeClr val="tx1"/>
        </a:solidFill>
        <a:latin typeface="Arial" pitchFamily="-84" charset="0"/>
        <a:ea typeface="Arial" pitchFamily="-84" charset="0"/>
        <a:cs typeface="Arial" pitchFamily="-84" charset="0"/>
      </a:defRPr>
    </a:lvl1pPr>
    <a:lvl2pPr marL="457200" algn="l" rtl="0" fontAlgn="base">
      <a:spcBef>
        <a:spcPct val="0"/>
      </a:spcBef>
      <a:spcAft>
        <a:spcPct val="0"/>
      </a:spcAft>
      <a:defRPr kern="1200">
        <a:solidFill>
          <a:schemeClr val="tx1"/>
        </a:solidFill>
        <a:latin typeface="Arial" pitchFamily="-84" charset="0"/>
        <a:ea typeface="Arial" pitchFamily="-84" charset="0"/>
        <a:cs typeface="Arial" pitchFamily="-84" charset="0"/>
      </a:defRPr>
    </a:lvl2pPr>
    <a:lvl3pPr marL="914400" algn="l" rtl="0" fontAlgn="base">
      <a:spcBef>
        <a:spcPct val="0"/>
      </a:spcBef>
      <a:spcAft>
        <a:spcPct val="0"/>
      </a:spcAft>
      <a:defRPr kern="1200">
        <a:solidFill>
          <a:schemeClr val="tx1"/>
        </a:solidFill>
        <a:latin typeface="Arial" pitchFamily="-84" charset="0"/>
        <a:ea typeface="Arial" pitchFamily="-84" charset="0"/>
        <a:cs typeface="Arial" pitchFamily="-84" charset="0"/>
      </a:defRPr>
    </a:lvl3pPr>
    <a:lvl4pPr marL="1371600" algn="l" rtl="0" fontAlgn="base">
      <a:spcBef>
        <a:spcPct val="0"/>
      </a:spcBef>
      <a:spcAft>
        <a:spcPct val="0"/>
      </a:spcAft>
      <a:defRPr kern="1200">
        <a:solidFill>
          <a:schemeClr val="tx1"/>
        </a:solidFill>
        <a:latin typeface="Arial" pitchFamily="-84" charset="0"/>
        <a:ea typeface="Arial" pitchFamily="-84" charset="0"/>
        <a:cs typeface="Arial" pitchFamily="-84" charset="0"/>
      </a:defRPr>
    </a:lvl4pPr>
    <a:lvl5pPr marL="1828800" algn="l" rtl="0" fontAlgn="base">
      <a:spcBef>
        <a:spcPct val="0"/>
      </a:spcBef>
      <a:spcAft>
        <a:spcPct val="0"/>
      </a:spcAft>
      <a:defRPr kern="1200">
        <a:solidFill>
          <a:schemeClr val="tx1"/>
        </a:solidFill>
        <a:latin typeface="Arial" pitchFamily="-84" charset="0"/>
        <a:ea typeface="Arial" pitchFamily="-84" charset="0"/>
        <a:cs typeface="Arial" pitchFamily="-84" charset="0"/>
      </a:defRPr>
    </a:lvl5pPr>
    <a:lvl6pPr marL="2286000" algn="l" defTabSz="457200" rtl="0" eaLnBrk="1" latinLnBrk="0" hangingPunct="1">
      <a:defRPr kern="1200">
        <a:solidFill>
          <a:schemeClr val="tx1"/>
        </a:solidFill>
        <a:latin typeface="Arial" pitchFamily="-84" charset="0"/>
        <a:ea typeface="Arial" pitchFamily="-84" charset="0"/>
        <a:cs typeface="Arial" pitchFamily="-84" charset="0"/>
      </a:defRPr>
    </a:lvl6pPr>
    <a:lvl7pPr marL="2743200" algn="l" defTabSz="457200" rtl="0" eaLnBrk="1" latinLnBrk="0" hangingPunct="1">
      <a:defRPr kern="1200">
        <a:solidFill>
          <a:schemeClr val="tx1"/>
        </a:solidFill>
        <a:latin typeface="Arial" pitchFamily="-84" charset="0"/>
        <a:ea typeface="Arial" pitchFamily="-84" charset="0"/>
        <a:cs typeface="Arial" pitchFamily="-84" charset="0"/>
      </a:defRPr>
    </a:lvl7pPr>
    <a:lvl8pPr marL="3200400" algn="l" defTabSz="457200" rtl="0" eaLnBrk="1" latinLnBrk="0" hangingPunct="1">
      <a:defRPr kern="1200">
        <a:solidFill>
          <a:schemeClr val="tx1"/>
        </a:solidFill>
        <a:latin typeface="Arial" pitchFamily="-84" charset="0"/>
        <a:ea typeface="Arial" pitchFamily="-84" charset="0"/>
        <a:cs typeface="Arial" pitchFamily="-84" charset="0"/>
      </a:defRPr>
    </a:lvl8pPr>
    <a:lvl9pPr marL="3657600" algn="l" defTabSz="457200" rtl="0" eaLnBrk="1" latinLnBrk="0" hangingPunct="1">
      <a:defRPr kern="1200">
        <a:solidFill>
          <a:schemeClr val="tx1"/>
        </a:solidFill>
        <a:latin typeface="Arial" pitchFamily="-84" charset="0"/>
        <a:ea typeface="Arial" pitchFamily="-84" charset="0"/>
        <a:cs typeface="Arial" pitchFamily="-8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3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Mörkt format 1 - Dekorfärg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22" autoAdjust="0"/>
    <p:restoredTop sz="86869" autoAdjust="0"/>
  </p:normalViewPr>
  <p:slideViewPr>
    <p:cSldViewPr>
      <p:cViewPr>
        <p:scale>
          <a:sx n="100" d="100"/>
          <a:sy n="100" d="100"/>
        </p:scale>
        <p:origin x="-928" y="-264"/>
      </p:cViewPr>
      <p:guideLst>
        <p:guide orient="horz" pos="2160"/>
        <p:guide pos="33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912"/>
    </p:cViewPr>
  </p:sorterViewPr>
  <p:notesViewPr>
    <p:cSldViewPr>
      <p:cViewPr varScale="1">
        <p:scale>
          <a:sx n="66" d="100"/>
          <a:sy n="66" d="100"/>
        </p:scale>
        <p:origin x="-3376" y="-12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Blad1!$B$1</c:f>
              <c:strCache>
                <c:ptCount val="1"/>
                <c:pt idx="0">
                  <c:v>Försäljning</c:v>
                </c:pt>
              </c:strCache>
            </c:strRef>
          </c:tx>
          <c:dPt>
            <c:idx val="3"/>
            <c:bubble3D val="0"/>
            <c:spPr>
              <a:solidFill>
                <a:schemeClr val="accent6">
                  <a:lumMod val="60000"/>
                  <a:lumOff val="40000"/>
                </a:schemeClr>
              </a:solidFill>
            </c:spPr>
          </c:dPt>
          <c:dLbls>
            <c:dLbl>
              <c:idx val="0"/>
              <c:layout/>
              <c:showLegendKey val="0"/>
              <c:showVal val="0"/>
              <c:showCatName val="0"/>
              <c:showSerName val="0"/>
              <c:showPercent val="1"/>
              <c:showBubbleSize val="0"/>
            </c:dLbl>
            <c:dLbl>
              <c:idx val="1"/>
              <c:layout/>
              <c:showLegendKey val="0"/>
              <c:showVal val="0"/>
              <c:showCatName val="0"/>
              <c:showSerName val="0"/>
              <c:showPercent val="1"/>
              <c:showBubbleSize val="0"/>
            </c:dLbl>
            <c:dLbl>
              <c:idx val="2"/>
              <c:layout/>
              <c:showLegendKey val="0"/>
              <c:showVal val="0"/>
              <c:showCatName val="0"/>
              <c:showSerName val="0"/>
              <c:showPercent val="1"/>
              <c:showBubbleSize val="0"/>
            </c:dLbl>
            <c:dLbl>
              <c:idx val="3"/>
              <c:layout/>
              <c:showLegendKey val="0"/>
              <c:showVal val="0"/>
              <c:showCatName val="0"/>
              <c:showSerName val="0"/>
              <c:showPercent val="1"/>
              <c:showBubbleSize val="0"/>
            </c:dLbl>
            <c:showLegendKey val="0"/>
            <c:showVal val="0"/>
            <c:showCatName val="0"/>
            <c:showSerName val="0"/>
            <c:showPercent val="0"/>
            <c:showBubbleSize val="0"/>
          </c:dLbls>
          <c:cat>
            <c:strRef>
              <c:f>Blad1!$A$2:$A$5</c:f>
              <c:strCache>
                <c:ptCount val="4"/>
                <c:pt idx="0">
                  <c:v>Vattenkraft</c:v>
                </c:pt>
                <c:pt idx="1">
                  <c:v>Kärnkraft</c:v>
                </c:pt>
                <c:pt idx="2">
                  <c:v>Kraftvärme</c:v>
                </c:pt>
                <c:pt idx="3">
                  <c:v>Vind</c:v>
                </c:pt>
              </c:strCache>
            </c:strRef>
          </c:cat>
          <c:val>
            <c:numRef>
              <c:f>Blad1!$B$2:$B$5</c:f>
              <c:numCache>
                <c:formatCode>0%</c:formatCode>
                <c:ptCount val="4"/>
                <c:pt idx="0">
                  <c:v>0.45</c:v>
                </c:pt>
                <c:pt idx="1">
                  <c:v>0.45</c:v>
                </c:pt>
                <c:pt idx="2">
                  <c:v>0.07</c:v>
                </c:pt>
                <c:pt idx="3">
                  <c:v>0.03</c:v>
                </c:pt>
              </c:numCache>
            </c:numRef>
          </c:val>
        </c:ser>
        <c:dLbls>
          <c:showLegendKey val="0"/>
          <c:showVal val="0"/>
          <c:showCatName val="0"/>
          <c:showSerName val="0"/>
          <c:showPercent val="0"/>
          <c:showBubbleSize val="0"/>
          <c:showLeaderLines val="1"/>
        </c:dLbls>
      </c:pie3DChart>
    </c:plotArea>
    <c:legend>
      <c:legendPos val="r"/>
      <c:layout/>
      <c:overlay val="0"/>
      <c:spPr>
        <a:noFill/>
      </c:spPr>
      <c:txPr>
        <a:bodyPr/>
        <a:lstStyle/>
        <a:p>
          <a:pPr>
            <a:defRPr sz="2000">
              <a:solidFill>
                <a:schemeClr val="bg1"/>
              </a:solidFill>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Blad1!$B$1</c:f>
              <c:strCache>
                <c:ptCount val="1"/>
                <c:pt idx="0">
                  <c:v>Kolumn1</c:v>
                </c:pt>
              </c:strCache>
            </c:strRef>
          </c:tx>
          <c:dPt>
            <c:idx val="2"/>
            <c:bubble3D val="0"/>
            <c:spPr>
              <a:solidFill>
                <a:schemeClr val="bg1">
                  <a:lumMod val="50000"/>
                </a:schemeClr>
              </a:solidFill>
            </c:spPr>
          </c:dPt>
          <c:dPt>
            <c:idx val="3"/>
            <c:bubble3D val="0"/>
            <c:spPr>
              <a:solidFill>
                <a:schemeClr val="accent3"/>
              </a:solidFill>
            </c:spPr>
          </c:dPt>
          <c:dPt>
            <c:idx val="4"/>
            <c:bubble3D val="0"/>
            <c:spPr>
              <a:solidFill>
                <a:schemeClr val="accent3">
                  <a:lumMod val="50000"/>
                </a:schemeClr>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showLegendKey val="0"/>
              <c:showVal val="0"/>
              <c:showCatName val="0"/>
              <c:showSerName val="0"/>
              <c:showPercent val="1"/>
              <c:showBubbleSize val="0"/>
            </c:dLbl>
            <c:showLegendKey val="0"/>
            <c:showVal val="0"/>
            <c:showCatName val="0"/>
            <c:showSerName val="0"/>
            <c:showPercent val="0"/>
            <c:showBubbleSize val="0"/>
          </c:dLbls>
          <c:cat>
            <c:strRef>
              <c:f>Blad1!$A$2:$A$6</c:f>
              <c:strCache>
                <c:ptCount val="5"/>
                <c:pt idx="0">
                  <c:v>Vattenkraft</c:v>
                </c:pt>
                <c:pt idx="1">
                  <c:v>Kärnkraft</c:v>
                </c:pt>
                <c:pt idx="2">
                  <c:v>Kol</c:v>
                </c:pt>
                <c:pt idx="3">
                  <c:v>Gas</c:v>
                </c:pt>
                <c:pt idx="4">
                  <c:v>Olja</c:v>
                </c:pt>
              </c:strCache>
            </c:strRef>
          </c:cat>
          <c:val>
            <c:numRef>
              <c:f>Blad1!$B$2:$B$6</c:f>
              <c:numCache>
                <c:formatCode>0%</c:formatCode>
                <c:ptCount val="5"/>
                <c:pt idx="0">
                  <c:v>0.06</c:v>
                </c:pt>
                <c:pt idx="1">
                  <c:v>0.01</c:v>
                </c:pt>
                <c:pt idx="2">
                  <c:v>0.56</c:v>
                </c:pt>
                <c:pt idx="3">
                  <c:v>0.09</c:v>
                </c:pt>
                <c:pt idx="4">
                  <c:v>0.28</c:v>
                </c:pt>
              </c:numCache>
            </c:numRef>
          </c:val>
        </c:ser>
        <c:dLbls>
          <c:showLegendKey val="0"/>
          <c:showVal val="0"/>
          <c:showCatName val="0"/>
          <c:showSerName val="0"/>
          <c:showPercent val="0"/>
          <c:showBubbleSize val="0"/>
          <c:showLeaderLines val="1"/>
        </c:dLbls>
      </c:pie3DChart>
    </c:plotArea>
    <c:plotVisOnly val="1"/>
    <c:dispBlanksAs val="gap"/>
    <c:showDLblsOverMax val="0"/>
  </c:chart>
  <c:spPr>
    <a:solidFill>
      <a:schemeClr val="tx1"/>
    </a:solidFill>
  </c:spPr>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Blad1!$B$1</c:f>
              <c:strCache>
                <c:ptCount val="1"/>
                <c:pt idx="0">
                  <c:v>Försäljning</c:v>
                </c:pt>
              </c:strCache>
            </c:strRef>
          </c:tx>
          <c:dPt>
            <c:idx val="2"/>
            <c:bubble3D val="0"/>
            <c:spPr>
              <a:solidFill>
                <a:schemeClr val="bg1">
                  <a:lumMod val="50000"/>
                </a:schemeClr>
              </a:solidFill>
            </c:spPr>
          </c:dPt>
          <c:dPt>
            <c:idx val="3"/>
            <c:bubble3D val="0"/>
            <c:spPr>
              <a:solidFill>
                <a:schemeClr val="accent3"/>
              </a:solidFill>
            </c:spPr>
          </c:dPt>
          <c:dPt>
            <c:idx val="4"/>
            <c:bubble3D val="0"/>
            <c:spPr>
              <a:solidFill>
                <a:schemeClr val="accent3">
                  <a:lumMod val="50000"/>
                </a:schemeClr>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showLegendKey val="0"/>
              <c:showVal val="0"/>
              <c:showCatName val="0"/>
              <c:showSerName val="0"/>
              <c:showPercent val="1"/>
              <c:showBubbleSize val="0"/>
            </c:dLbl>
            <c:dLbl>
              <c:idx val="5"/>
              <c:showLegendKey val="0"/>
              <c:showVal val="0"/>
              <c:showCatName val="0"/>
              <c:showSerName val="0"/>
              <c:showPercent val="1"/>
              <c:showBubbleSize val="0"/>
            </c:dLbl>
            <c:showLegendKey val="0"/>
            <c:showVal val="0"/>
            <c:showCatName val="0"/>
            <c:showSerName val="0"/>
            <c:showPercent val="0"/>
            <c:showBubbleSize val="0"/>
          </c:dLbls>
          <c:cat>
            <c:strRef>
              <c:f>Blad1!$A$2:$A$7</c:f>
              <c:strCache>
                <c:ptCount val="6"/>
                <c:pt idx="0">
                  <c:v>Vattenkraft</c:v>
                </c:pt>
                <c:pt idx="1">
                  <c:v>Kärnkraft</c:v>
                </c:pt>
                <c:pt idx="2">
                  <c:v>Kol</c:v>
                </c:pt>
                <c:pt idx="3">
                  <c:v>Gas</c:v>
                </c:pt>
                <c:pt idx="4">
                  <c:v>Olja</c:v>
                </c:pt>
                <c:pt idx="5">
                  <c:v>Förnybart</c:v>
                </c:pt>
              </c:strCache>
            </c:strRef>
          </c:cat>
          <c:val>
            <c:numRef>
              <c:f>Blad1!$B$2:$B$7</c:f>
              <c:numCache>
                <c:formatCode>0%</c:formatCode>
                <c:ptCount val="6"/>
                <c:pt idx="0">
                  <c:v>0.1</c:v>
                </c:pt>
                <c:pt idx="1">
                  <c:v>0.01</c:v>
                </c:pt>
                <c:pt idx="2">
                  <c:v>0.75</c:v>
                </c:pt>
                <c:pt idx="3">
                  <c:v>0.03</c:v>
                </c:pt>
                <c:pt idx="4">
                  <c:v>0.06</c:v>
                </c:pt>
                <c:pt idx="5">
                  <c:v>0.05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Blad1!$B$1</c:f>
              <c:strCache>
                <c:ptCount val="1"/>
                <c:pt idx="0">
                  <c:v>Sektorer</c:v>
                </c:pt>
              </c:strCache>
            </c:strRef>
          </c:tx>
          <c:dPt>
            <c:idx val="3"/>
            <c:bubble3D val="0"/>
            <c:spPr>
              <a:solidFill>
                <a:schemeClr val="accent3">
                  <a:lumMod val="50000"/>
                </a:schemeClr>
              </a:solidFill>
            </c:spPr>
          </c:dPt>
          <c:dPt>
            <c:idx val="4"/>
            <c:bubble3D val="0"/>
            <c:spPr>
              <a:solidFill>
                <a:schemeClr val="bg1">
                  <a:lumMod val="50000"/>
                </a:schemeClr>
              </a:solidFill>
            </c:spPr>
          </c:dPt>
          <c:dLbls>
            <c:dLbl>
              <c:idx val="0"/>
              <c:layout/>
              <c:showLegendKey val="0"/>
              <c:showVal val="0"/>
              <c:showCatName val="0"/>
              <c:showSerName val="0"/>
              <c:showPercent val="1"/>
              <c:showBubbleSize val="0"/>
            </c:dLbl>
            <c:dLbl>
              <c:idx val="1"/>
              <c:layout/>
              <c:showLegendKey val="0"/>
              <c:showVal val="0"/>
              <c:showCatName val="0"/>
              <c:showSerName val="0"/>
              <c:showPercent val="1"/>
              <c:showBubbleSize val="0"/>
            </c:dLbl>
            <c:dLbl>
              <c:idx val="2"/>
              <c:layout/>
              <c:showLegendKey val="0"/>
              <c:showVal val="0"/>
              <c:showCatName val="0"/>
              <c:showSerName val="0"/>
              <c:showPercent val="1"/>
              <c:showBubbleSize val="0"/>
            </c:dLbl>
            <c:dLbl>
              <c:idx val="3"/>
              <c:layout/>
              <c:showLegendKey val="0"/>
              <c:showVal val="0"/>
              <c:showCatName val="0"/>
              <c:showSerName val="0"/>
              <c:showPercent val="1"/>
              <c:showBubbleSize val="0"/>
            </c:dLbl>
            <c:dLbl>
              <c:idx val="4"/>
              <c:layout/>
              <c:showLegendKey val="0"/>
              <c:showVal val="0"/>
              <c:showCatName val="0"/>
              <c:showSerName val="0"/>
              <c:showPercent val="1"/>
              <c:showBubbleSize val="0"/>
            </c:dLbl>
            <c:showLegendKey val="0"/>
            <c:showVal val="0"/>
            <c:showCatName val="0"/>
            <c:showSerName val="0"/>
            <c:showPercent val="0"/>
            <c:showBubbleSize val="0"/>
          </c:dLbls>
          <c:cat>
            <c:strRef>
              <c:f>Blad1!$A$2:$A$6</c:f>
              <c:strCache>
                <c:ptCount val="5"/>
                <c:pt idx="0">
                  <c:v>Jordbruk</c:v>
                </c:pt>
                <c:pt idx="1">
                  <c:v>Service </c:v>
                </c:pt>
                <c:pt idx="2">
                  <c:v>Hushåll</c:v>
                </c:pt>
                <c:pt idx="3">
                  <c:v>Industri</c:v>
                </c:pt>
                <c:pt idx="4">
                  <c:v>Transporter</c:v>
                </c:pt>
              </c:strCache>
            </c:strRef>
          </c:cat>
          <c:val>
            <c:numRef>
              <c:f>Blad1!$B$2:$B$6</c:f>
              <c:numCache>
                <c:formatCode>0%</c:formatCode>
                <c:ptCount val="5"/>
                <c:pt idx="0">
                  <c:v>0.04</c:v>
                </c:pt>
                <c:pt idx="1">
                  <c:v>0.11</c:v>
                </c:pt>
                <c:pt idx="2">
                  <c:v>0.25</c:v>
                </c:pt>
                <c:pt idx="3">
                  <c:v>0.28</c:v>
                </c:pt>
                <c:pt idx="4">
                  <c:v>0.32</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600">
              <a:solidFill>
                <a:schemeClr val="bg1"/>
              </a:solidFill>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16763413294268"/>
          <c:y val="0.115530303030303"/>
          <c:w val="0.758721235426967"/>
          <c:h val="0.757575757575757"/>
        </c:manualLayout>
      </c:layout>
      <c:pie3DChart>
        <c:varyColors val="1"/>
        <c:ser>
          <c:idx val="0"/>
          <c:order val="0"/>
          <c:tx>
            <c:strRef>
              <c:f>Blad1!$B$1</c:f>
              <c:strCache>
                <c:ptCount val="1"/>
                <c:pt idx="0">
                  <c:v>Försäljning</c:v>
                </c:pt>
              </c:strCache>
            </c:strRef>
          </c:tx>
          <c:dPt>
            <c:idx val="2"/>
            <c:bubble3D val="0"/>
            <c:spPr>
              <a:solidFill>
                <a:schemeClr val="accent6"/>
              </a:solidFill>
            </c:spPr>
          </c:dPt>
          <c:dPt>
            <c:idx val="3"/>
            <c:bubble3D val="0"/>
            <c:spPr>
              <a:solidFill>
                <a:schemeClr val="accent3">
                  <a:lumMod val="40000"/>
                  <a:lumOff val="60000"/>
                </a:schemeClr>
              </a:solidFill>
            </c:spPr>
          </c:dPt>
          <c:dPt>
            <c:idx val="4"/>
            <c:bubble3D val="0"/>
            <c:spPr>
              <a:solidFill>
                <a:schemeClr val="bg1">
                  <a:lumMod val="50000"/>
                </a:schemeClr>
              </a:solidFill>
            </c:spPr>
          </c:dPt>
          <c:dPt>
            <c:idx val="5"/>
            <c:bubble3D val="0"/>
            <c:spPr>
              <a:solidFill>
                <a:schemeClr val="accent3">
                  <a:lumMod val="75000"/>
                </a:schemeClr>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showLegendKey val="0"/>
              <c:showVal val="0"/>
              <c:showCatName val="0"/>
              <c:showSerName val="0"/>
              <c:showPercent val="1"/>
              <c:showBubbleSize val="0"/>
            </c:dLbl>
            <c:dLbl>
              <c:idx val="5"/>
              <c:showLegendKey val="0"/>
              <c:showVal val="0"/>
              <c:showCatName val="0"/>
              <c:showSerName val="0"/>
              <c:showPercent val="1"/>
              <c:showBubbleSize val="0"/>
            </c:dLbl>
            <c:showLegendKey val="0"/>
            <c:showVal val="0"/>
            <c:showCatName val="0"/>
            <c:showSerName val="0"/>
            <c:showPercent val="0"/>
            <c:showBubbleSize val="0"/>
          </c:dLbls>
          <c:cat>
            <c:strRef>
              <c:f>Blad1!$A$2:$A$7</c:f>
              <c:strCache>
                <c:ptCount val="6"/>
                <c:pt idx="0">
                  <c:v>Vattenkraft</c:v>
                </c:pt>
                <c:pt idx="1">
                  <c:v>Kärnkraft</c:v>
                </c:pt>
                <c:pt idx="2">
                  <c:v>Annat förnbart inkl. vind</c:v>
                </c:pt>
                <c:pt idx="3">
                  <c:v>Gas</c:v>
                </c:pt>
                <c:pt idx="4">
                  <c:v>Kol</c:v>
                </c:pt>
                <c:pt idx="5">
                  <c:v>Petroleum</c:v>
                </c:pt>
              </c:strCache>
            </c:strRef>
          </c:cat>
          <c:val>
            <c:numRef>
              <c:f>Blad1!$B$2:$B$7</c:f>
              <c:numCache>
                <c:formatCode>0%</c:formatCode>
                <c:ptCount val="6"/>
                <c:pt idx="0">
                  <c:v>0.07</c:v>
                </c:pt>
                <c:pt idx="1">
                  <c:v>0.2</c:v>
                </c:pt>
                <c:pt idx="2">
                  <c:v>0.04</c:v>
                </c:pt>
                <c:pt idx="3">
                  <c:v>0.23</c:v>
                </c:pt>
                <c:pt idx="4">
                  <c:v>0.45</c:v>
                </c:pt>
                <c:pt idx="5">
                  <c:v>0.01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400">
          <a:solidFill>
            <a:schemeClr val="bg1"/>
          </a:solidFill>
          <a:latin typeface="+mj-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0301166969513426"/>
          <c:y val="0.123724355884086"/>
          <c:w val="0.50624994952554"/>
          <c:h val="0.742347206599175"/>
        </c:manualLayout>
      </c:layout>
      <c:pie3DChart>
        <c:varyColors val="1"/>
        <c:ser>
          <c:idx val="0"/>
          <c:order val="0"/>
          <c:tx>
            <c:strRef>
              <c:f>Blad1!$B$1</c:f>
              <c:strCache>
                <c:ptCount val="1"/>
                <c:pt idx="0">
                  <c:v>Försäljning</c:v>
                </c:pt>
              </c:strCache>
            </c:strRef>
          </c:tx>
          <c:dPt>
            <c:idx val="2"/>
            <c:bubble3D val="0"/>
            <c:spPr>
              <a:solidFill>
                <a:schemeClr val="accent6"/>
              </a:solidFill>
            </c:spPr>
          </c:dPt>
          <c:dPt>
            <c:idx val="3"/>
            <c:bubble3D val="0"/>
            <c:spPr>
              <a:solidFill>
                <a:schemeClr val="bg1">
                  <a:lumMod val="50000"/>
                </a:schemeClr>
              </a:solidFill>
            </c:spPr>
          </c:dPt>
          <c:dPt>
            <c:idx val="4"/>
            <c:bubble3D val="0"/>
            <c:spPr>
              <a:solidFill>
                <a:schemeClr val="accent3">
                  <a:lumMod val="40000"/>
                  <a:lumOff val="60000"/>
                </a:schemeClr>
              </a:solidFill>
            </c:spPr>
          </c:dPt>
          <c:dPt>
            <c:idx val="5"/>
            <c:bubble3D val="0"/>
            <c:spPr>
              <a:solidFill>
                <a:schemeClr val="accent3">
                  <a:lumMod val="75000"/>
                </a:schemeClr>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showLegendKey val="0"/>
              <c:showVal val="0"/>
              <c:showCatName val="0"/>
              <c:showSerName val="0"/>
              <c:showPercent val="1"/>
              <c:showBubbleSize val="0"/>
            </c:dLbl>
            <c:dLbl>
              <c:idx val="5"/>
              <c:showLegendKey val="0"/>
              <c:showVal val="0"/>
              <c:showCatName val="0"/>
              <c:showSerName val="0"/>
              <c:showPercent val="1"/>
              <c:showBubbleSize val="0"/>
            </c:dLbl>
            <c:showLegendKey val="0"/>
            <c:showVal val="0"/>
            <c:showCatName val="0"/>
            <c:showSerName val="0"/>
            <c:showPercent val="0"/>
            <c:showBubbleSize val="0"/>
          </c:dLbls>
          <c:cat>
            <c:strRef>
              <c:f>Blad1!$A$2:$A$7</c:f>
              <c:strCache>
                <c:ptCount val="6"/>
                <c:pt idx="0">
                  <c:v>Vattenkraft</c:v>
                </c:pt>
                <c:pt idx="1">
                  <c:v>Kärnkraft</c:v>
                </c:pt>
                <c:pt idx="2">
                  <c:v>Annat förnybart inkl. vind</c:v>
                </c:pt>
                <c:pt idx="3">
                  <c:v>Kol</c:v>
                </c:pt>
                <c:pt idx="4">
                  <c:v>Gas</c:v>
                </c:pt>
                <c:pt idx="5">
                  <c:v>Annat fossilt</c:v>
                </c:pt>
              </c:strCache>
            </c:strRef>
          </c:cat>
          <c:val>
            <c:numRef>
              <c:f>Blad1!$B$2:$B$7</c:f>
              <c:numCache>
                <c:formatCode>0%</c:formatCode>
                <c:ptCount val="6"/>
                <c:pt idx="0">
                  <c:v>0.11</c:v>
                </c:pt>
                <c:pt idx="1">
                  <c:v>0.78</c:v>
                </c:pt>
                <c:pt idx="2">
                  <c:v>0.01</c:v>
                </c:pt>
                <c:pt idx="3">
                  <c:v>0.04</c:v>
                </c:pt>
                <c:pt idx="4">
                  <c:v>0.04</c:v>
                </c:pt>
                <c:pt idx="5">
                  <c:v>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66446799919241"/>
          <c:y val="0.0424465691788526"/>
          <c:w val="0.433553200080759"/>
          <c:h val="0.935686432053136"/>
        </c:manualLayout>
      </c:layout>
      <c:overlay val="0"/>
      <c:spPr>
        <a:noFill/>
      </c:spPr>
      <c:txPr>
        <a:bodyPr/>
        <a:lstStyle/>
        <a:p>
          <a:pPr>
            <a:defRPr sz="1800" baseline="0">
              <a:solidFill>
                <a:schemeClr val="bg1"/>
              </a:solidFill>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71428571429"/>
          <c:y val="0.0897703549060543"/>
          <c:w val="0.844155844155844"/>
          <c:h val="0.609603340292275"/>
        </c:manualLayout>
      </c:layout>
      <c:barChart>
        <c:barDir val="col"/>
        <c:grouping val="clustered"/>
        <c:varyColors val="0"/>
        <c:ser>
          <c:idx val="0"/>
          <c:order val="0"/>
          <c:tx>
            <c:strRef>
              <c:f>Sheet1!$A$2</c:f>
              <c:strCache>
                <c:ptCount val="1"/>
                <c:pt idx="0">
                  <c:v>Region 1</c:v>
                </c:pt>
              </c:strCache>
            </c:strRef>
          </c:tx>
          <c:spPr>
            <a:solidFill>
              <a:schemeClr val="accent3"/>
            </a:solidFill>
            <a:ln w="14781">
              <a:noFill/>
            </a:ln>
          </c:spPr>
          <c:invertIfNegative val="0"/>
          <c:dLbls>
            <c:numFmt formatCode="#,##0" sourceLinked="0"/>
            <c:spPr>
              <a:noFill/>
              <a:ln w="14781">
                <a:noFill/>
              </a:ln>
            </c:spPr>
            <c:txPr>
              <a:bodyPr/>
              <a:lstStyle/>
              <a:p>
                <a:pPr>
                  <a:defRPr lang="en-US" sz="1397" b="0" i="0" u="none" strike="noStrike" baseline="0">
                    <a:solidFill>
                      <a:schemeClr val="tx1"/>
                    </a:solidFill>
                    <a:latin typeface="+mj-lt"/>
                    <a:ea typeface="GillSans"/>
                    <a:cs typeface="GillSans"/>
                  </a:defRPr>
                </a:pPr>
                <a:endParaRPr lang="en-US"/>
              </a:p>
            </c:txPr>
            <c:dLblPos val="inEnd"/>
            <c:showLegendKey val="0"/>
            <c:showVal val="1"/>
            <c:showCatName val="0"/>
            <c:showSerName val="0"/>
            <c:showPercent val="0"/>
            <c:showBubbleSize val="0"/>
            <c:showLeaderLines val="0"/>
          </c:dLbls>
          <c:cat>
            <c:strRef>
              <c:f>Sheet1!$B$1:$H$1</c:f>
              <c:strCache>
                <c:ptCount val="7"/>
                <c:pt idx="0">
                  <c:v>US</c:v>
                </c:pt>
                <c:pt idx="1">
                  <c:v>Russia</c:v>
                </c:pt>
                <c:pt idx="2">
                  <c:v>China</c:v>
                </c:pt>
                <c:pt idx="3">
                  <c:v>India</c:v>
                </c:pt>
                <c:pt idx="4">
                  <c:v>Aust.</c:v>
                </c:pt>
                <c:pt idx="5">
                  <c:v>S. Africa</c:v>
                </c:pt>
                <c:pt idx="6">
                  <c:v>Others</c:v>
                </c:pt>
              </c:strCache>
            </c:strRef>
          </c:cat>
          <c:val>
            <c:numRef>
              <c:f>Sheet1!$B$2:$H$2</c:f>
              <c:numCache>
                <c:formatCode>General</c:formatCode>
                <c:ptCount val="7"/>
                <c:pt idx="0">
                  <c:v>27.0</c:v>
                </c:pt>
                <c:pt idx="1">
                  <c:v>17.0</c:v>
                </c:pt>
                <c:pt idx="2">
                  <c:v>13.0</c:v>
                </c:pt>
                <c:pt idx="3">
                  <c:v>10.0</c:v>
                </c:pt>
                <c:pt idx="4">
                  <c:v>9.0</c:v>
                </c:pt>
                <c:pt idx="5">
                  <c:v>5.0</c:v>
                </c:pt>
                <c:pt idx="6">
                  <c:v>19.0</c:v>
                </c:pt>
              </c:numCache>
            </c:numRef>
          </c:val>
        </c:ser>
        <c:dLbls>
          <c:showLegendKey val="0"/>
          <c:showVal val="0"/>
          <c:showCatName val="0"/>
          <c:showSerName val="0"/>
          <c:showPercent val="0"/>
          <c:showBubbleSize val="0"/>
        </c:dLbls>
        <c:gapWidth val="40"/>
        <c:axId val="-2069573960"/>
        <c:axId val="-2069570584"/>
      </c:barChart>
      <c:catAx>
        <c:axId val="-2069573960"/>
        <c:scaling>
          <c:orientation val="minMax"/>
        </c:scaling>
        <c:delete val="0"/>
        <c:axPos val="b"/>
        <c:numFmt formatCode="General" sourceLinked="1"/>
        <c:majorTickMark val="none"/>
        <c:minorTickMark val="none"/>
        <c:tickLblPos val="low"/>
        <c:spPr>
          <a:ln w="5543">
            <a:noFill/>
          </a:ln>
        </c:spPr>
        <c:txPr>
          <a:bodyPr rot="-2700000" vert="horz"/>
          <a:lstStyle/>
          <a:p>
            <a:pPr>
              <a:defRPr lang="en-US" sz="1746" b="0" i="0" u="none" strike="noStrike" baseline="0">
                <a:solidFill>
                  <a:srgbClr val="FFFFFF"/>
                </a:solidFill>
                <a:latin typeface="+mj-lt"/>
                <a:ea typeface="GillSans"/>
                <a:cs typeface="GillSans"/>
              </a:defRPr>
            </a:pPr>
            <a:endParaRPr lang="en-US"/>
          </a:p>
        </c:txPr>
        <c:crossAx val="-2069570584"/>
        <c:crosses val="autoZero"/>
        <c:auto val="1"/>
        <c:lblAlgn val="ctr"/>
        <c:lblOffset val="100"/>
        <c:tickLblSkip val="1"/>
        <c:tickMarkSkip val="1"/>
        <c:noMultiLvlLbl val="0"/>
      </c:catAx>
      <c:valAx>
        <c:axId val="-2069570584"/>
        <c:scaling>
          <c:orientation val="minMax"/>
          <c:max val="30.0"/>
          <c:min val="0.0"/>
        </c:scaling>
        <c:delete val="0"/>
        <c:axPos val="l"/>
        <c:majorGridlines>
          <c:spPr>
            <a:ln w="7390">
              <a:solidFill>
                <a:schemeClr val="accent2"/>
              </a:solidFill>
              <a:prstDash val="solid"/>
            </a:ln>
          </c:spPr>
        </c:majorGridlines>
        <c:numFmt formatCode="#,##0.0" sourceLinked="0"/>
        <c:majorTickMark val="none"/>
        <c:minorTickMark val="none"/>
        <c:tickLblPos val="nextTo"/>
        <c:spPr>
          <a:ln w="5543">
            <a:noFill/>
          </a:ln>
        </c:spPr>
        <c:txPr>
          <a:bodyPr rot="0" vert="horz"/>
          <a:lstStyle/>
          <a:p>
            <a:pPr>
              <a:defRPr lang="en-US" sz="1746" b="0" i="0" u="none" strike="noStrike" baseline="0">
                <a:solidFill>
                  <a:srgbClr val="FFFFFF"/>
                </a:solidFill>
                <a:latin typeface="GillSans"/>
                <a:ea typeface="GillSans"/>
                <a:cs typeface="GillSans"/>
              </a:defRPr>
            </a:pPr>
            <a:endParaRPr lang="en-US"/>
          </a:p>
        </c:txPr>
        <c:crossAx val="-2069573960"/>
        <c:crosses val="autoZero"/>
        <c:crossBetween val="between"/>
        <c:majorUnit val="7.5"/>
      </c:valAx>
      <c:spPr>
        <a:noFill/>
        <a:ln w="1848">
          <a:solidFill>
            <a:srgbClr val="000000"/>
          </a:solidFill>
          <a:prstDash val="solid"/>
        </a:ln>
      </c:spPr>
    </c:plotArea>
    <c:plotVisOnly val="1"/>
    <c:dispBlanksAs val="gap"/>
    <c:showDLblsOverMax val="0"/>
  </c:chart>
  <c:spPr>
    <a:solidFill>
      <a:schemeClr val="tx1"/>
    </a:solidFill>
    <a:ln>
      <a:noFill/>
    </a:ln>
  </c:spPr>
  <c:txPr>
    <a:bodyPr/>
    <a:lstStyle/>
    <a:p>
      <a:pPr>
        <a:defRPr sz="1746" b="0" i="0" u="none" strike="noStrike" baseline="0">
          <a:solidFill>
            <a:srgbClr val="000000"/>
          </a:solidFill>
          <a:latin typeface="GillSans"/>
          <a:ea typeface="GillSans"/>
          <a:cs typeface="GillSans"/>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4228152036551"/>
          <c:y val="0.308117024165083"/>
          <c:w val="0.745370856420725"/>
          <c:h val="0.578708027875826"/>
        </c:manualLayout>
      </c:layout>
      <c:pie3DChart>
        <c:varyColors val="1"/>
        <c:ser>
          <c:idx val="1"/>
          <c:order val="1"/>
          <c:tx>
            <c:strRef>
              <c:f>Blad1!$B$1</c:f>
              <c:strCache>
                <c:ptCount val="1"/>
                <c:pt idx="0">
                  <c:v>USA</c:v>
                </c:pt>
              </c:strCache>
            </c:strRef>
          </c:tx>
          <c:dPt>
            <c:idx val="2"/>
            <c:bubble3D val="0"/>
            <c:spPr>
              <a:solidFill>
                <a:schemeClr val="bg1">
                  <a:lumMod val="50000"/>
                </a:schemeClr>
              </a:solidFill>
            </c:spPr>
          </c:dPt>
          <c:dPt>
            <c:idx val="3"/>
            <c:bubble3D val="0"/>
            <c:spPr>
              <a:solidFill>
                <a:schemeClr val="accent3">
                  <a:lumMod val="50000"/>
                </a:schemeClr>
              </a:solidFill>
            </c:spPr>
          </c:dPt>
          <c:dPt>
            <c:idx val="4"/>
            <c:bubble3D val="0"/>
            <c:spPr>
              <a:solidFill>
                <a:schemeClr val="accent3"/>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showLegendKey val="0"/>
              <c:showVal val="0"/>
              <c:showCatName val="0"/>
              <c:showSerName val="0"/>
              <c:showPercent val="1"/>
              <c:showBubbleSize val="0"/>
            </c:dLbl>
            <c:showLegendKey val="0"/>
            <c:showVal val="0"/>
            <c:showCatName val="0"/>
            <c:showSerName val="0"/>
            <c:showPercent val="0"/>
            <c:showBubbleSize val="0"/>
          </c:dLbls>
          <c:cat>
            <c:strRef>
              <c:f>Blad1!$A$2:$A$7</c:f>
              <c:strCache>
                <c:ptCount val="6"/>
                <c:pt idx="0">
                  <c:v>Vatten</c:v>
                </c:pt>
                <c:pt idx="1">
                  <c:v>Kärnkraft</c:v>
                </c:pt>
                <c:pt idx="2">
                  <c:v>Kol</c:v>
                </c:pt>
                <c:pt idx="3">
                  <c:v>Olja</c:v>
                </c:pt>
                <c:pt idx="4">
                  <c:v>Gas</c:v>
                </c:pt>
                <c:pt idx="5">
                  <c:v>Förnybart</c:v>
                </c:pt>
              </c:strCache>
            </c:strRef>
          </c:cat>
          <c:val>
            <c:numRef>
              <c:f>Blad1!$B$2:$B$7</c:f>
              <c:numCache>
                <c:formatCode>0%</c:formatCode>
                <c:ptCount val="6"/>
                <c:pt idx="0">
                  <c:v>0.03</c:v>
                </c:pt>
                <c:pt idx="1">
                  <c:v>0.08</c:v>
                </c:pt>
                <c:pt idx="2">
                  <c:v>0.25</c:v>
                </c:pt>
                <c:pt idx="3">
                  <c:v>0.24</c:v>
                </c:pt>
                <c:pt idx="4">
                  <c:v>0.4</c:v>
                </c:pt>
                <c:pt idx="5">
                  <c:v>0.0</c:v>
                </c:pt>
              </c:numCache>
            </c:numRef>
          </c:val>
        </c:ser>
        <c:ser>
          <c:idx val="2"/>
          <c:order val="2"/>
          <c:tx>
            <c:strRef>
              <c:f>Blad1!$B$1</c:f>
              <c:strCache>
                <c:ptCount val="1"/>
                <c:pt idx="0">
                  <c:v>USA</c:v>
                </c:pt>
              </c:strCache>
            </c:strRef>
          </c:tx>
          <c:dPt>
            <c:idx val="2"/>
            <c:bubble3D val="0"/>
            <c:spPr>
              <a:solidFill>
                <a:schemeClr val="bg1">
                  <a:lumMod val="50000"/>
                </a:schemeClr>
              </a:solidFill>
            </c:spPr>
          </c:dPt>
          <c:dPt>
            <c:idx val="3"/>
            <c:bubble3D val="0"/>
            <c:spPr>
              <a:solidFill>
                <a:schemeClr val="accent3">
                  <a:lumMod val="50000"/>
                </a:schemeClr>
              </a:solidFill>
            </c:spPr>
          </c:dPt>
          <c:dPt>
            <c:idx val="4"/>
            <c:bubble3D val="0"/>
            <c:spPr>
              <a:solidFill>
                <a:schemeClr val="accent3">
                  <a:lumMod val="40000"/>
                  <a:lumOff val="60000"/>
                </a:schemeClr>
              </a:solidFill>
            </c:spPr>
          </c:dPt>
          <c:cat>
            <c:strRef>
              <c:f>Blad1!$A$2:$A$7</c:f>
              <c:strCache>
                <c:ptCount val="6"/>
                <c:pt idx="0">
                  <c:v>Vatten</c:v>
                </c:pt>
                <c:pt idx="1">
                  <c:v>Kärnkraft</c:v>
                </c:pt>
                <c:pt idx="2">
                  <c:v>Kol</c:v>
                </c:pt>
                <c:pt idx="3">
                  <c:v>Olja</c:v>
                </c:pt>
                <c:pt idx="4">
                  <c:v>Gas</c:v>
                </c:pt>
                <c:pt idx="5">
                  <c:v>Förnybart</c:v>
                </c:pt>
              </c:strCache>
            </c:strRef>
          </c:cat>
          <c:val>
            <c:numRef>
              <c:f>Blad1!$B$2:$B$7</c:f>
              <c:numCache>
                <c:formatCode>0%</c:formatCode>
                <c:ptCount val="6"/>
                <c:pt idx="0">
                  <c:v>0.03</c:v>
                </c:pt>
                <c:pt idx="1">
                  <c:v>0.08</c:v>
                </c:pt>
                <c:pt idx="2">
                  <c:v>0.25</c:v>
                </c:pt>
                <c:pt idx="3">
                  <c:v>0.24</c:v>
                </c:pt>
                <c:pt idx="4">
                  <c:v>0.4</c:v>
                </c:pt>
                <c:pt idx="5">
                  <c:v>0.0</c:v>
                </c:pt>
              </c:numCache>
            </c:numRef>
          </c:val>
        </c:ser>
        <c:ser>
          <c:idx val="0"/>
          <c:order val="0"/>
          <c:tx>
            <c:strRef>
              <c:f>Blad1!$B$1</c:f>
              <c:strCache>
                <c:ptCount val="1"/>
                <c:pt idx="0">
                  <c:v>USA</c:v>
                </c:pt>
              </c:strCache>
            </c:strRef>
          </c:tx>
          <c:dPt>
            <c:idx val="2"/>
            <c:bubble3D val="0"/>
            <c:spPr>
              <a:solidFill>
                <a:schemeClr val="bg1">
                  <a:lumMod val="50000"/>
                </a:schemeClr>
              </a:solidFill>
            </c:spPr>
          </c:dPt>
          <c:dPt>
            <c:idx val="3"/>
            <c:bubble3D val="0"/>
            <c:spPr>
              <a:solidFill>
                <a:schemeClr val="accent3">
                  <a:lumMod val="50000"/>
                </a:schemeClr>
              </a:solidFill>
            </c:spPr>
          </c:dPt>
          <c:dPt>
            <c:idx val="4"/>
            <c:bubble3D val="0"/>
            <c:spPr>
              <a:solidFill>
                <a:schemeClr val="accent3">
                  <a:lumMod val="40000"/>
                  <a:lumOff val="60000"/>
                </a:schemeClr>
              </a:solidFill>
            </c:spPr>
          </c:dPt>
          <c:cat>
            <c:strRef>
              <c:f>Blad1!$A$2:$A$7</c:f>
              <c:strCache>
                <c:ptCount val="6"/>
                <c:pt idx="0">
                  <c:v>Vatten</c:v>
                </c:pt>
                <c:pt idx="1">
                  <c:v>Kärnkraft</c:v>
                </c:pt>
                <c:pt idx="2">
                  <c:v>Kol</c:v>
                </c:pt>
                <c:pt idx="3">
                  <c:v>Olja</c:v>
                </c:pt>
                <c:pt idx="4">
                  <c:v>Gas</c:v>
                </c:pt>
                <c:pt idx="5">
                  <c:v>Förnybart</c:v>
                </c:pt>
              </c:strCache>
            </c:strRef>
          </c:cat>
          <c:val>
            <c:numRef>
              <c:f>Blad1!$B$2:$B$7</c:f>
              <c:numCache>
                <c:formatCode>0%</c:formatCode>
                <c:ptCount val="6"/>
                <c:pt idx="0">
                  <c:v>0.03</c:v>
                </c:pt>
                <c:pt idx="1">
                  <c:v>0.08</c:v>
                </c:pt>
                <c:pt idx="2">
                  <c:v>0.25</c:v>
                </c:pt>
                <c:pt idx="3">
                  <c:v>0.24</c:v>
                </c:pt>
                <c:pt idx="4">
                  <c:v>0.4</c:v>
                </c:pt>
                <c:pt idx="5">
                  <c:v>0.0</c:v>
                </c:pt>
              </c:numCache>
            </c:numRef>
          </c:val>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Blad1!$B$1</c:f>
              <c:strCache>
                <c:ptCount val="1"/>
                <c:pt idx="0">
                  <c:v>Kolumn1</c:v>
                </c:pt>
              </c:strCache>
            </c:strRef>
          </c:tx>
          <c:dPt>
            <c:idx val="2"/>
            <c:bubble3D val="0"/>
            <c:spPr>
              <a:solidFill>
                <a:schemeClr val="bg1">
                  <a:lumMod val="50000"/>
                </a:schemeClr>
              </a:solidFill>
            </c:spPr>
          </c:dPt>
          <c:dPt>
            <c:idx val="3"/>
            <c:bubble3D val="0"/>
            <c:spPr>
              <a:solidFill>
                <a:schemeClr val="accent3"/>
              </a:solidFill>
            </c:spPr>
          </c:dPt>
          <c:dPt>
            <c:idx val="4"/>
            <c:bubble3D val="0"/>
            <c:spPr>
              <a:solidFill>
                <a:schemeClr val="accent3">
                  <a:lumMod val="50000"/>
                </a:schemeClr>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showLegendKey val="0"/>
              <c:showVal val="0"/>
              <c:showCatName val="0"/>
              <c:showSerName val="0"/>
              <c:showPercent val="1"/>
              <c:showBubbleSize val="0"/>
            </c:dLbl>
            <c:dLbl>
              <c:idx val="5"/>
              <c:showLegendKey val="0"/>
              <c:showVal val="0"/>
              <c:showCatName val="0"/>
              <c:showSerName val="0"/>
              <c:showPercent val="1"/>
              <c:showBubbleSize val="0"/>
            </c:dLbl>
            <c:showLegendKey val="0"/>
            <c:showVal val="0"/>
            <c:showCatName val="0"/>
            <c:showSerName val="0"/>
            <c:showPercent val="0"/>
            <c:showBubbleSize val="0"/>
          </c:dLbls>
          <c:cat>
            <c:strRef>
              <c:f>Blad1!$A$2:$A$7</c:f>
              <c:strCache>
                <c:ptCount val="6"/>
                <c:pt idx="0">
                  <c:v>Vattenkraft</c:v>
                </c:pt>
                <c:pt idx="1">
                  <c:v>Kärnkraft</c:v>
                </c:pt>
                <c:pt idx="2">
                  <c:v>Kol</c:v>
                </c:pt>
                <c:pt idx="3">
                  <c:v>Gas</c:v>
                </c:pt>
                <c:pt idx="4">
                  <c:v>Olja</c:v>
                </c:pt>
                <c:pt idx="5">
                  <c:v>Förnybart</c:v>
                </c:pt>
              </c:strCache>
            </c:strRef>
          </c:cat>
          <c:val>
            <c:numRef>
              <c:f>Blad1!$B$2:$B$7</c:f>
              <c:numCache>
                <c:formatCode>0%</c:formatCode>
                <c:ptCount val="6"/>
                <c:pt idx="0">
                  <c:v>0.07</c:v>
                </c:pt>
                <c:pt idx="1">
                  <c:v>0.13</c:v>
                </c:pt>
                <c:pt idx="2">
                  <c:v>0.44</c:v>
                </c:pt>
                <c:pt idx="3">
                  <c:v>0.11</c:v>
                </c:pt>
                <c:pt idx="4">
                  <c:v>0.12</c:v>
                </c:pt>
                <c:pt idx="5">
                  <c:v>0.13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24228152036551"/>
          <c:y val="0.308117024165083"/>
          <c:w val="0.745370856420725"/>
          <c:h val="0.578708027875826"/>
        </c:manualLayout>
      </c:layout>
      <c:pie3DChart>
        <c:varyColors val="1"/>
        <c:ser>
          <c:idx val="3"/>
          <c:order val="3"/>
          <c:tx>
            <c:strRef>
              <c:f>Blad1!$B$1</c:f>
              <c:strCache>
                <c:ptCount val="1"/>
                <c:pt idx="0">
                  <c:v>Kolumn2</c:v>
                </c:pt>
              </c:strCache>
            </c:strRef>
          </c:tx>
          <c:dPt>
            <c:idx val="2"/>
            <c:bubble3D val="0"/>
            <c:spPr>
              <a:solidFill>
                <a:schemeClr val="bg1">
                  <a:lumMod val="50000"/>
                </a:schemeClr>
              </a:solidFill>
            </c:spPr>
          </c:dPt>
          <c:dPt>
            <c:idx val="3"/>
            <c:bubble3D val="0"/>
            <c:spPr>
              <a:solidFill>
                <a:schemeClr val="accent3"/>
              </a:solidFill>
            </c:spPr>
          </c:dPt>
          <c:dPt>
            <c:idx val="4"/>
            <c:bubble3D val="0"/>
            <c:spPr>
              <a:solidFill>
                <a:schemeClr val="accent3">
                  <a:lumMod val="50000"/>
                </a:schemeClr>
              </a:solidFill>
            </c:spPr>
          </c:dPt>
          <c:cat>
            <c:strRef>
              <c:f>Blad1!$A$2:$A$6</c:f>
              <c:strCache>
                <c:ptCount val="5"/>
                <c:pt idx="0">
                  <c:v>Vattenkraft</c:v>
                </c:pt>
                <c:pt idx="1">
                  <c:v>Kärnkraft</c:v>
                </c:pt>
                <c:pt idx="2">
                  <c:v>Kol</c:v>
                </c:pt>
                <c:pt idx="3">
                  <c:v>Gas</c:v>
                </c:pt>
                <c:pt idx="4">
                  <c:v>Olja</c:v>
                </c:pt>
              </c:strCache>
            </c:strRef>
          </c:cat>
          <c:val>
            <c:numRef>
              <c:f>Blad1!$B$2:$B$6</c:f>
              <c:numCache>
                <c:formatCode>0%</c:formatCode>
                <c:ptCount val="5"/>
                <c:pt idx="0">
                  <c:v>0.05</c:v>
                </c:pt>
                <c:pt idx="1">
                  <c:v>0.01</c:v>
                </c:pt>
                <c:pt idx="2">
                  <c:v>0.7</c:v>
                </c:pt>
                <c:pt idx="3">
                  <c:v>0.03</c:v>
                </c:pt>
                <c:pt idx="4">
                  <c:v>0.21</c:v>
                </c:pt>
              </c:numCache>
            </c:numRef>
          </c:val>
        </c:ser>
        <c:ser>
          <c:idx val="1"/>
          <c:order val="1"/>
          <c:tx>
            <c:strRef>
              <c:f>[1]Blad1!$B$1</c:f>
              <c:strCache>
                <c:ptCount val="1"/>
                <c:pt idx="0">
                  <c:v>USA</c:v>
                </c:pt>
              </c:strCache>
            </c:strRef>
          </c:tx>
          <c:dPt>
            <c:idx val="2"/>
            <c:bubble3D val="0"/>
            <c:spPr>
              <a:solidFill>
                <a:schemeClr val="bg1">
                  <a:lumMod val="50000"/>
                </a:schemeClr>
              </a:solidFill>
            </c:spPr>
          </c:dPt>
          <c:dPt>
            <c:idx val="3"/>
            <c:bubble3D val="0"/>
            <c:spPr>
              <a:solidFill>
                <a:schemeClr val="accent3">
                  <a:lumMod val="50000"/>
                </a:schemeClr>
              </a:solidFill>
            </c:spPr>
          </c:dPt>
          <c:dPt>
            <c:idx val="4"/>
            <c:bubble3D val="0"/>
            <c:spPr>
              <a:solidFill>
                <a:schemeClr val="accent3">
                  <a:lumMod val="40000"/>
                  <a:lumOff val="60000"/>
                </a:schemeClr>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showLegendKey val="0"/>
              <c:showVal val="0"/>
              <c:showCatName val="0"/>
              <c:showSerName val="0"/>
              <c:showPercent val="1"/>
              <c:showBubbleSize val="0"/>
            </c:dLbl>
            <c:showLegendKey val="0"/>
            <c:showVal val="0"/>
            <c:showCatName val="0"/>
            <c:showSerName val="0"/>
            <c:showPercent val="0"/>
            <c:showBubbleSize val="0"/>
          </c:dLbls>
          <c:cat>
            <c:strRef>
              <c:f>[1]Blad1!$A$2:$A$7</c:f>
              <c:strCache>
                <c:ptCount val="6"/>
                <c:pt idx="0">
                  <c:v>Vatten</c:v>
                </c:pt>
                <c:pt idx="1">
                  <c:v>Kärnkraft</c:v>
                </c:pt>
                <c:pt idx="2">
                  <c:v>Kol</c:v>
                </c:pt>
                <c:pt idx="3">
                  <c:v>Olja</c:v>
                </c:pt>
                <c:pt idx="4">
                  <c:v>Gas</c:v>
                </c:pt>
                <c:pt idx="5">
                  <c:v>Förnybart</c:v>
                </c:pt>
              </c:strCache>
            </c:strRef>
          </c:cat>
          <c:val>
            <c:numRef>
              <c:f>[1]Blad1!$B$2:$B$7</c:f>
              <c:numCache>
                <c:formatCode>0%</c:formatCode>
                <c:ptCount val="6"/>
                <c:pt idx="0">
                  <c:v>0.03</c:v>
                </c:pt>
                <c:pt idx="1">
                  <c:v>0.08</c:v>
                </c:pt>
                <c:pt idx="2">
                  <c:v>0.25</c:v>
                </c:pt>
                <c:pt idx="3">
                  <c:v>0.24</c:v>
                </c:pt>
                <c:pt idx="4">
                  <c:v>0.4</c:v>
                </c:pt>
                <c:pt idx="5">
                  <c:v>0.0</c:v>
                </c:pt>
              </c:numCache>
            </c:numRef>
          </c:val>
        </c:ser>
        <c:ser>
          <c:idx val="2"/>
          <c:order val="2"/>
          <c:tx>
            <c:strRef>
              <c:f>[1]Blad1!$B$1</c:f>
              <c:strCache>
                <c:ptCount val="1"/>
                <c:pt idx="0">
                  <c:v>USA</c:v>
                </c:pt>
              </c:strCache>
            </c:strRef>
          </c:tx>
          <c:dPt>
            <c:idx val="2"/>
            <c:bubble3D val="0"/>
            <c:spPr>
              <a:solidFill>
                <a:schemeClr val="bg1">
                  <a:lumMod val="50000"/>
                </a:schemeClr>
              </a:solidFill>
            </c:spPr>
          </c:dPt>
          <c:dPt>
            <c:idx val="3"/>
            <c:bubble3D val="0"/>
            <c:spPr>
              <a:solidFill>
                <a:schemeClr val="accent3">
                  <a:lumMod val="50000"/>
                </a:schemeClr>
              </a:solidFill>
            </c:spPr>
          </c:dPt>
          <c:dPt>
            <c:idx val="4"/>
            <c:bubble3D val="0"/>
            <c:spPr>
              <a:solidFill>
                <a:schemeClr val="accent3">
                  <a:lumMod val="40000"/>
                  <a:lumOff val="60000"/>
                </a:schemeClr>
              </a:solidFill>
            </c:spPr>
          </c:dPt>
          <c:cat>
            <c:strRef>
              <c:f>[1]Blad1!$A$2:$A$7</c:f>
              <c:strCache>
                <c:ptCount val="6"/>
                <c:pt idx="0">
                  <c:v>Vatten</c:v>
                </c:pt>
                <c:pt idx="1">
                  <c:v>Kärnkraft</c:v>
                </c:pt>
                <c:pt idx="2">
                  <c:v>Kol</c:v>
                </c:pt>
                <c:pt idx="3">
                  <c:v>Olja</c:v>
                </c:pt>
                <c:pt idx="4">
                  <c:v>Gas</c:v>
                </c:pt>
                <c:pt idx="5">
                  <c:v>Förnybart</c:v>
                </c:pt>
              </c:strCache>
            </c:strRef>
          </c:cat>
          <c:val>
            <c:numRef>
              <c:f>[1]Blad1!$B$2:$B$7</c:f>
              <c:numCache>
                <c:formatCode>0%</c:formatCode>
                <c:ptCount val="6"/>
                <c:pt idx="0">
                  <c:v>0.03</c:v>
                </c:pt>
                <c:pt idx="1">
                  <c:v>0.08</c:v>
                </c:pt>
                <c:pt idx="2">
                  <c:v>0.25</c:v>
                </c:pt>
                <c:pt idx="3">
                  <c:v>0.24</c:v>
                </c:pt>
                <c:pt idx="4">
                  <c:v>0.4</c:v>
                </c:pt>
                <c:pt idx="5">
                  <c:v>0.0</c:v>
                </c:pt>
              </c:numCache>
            </c:numRef>
          </c:val>
        </c:ser>
        <c:ser>
          <c:idx val="0"/>
          <c:order val="0"/>
          <c:tx>
            <c:strRef>
              <c:f>[1]Blad1!$B$1</c:f>
              <c:strCache>
                <c:ptCount val="1"/>
                <c:pt idx="0">
                  <c:v>USA</c:v>
                </c:pt>
              </c:strCache>
            </c:strRef>
          </c:tx>
          <c:dPt>
            <c:idx val="2"/>
            <c:bubble3D val="0"/>
            <c:spPr>
              <a:solidFill>
                <a:schemeClr val="bg1">
                  <a:lumMod val="50000"/>
                </a:schemeClr>
              </a:solidFill>
            </c:spPr>
          </c:dPt>
          <c:dPt>
            <c:idx val="3"/>
            <c:bubble3D val="0"/>
            <c:spPr>
              <a:solidFill>
                <a:schemeClr val="accent3">
                  <a:lumMod val="50000"/>
                </a:schemeClr>
              </a:solidFill>
            </c:spPr>
          </c:dPt>
          <c:dPt>
            <c:idx val="4"/>
            <c:bubble3D val="0"/>
            <c:spPr>
              <a:solidFill>
                <a:schemeClr val="accent3">
                  <a:lumMod val="40000"/>
                  <a:lumOff val="60000"/>
                </a:schemeClr>
              </a:solidFill>
            </c:spPr>
          </c:dPt>
          <c:cat>
            <c:strRef>
              <c:f>[1]Blad1!$A$2:$A$7</c:f>
              <c:strCache>
                <c:ptCount val="6"/>
                <c:pt idx="0">
                  <c:v>Vatten</c:v>
                </c:pt>
                <c:pt idx="1">
                  <c:v>Kärnkraft</c:v>
                </c:pt>
                <c:pt idx="2">
                  <c:v>Kol</c:v>
                </c:pt>
                <c:pt idx="3">
                  <c:v>Olja</c:v>
                </c:pt>
                <c:pt idx="4">
                  <c:v>Gas</c:v>
                </c:pt>
                <c:pt idx="5">
                  <c:v>Förnybart</c:v>
                </c:pt>
              </c:strCache>
            </c:strRef>
          </c:cat>
          <c:val>
            <c:numRef>
              <c:f>[1]Blad1!$B$2:$B$7</c:f>
              <c:numCache>
                <c:formatCode>0%</c:formatCode>
                <c:ptCount val="6"/>
                <c:pt idx="0">
                  <c:v>0.03</c:v>
                </c:pt>
                <c:pt idx="1">
                  <c:v>0.08</c:v>
                </c:pt>
                <c:pt idx="2">
                  <c:v>0.25</c:v>
                </c:pt>
                <c:pt idx="3">
                  <c:v>0.24</c:v>
                </c:pt>
                <c:pt idx="4">
                  <c:v>0.4</c:v>
                </c:pt>
                <c:pt idx="5">
                  <c:v>0.0</c:v>
                </c:pt>
              </c:numCache>
            </c:numRef>
          </c:val>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000">
          <a:solidFill>
            <a:schemeClr val="bg1"/>
          </a:solidFill>
          <a:latin typeface="+mj-lt"/>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Blad1!$B$1</c:f>
              <c:strCache>
                <c:ptCount val="1"/>
                <c:pt idx="0">
                  <c:v>Försäljning</c:v>
                </c:pt>
              </c:strCache>
            </c:strRef>
          </c:tx>
          <c:dPt>
            <c:idx val="2"/>
            <c:bubble3D val="0"/>
            <c:spPr>
              <a:solidFill>
                <a:schemeClr val="bg1">
                  <a:lumMod val="50000"/>
                </a:schemeClr>
              </a:solidFill>
            </c:spPr>
          </c:dPt>
          <c:dPt>
            <c:idx val="3"/>
            <c:bubble3D val="0"/>
            <c:spPr>
              <a:solidFill>
                <a:schemeClr val="accent3"/>
              </a:solidFill>
            </c:spPr>
          </c:dPt>
          <c:dPt>
            <c:idx val="4"/>
            <c:bubble3D val="0"/>
            <c:spPr>
              <a:solidFill>
                <a:schemeClr val="accent3">
                  <a:lumMod val="50000"/>
                </a:schemeClr>
              </a:solidFill>
            </c:spPr>
          </c:dPt>
          <c:dLbls>
            <c:dLbl>
              <c:idx val="0"/>
              <c:showLegendKey val="0"/>
              <c:showVal val="0"/>
              <c:showCatName val="0"/>
              <c:showSerName val="0"/>
              <c:showPercent val="1"/>
              <c:showBubbleSize val="0"/>
            </c:dLbl>
            <c:dLbl>
              <c:idx val="1"/>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5"/>
              <c:showLegendKey val="0"/>
              <c:showVal val="0"/>
              <c:showCatName val="0"/>
              <c:showSerName val="0"/>
              <c:showPercent val="1"/>
              <c:showBubbleSize val="0"/>
            </c:dLbl>
            <c:showLegendKey val="0"/>
            <c:showVal val="0"/>
            <c:showCatName val="0"/>
            <c:showSerName val="0"/>
            <c:showPercent val="0"/>
            <c:showBubbleSize val="0"/>
          </c:dLbls>
          <c:cat>
            <c:strRef>
              <c:f>Blad1!$A$2:$A$7</c:f>
              <c:strCache>
                <c:ptCount val="6"/>
                <c:pt idx="0">
                  <c:v>Vatten</c:v>
                </c:pt>
                <c:pt idx="1">
                  <c:v>Kärnkraft</c:v>
                </c:pt>
                <c:pt idx="2">
                  <c:v>Kol</c:v>
                </c:pt>
                <c:pt idx="3">
                  <c:v>Gas</c:v>
                </c:pt>
                <c:pt idx="4">
                  <c:v>Olja</c:v>
                </c:pt>
                <c:pt idx="5">
                  <c:v>Förnybart</c:v>
                </c:pt>
              </c:strCache>
            </c:strRef>
          </c:cat>
          <c:val>
            <c:numRef>
              <c:f>Blad1!$B$2:$B$7</c:f>
              <c:numCache>
                <c:formatCode>0%</c:formatCode>
                <c:ptCount val="6"/>
                <c:pt idx="0">
                  <c:v>0.08</c:v>
                </c:pt>
                <c:pt idx="1">
                  <c:v>0.01</c:v>
                </c:pt>
                <c:pt idx="2">
                  <c:v>0.77</c:v>
                </c:pt>
                <c:pt idx="3">
                  <c:v>0.01</c:v>
                </c:pt>
                <c:pt idx="4">
                  <c:v>0.04</c:v>
                </c:pt>
                <c:pt idx="5">
                  <c:v>0.09</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3890921-D5C2-AA4D-A623-C9206508134D}" type="datetimeFigureOut">
              <a:rPr lang="sv-SE"/>
              <a:pPr/>
              <a:t>2014-11-21</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5FDA85B-6A0E-DA43-9E13-8505BC424526}" type="slidenum">
              <a:rPr lang="sv-SE"/>
              <a:pPr/>
              <a:t>‹#›</a:t>
            </a:fld>
            <a:endParaRPr lang="sv-SE"/>
          </a:p>
        </p:txBody>
      </p:sp>
    </p:spTree>
    <p:extLst>
      <p:ext uri="{BB962C8B-B14F-4D97-AF65-F5344CB8AC3E}">
        <p14:creationId xmlns:p14="http://schemas.microsoft.com/office/powerpoint/2010/main" val="181171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sv-SE"/>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84" charset="0"/>
              </a:defRPr>
            </a:lvl1pPr>
          </a:lstStyle>
          <a:p>
            <a:fld id="{835856D3-C333-F045-A93C-5E39FB71E173}" type="datetimeFigureOut">
              <a:rPr lang="sv-SE"/>
              <a:pPr/>
              <a:t>2014-11-21</a:t>
            </a:fld>
            <a:endParaRPr lang="sv-S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sv-SE"/>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84" charset="0"/>
              </a:defRPr>
            </a:lvl1pPr>
          </a:lstStyle>
          <a:p>
            <a:fld id="{1BE2321C-F357-7242-B71C-ABEFCD89A102}" type="slidenum">
              <a:rPr lang="sv-SE"/>
              <a:pPr/>
              <a:t>‹#›</a:t>
            </a:fld>
            <a:endParaRPr lang="sv-SE"/>
          </a:p>
        </p:txBody>
      </p:sp>
    </p:spTree>
    <p:extLst>
      <p:ext uri="{BB962C8B-B14F-4D97-AF65-F5344CB8AC3E}">
        <p14:creationId xmlns:p14="http://schemas.microsoft.com/office/powerpoint/2010/main" val="2678166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www.kva.se/Documents/Vetenskap_samhallet/Energi/Utskottet/uttalande_energi_effektivisering_2010.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Poängen</a:t>
            </a:r>
            <a:r>
              <a:rPr lang="sv-SE" baseline="0" dirty="0" smtClean="0"/>
              <a:t> här är dels att peka på att vatten-och kärnkraft dominerar helt samt </a:t>
            </a:r>
            <a:r>
              <a:rPr lang="sv-SE" baseline="0" dirty="0" err="1" smtClean="0"/>
              <a:t>attdet</a:t>
            </a:r>
            <a:r>
              <a:rPr lang="sv-SE" baseline="0" dirty="0" smtClean="0"/>
              <a:t> finns en del säsongsvariationer. Kraftvärme kan till stor del drivas med biomassa och avfall</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11</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sz="1200" kern="1200" dirty="0" smtClean="0">
                <a:solidFill>
                  <a:schemeClr val="tx1"/>
                </a:solidFill>
                <a:latin typeface="+mn-lt"/>
                <a:ea typeface="+mn-ea"/>
                <a:cs typeface="+mn-cs"/>
              </a:rPr>
              <a:t>el står för ca 14 del av total energianvändning </a:t>
            </a:r>
            <a:r>
              <a:rPr lang="sv-SE" sz="1200" kern="1200" dirty="0" smtClean="0">
                <a:solidFill>
                  <a:schemeClr val="tx1"/>
                </a:solidFill>
                <a:latin typeface="+mn-lt"/>
                <a:ea typeface="+mn-ea"/>
                <a:cs typeface="+mn-cs"/>
              </a:rPr>
              <a:t>. Vatten- och kärnkraft dominerar. Vind är liten andel men växer. Idag ca 7 TWh eller ca 5 %</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12</a:t>
            </a:fld>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Bruka hoppa över denna</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13</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Sedan 1970-talet har energibehovet ökat med omkring 30 procent. Samtidigt har det skett förändringar i sammansättningen av de energikällor som står för energitillförseln i vårt land. Kärnkraften har tillkommit och förnybara energikällor som vattenkraft och särskilt </a:t>
            </a:r>
            <a:r>
              <a:rPr lang="sv-SE" dirty="0" err="1" smtClean="0"/>
              <a:t>biobränseln</a:t>
            </a:r>
            <a:r>
              <a:rPr lang="sv-SE" dirty="0" smtClean="0"/>
              <a:t> har ökat i omfattning, medan användandet av fossila bränslen har minskat avsevärt. Fossila bränslen går huvudsakligen till transportsektorn</a:t>
            </a:r>
          </a:p>
          <a:p>
            <a:endParaRPr lang="sv-SE" dirty="0" smtClean="0"/>
          </a:p>
          <a:p>
            <a:r>
              <a:rPr lang="sv-SE" dirty="0" smtClean="0"/>
              <a:t>ENERGIANVÄNDNINGEN</a:t>
            </a:r>
            <a:r>
              <a:rPr lang="sv-SE" baseline="0" dirty="0" smtClean="0"/>
              <a:t> INTE ÖKAT I SVERIGE SEDAN 70-TALET</a:t>
            </a:r>
          </a:p>
          <a:p>
            <a:endParaRPr lang="sv-SE" baseline="0" dirty="0" smtClean="0"/>
          </a:p>
          <a:p>
            <a:r>
              <a:rPr lang="sv-SE" baseline="0" dirty="0" smtClean="0"/>
              <a:t>PRIMÄRENERGIN HAR ÖKAT</a:t>
            </a:r>
          </a:p>
          <a:p>
            <a:endParaRPr lang="sv-SE" baseline="0" dirty="0" smtClean="0"/>
          </a:p>
          <a:p>
            <a:r>
              <a:rPr lang="sv-SE" baseline="0" dirty="0" smtClean="0"/>
              <a:t>Detta gäller för Sverige. Inte </a:t>
            </a:r>
            <a:r>
              <a:rPr lang="sv-SE" baseline="0" dirty="0" err="1" smtClean="0"/>
              <a:t>signifikatn</a:t>
            </a:r>
            <a:r>
              <a:rPr lang="sv-SE" baseline="0" dirty="0" smtClean="0"/>
              <a:t> för världen i övrigt. </a:t>
            </a:r>
          </a:p>
        </p:txBody>
      </p:sp>
      <p:sp>
        <p:nvSpPr>
          <p:cNvPr id="4" name="Platshållare för bildnummer 3"/>
          <p:cNvSpPr>
            <a:spLocks noGrp="1"/>
          </p:cNvSpPr>
          <p:nvPr>
            <p:ph type="sldNum" sz="quarter" idx="5"/>
          </p:nvPr>
        </p:nvSpPr>
        <p:spPr/>
        <p:txBody>
          <a:bodyPr/>
          <a:lstStyle/>
          <a:p>
            <a:fld id="{2F4D6B39-BAB7-8342-B0E0-8993C3A2773E}" type="slidenum">
              <a:rPr lang="sv-SE"/>
              <a:pPr/>
              <a:t>14</a:t>
            </a:fld>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15</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I många sammanhang nämns att Sveriges oljeberoende har minskat. Vi pekar också ofta på fördelarna med att så stora delar av den svenska elproduktionen är baserad på icke fossila energikällor. Men faktum är att utan oljan skulle mycket i vårt land stå stilla, inte minst våra bilar och övriga transporter. Transport­sektorns energianvändning består till dryga 90 procent av oljeprodukter.</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16</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17</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Nästan all el i USA Kommer från fossila källor.</a:t>
            </a:r>
          </a:p>
          <a:p>
            <a:endParaRPr lang="sv-SE" dirty="0" smtClean="0"/>
          </a:p>
          <a:p>
            <a:r>
              <a:rPr lang="sv-SE" dirty="0" smtClean="0"/>
              <a:t>Stor skillnad i utsläppen av koldioxid i en jämförelse</a:t>
            </a:r>
            <a:r>
              <a:rPr lang="sv-SE" baseline="0" dirty="0" smtClean="0"/>
              <a:t> länderna emellan.</a:t>
            </a:r>
          </a:p>
          <a:p>
            <a:endParaRPr lang="sv-SE" baseline="0" dirty="0" smtClean="0"/>
          </a:p>
          <a:p>
            <a:r>
              <a:rPr lang="sv-SE" baseline="0" dirty="0" smtClean="0"/>
              <a:t>USA mer likt världen i övrigt i detta hänseende.</a:t>
            </a:r>
            <a:endParaRPr lang="sv-SE" dirty="0" smtClean="0"/>
          </a:p>
        </p:txBody>
      </p:sp>
      <p:sp>
        <p:nvSpPr>
          <p:cNvPr id="4" name="Platshållare för bildnummer 3"/>
          <p:cNvSpPr>
            <a:spLocks noGrp="1"/>
          </p:cNvSpPr>
          <p:nvPr>
            <p:ph type="sldNum" sz="quarter" idx="5"/>
          </p:nvPr>
        </p:nvSpPr>
        <p:spPr/>
        <p:txBody>
          <a:bodyPr/>
          <a:lstStyle/>
          <a:p>
            <a:fld id="{2F4D6B39-BAB7-8342-B0E0-8993C3A2773E}" type="slidenum">
              <a:rPr lang="sv-SE"/>
              <a:pPr/>
              <a:t>19</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Sedan 1970-talet har världens totala energianvändning, och därmed även energiförsörjning, i stort sett fördubblats. Världen över står fossila energikällor för merparten av elproduktionen. Men i Sverige används nästan inga fossila bränslen som bas för elproduktion.</a:t>
            </a:r>
          </a:p>
          <a:p>
            <a:endParaRPr lang="sv-SE" dirty="0" smtClean="0"/>
          </a:p>
          <a:p>
            <a:r>
              <a:rPr lang="sv-SE" dirty="0" smtClean="0"/>
              <a:t>Ungefär 80 procent av jordens primära energiförsörjning, det vill säga de tillgångar som används i samhället, utgörs av fossila bränslen (olja, kol och naturgas). Bland länder som är starkt beroende av fossila bränslen för sin elproduktion kan nämnas USA, Kina, Indien, Tyskland, Japan och Storbritannien. En stor andel av biobränsleanvändningen är den ved som går till matlagning i tredje världen.</a:t>
            </a:r>
          </a:p>
          <a:p>
            <a:r>
              <a:rPr lang="sv-SE" dirty="0" smtClean="0"/>
              <a:t>Under de senaste trettio åren har världens energianvändning ökat till nästan det dubbla. Från 4607 </a:t>
            </a:r>
            <a:r>
              <a:rPr lang="sv-SE" dirty="0" err="1" smtClean="0"/>
              <a:t>Mtoe</a:t>
            </a:r>
            <a:r>
              <a:rPr lang="sv-SE" dirty="0" smtClean="0"/>
              <a:t> 1973 till 8353 </a:t>
            </a:r>
            <a:r>
              <a:rPr lang="sv-SE" dirty="0" err="1" smtClean="0"/>
              <a:t>Mtoe</a:t>
            </a:r>
            <a:r>
              <a:rPr lang="sv-SE" dirty="0" smtClean="0"/>
              <a:t> 2009. (</a:t>
            </a:r>
            <a:r>
              <a:rPr lang="sv-SE" dirty="0" err="1" smtClean="0"/>
              <a:t>Mtoe</a:t>
            </a:r>
            <a:r>
              <a:rPr lang="sv-SE" dirty="0" smtClean="0"/>
              <a:t> = Million tons of </a:t>
            </a:r>
            <a:r>
              <a:rPr lang="sv-SE" dirty="0" err="1" smtClean="0"/>
              <a:t>oil</a:t>
            </a:r>
            <a:r>
              <a:rPr lang="sv-SE" dirty="0" smtClean="0"/>
              <a:t> </a:t>
            </a:r>
            <a:r>
              <a:rPr lang="sv-SE" dirty="0" err="1" smtClean="0"/>
              <a:t>equivalent</a:t>
            </a:r>
            <a:r>
              <a:rPr lang="sv-SE" dirty="0" smtClean="0"/>
              <a:t>). Då OECD-länderna minskat sin energikonsumtion med närmare 12 procent har Kina och övriga Asien ökat sin andel till nära det dubbla.</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20</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Sedan 1970-talet har världens totala energianvändning, och därmed även energiförsörjning, i stort sett fördubblats. Världen över står fossila energikällor för merparten av elproduktionen. Men i </a:t>
            </a:r>
            <a:r>
              <a:rPr lang="sv-SE" smtClean="0"/>
              <a:t>Sverige används </a:t>
            </a:r>
            <a:r>
              <a:rPr lang="sv-SE" dirty="0" smtClean="0"/>
              <a:t>nästan inga fossila bränslen som bas för elproduktion.</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21</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22</a:t>
            </a:fld>
            <a:endParaRPr 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http://www.guardian.co.uk/news/datablog/2010/jun/09/bp-energy-statistics-consumption-reserves-energy</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23</a:t>
            </a:fld>
            <a:endParaRPr 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KÖR Think-pair-</a:t>
            </a:r>
            <a:r>
              <a:rPr lang="sv-SE" dirty="0" err="1" smtClean="0"/>
              <a:t>Share</a:t>
            </a:r>
            <a:r>
              <a:rPr lang="sv-SE" dirty="0" smtClean="0"/>
              <a:t> på </a:t>
            </a:r>
            <a:r>
              <a:rPr lang="sv-SE" dirty="0" err="1" smtClean="0"/>
              <a:t>peak</a:t>
            </a:r>
            <a:r>
              <a:rPr lang="sv-SE" dirty="0" smtClean="0"/>
              <a:t> </a:t>
            </a:r>
            <a:r>
              <a:rPr lang="sv-SE" dirty="0" err="1" smtClean="0"/>
              <a:t>oil</a:t>
            </a:r>
            <a:r>
              <a:rPr lang="sv-SE" dirty="0" smtClean="0"/>
              <a:t>!</a:t>
            </a:r>
          </a:p>
          <a:p>
            <a:endParaRPr lang="sv-SE" dirty="0" smtClean="0"/>
          </a:p>
          <a:p>
            <a:r>
              <a:rPr lang="sv-SE" dirty="0" smtClean="0"/>
              <a:t>Liknande kurvor finns för gas och kol – men dessa</a:t>
            </a:r>
            <a:r>
              <a:rPr lang="sv-SE" baseline="0" dirty="0" smtClean="0"/>
              <a:t> ligger förskjutna i tiden i relation till oljans </a:t>
            </a:r>
            <a:r>
              <a:rPr lang="sv-SE" baseline="0" dirty="0" err="1" smtClean="0"/>
              <a:t>peak</a:t>
            </a:r>
            <a:r>
              <a:rPr lang="sv-SE" baseline="0" dirty="0" smtClean="0"/>
              <a:t>. </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25</a:t>
            </a:fld>
            <a:endParaRPr 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http://www.crudeoilpeak.com/wp-content/gallery/iea_weo_2010/iea_weo_2010_crude_oil_plateau.jpg</a:t>
            </a:r>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26</a:t>
            </a:fld>
            <a:endParaRPr 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27</a:t>
            </a:fld>
            <a:endParaRPr 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30</a:t>
            </a:fld>
            <a:endParaRPr 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smtClean="0"/>
          </a:p>
        </p:txBody>
      </p:sp>
      <p:sp>
        <p:nvSpPr>
          <p:cNvPr id="4" name="Platshållare för bildnummer 3"/>
          <p:cNvSpPr>
            <a:spLocks noGrp="1"/>
          </p:cNvSpPr>
          <p:nvPr>
            <p:ph type="sldNum" sz="quarter" idx="5"/>
          </p:nvPr>
        </p:nvSpPr>
        <p:spPr/>
        <p:txBody>
          <a:bodyPr/>
          <a:lstStyle/>
          <a:p>
            <a:fld id="{2F4D6B39-BAB7-8342-B0E0-8993C3A2773E}" type="slidenum">
              <a:rPr lang="sv-SE"/>
              <a:pPr/>
              <a:t>31</a:t>
            </a:fld>
            <a:endParaRPr 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en-US" sz="1200" dirty="0" err="1" smtClean="0">
                <a:solidFill>
                  <a:srgbClr val="000000"/>
                </a:solidFill>
              </a:rPr>
              <a:t>Läs</a:t>
            </a:r>
            <a:r>
              <a:rPr lang="en-US" sz="1200" dirty="0" smtClean="0">
                <a:solidFill>
                  <a:srgbClr val="000000"/>
                </a:solidFill>
              </a:rPr>
              <a:t> </a:t>
            </a:r>
            <a:r>
              <a:rPr lang="en-US" sz="1200" dirty="0" err="1" smtClean="0">
                <a:solidFill>
                  <a:srgbClr val="000000"/>
                </a:solidFill>
              </a:rPr>
              <a:t>mer</a:t>
            </a:r>
            <a:r>
              <a:rPr lang="en-US" sz="1200" dirty="0" smtClean="0">
                <a:solidFill>
                  <a:srgbClr val="000000"/>
                </a:solidFill>
              </a:rPr>
              <a:t> </a:t>
            </a:r>
            <a:r>
              <a:rPr lang="en-US" sz="1200" dirty="0" err="1" smtClean="0">
                <a:solidFill>
                  <a:srgbClr val="000000"/>
                </a:solidFill>
              </a:rPr>
              <a:t>i</a:t>
            </a:r>
            <a:r>
              <a:rPr lang="en-US" sz="1200" dirty="0" smtClean="0">
                <a:solidFill>
                  <a:srgbClr val="000000"/>
                </a:solidFill>
              </a:rPr>
              <a:t> </a:t>
            </a:r>
            <a:r>
              <a:rPr lang="en-US" sz="1200" dirty="0" smtClean="0">
                <a:solidFill>
                  <a:srgbClr val="000090"/>
                </a:solidFill>
                <a:hlinkClick r:id="rId3"/>
              </a:rPr>
              <a:t>http://www.kva.se/Documents/Vetenskap_samhallet/Energi/Utskottet/uttalande_energi_effektivisering_2010.pdf</a:t>
            </a:r>
            <a:endParaRPr lang="en-US" sz="1200" dirty="0" smtClean="0">
              <a:solidFill>
                <a:srgbClr val="000090"/>
              </a:solidFill>
            </a:endParaRPr>
          </a:p>
          <a:p>
            <a:r>
              <a:rPr lang="en-US" sz="1200" dirty="0" err="1" smtClean="0"/>
              <a:t>samt</a:t>
            </a:r>
            <a:r>
              <a:rPr lang="en-US" sz="1200" dirty="0" smtClean="0"/>
              <a:t> </a:t>
            </a:r>
            <a:r>
              <a:rPr lang="en-US" sz="1200" dirty="0" err="1" smtClean="0"/>
              <a:t>i</a:t>
            </a:r>
            <a:r>
              <a:rPr lang="en-US" sz="1200" dirty="0" smtClean="0"/>
              <a:t> </a:t>
            </a:r>
            <a:r>
              <a:rPr lang="en-US" sz="1200" dirty="0" err="1" smtClean="0"/>
              <a:t>nya</a:t>
            </a:r>
            <a:r>
              <a:rPr lang="en-US" sz="1200" dirty="0" smtClean="0"/>
              <a:t> </a:t>
            </a:r>
            <a:r>
              <a:rPr lang="en-US" sz="1200" dirty="0" err="1" smtClean="0"/>
              <a:t>Energiboken</a:t>
            </a:r>
            <a:endParaRPr lang="en-US" sz="1200" dirty="0" smtClean="0"/>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33</a:t>
            </a:fld>
            <a:endParaRPr 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34</a:t>
            </a:fld>
            <a:endParaRPr 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35</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3</a:t>
            </a:fld>
            <a:endParaRPr lang="sv-S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Lägg till bilden från sid 41 emellan</a:t>
            </a:r>
          </a:p>
        </p:txBody>
      </p:sp>
      <p:sp>
        <p:nvSpPr>
          <p:cNvPr id="4" name="Platshållare för bildnummer 3"/>
          <p:cNvSpPr>
            <a:spLocks noGrp="1"/>
          </p:cNvSpPr>
          <p:nvPr>
            <p:ph type="sldNum" sz="quarter" idx="5"/>
          </p:nvPr>
        </p:nvSpPr>
        <p:spPr/>
        <p:txBody>
          <a:bodyPr/>
          <a:lstStyle/>
          <a:p>
            <a:fld id="{2F4D6B39-BAB7-8342-B0E0-8993C3A2773E}" type="slidenum">
              <a:rPr lang="sv-SE"/>
              <a:pPr/>
              <a:t>36</a:t>
            </a:fld>
            <a:endParaRPr lang="sv-S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Lägg till bilden från sid 41 emellan</a:t>
            </a:r>
          </a:p>
        </p:txBody>
      </p:sp>
      <p:sp>
        <p:nvSpPr>
          <p:cNvPr id="4" name="Platshållare för bildnummer 3"/>
          <p:cNvSpPr>
            <a:spLocks noGrp="1"/>
          </p:cNvSpPr>
          <p:nvPr>
            <p:ph type="sldNum" sz="quarter" idx="5"/>
          </p:nvPr>
        </p:nvSpPr>
        <p:spPr/>
        <p:txBody>
          <a:bodyPr/>
          <a:lstStyle/>
          <a:p>
            <a:fld id="{2F4D6B39-BAB7-8342-B0E0-8993C3A2773E}" type="slidenum">
              <a:rPr lang="sv-SE"/>
              <a:pPr/>
              <a:t>37</a:t>
            </a:fld>
            <a:endParaRPr lang="sv-S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smtClean="0"/>
          </a:p>
        </p:txBody>
      </p:sp>
      <p:sp>
        <p:nvSpPr>
          <p:cNvPr id="4" name="Platshållare för bildnummer 3"/>
          <p:cNvSpPr>
            <a:spLocks noGrp="1"/>
          </p:cNvSpPr>
          <p:nvPr>
            <p:ph type="sldNum" sz="quarter" idx="5"/>
          </p:nvPr>
        </p:nvSpPr>
        <p:spPr/>
        <p:txBody>
          <a:bodyPr/>
          <a:lstStyle/>
          <a:p>
            <a:fld id="{2F4D6B39-BAB7-8342-B0E0-8993C3A2773E}" type="slidenum">
              <a:rPr lang="sv-SE"/>
              <a:pPr/>
              <a:t>38</a:t>
            </a:fld>
            <a:endParaRPr lang="sv-S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smtClean="0"/>
          </a:p>
        </p:txBody>
      </p:sp>
      <p:sp>
        <p:nvSpPr>
          <p:cNvPr id="4" name="Platshållare för bildnummer 3"/>
          <p:cNvSpPr>
            <a:spLocks noGrp="1"/>
          </p:cNvSpPr>
          <p:nvPr>
            <p:ph type="sldNum" sz="quarter" idx="5"/>
          </p:nvPr>
        </p:nvSpPr>
        <p:spPr/>
        <p:txBody>
          <a:bodyPr/>
          <a:lstStyle/>
          <a:p>
            <a:fld id="{2F4D6B39-BAB7-8342-B0E0-8993C3A2773E}" type="slidenum">
              <a:rPr lang="sv-SE"/>
              <a:pPr/>
              <a:t>39</a:t>
            </a:fld>
            <a:endParaRPr lang="sv-S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smtClean="0"/>
          </a:p>
        </p:txBody>
      </p:sp>
      <p:sp>
        <p:nvSpPr>
          <p:cNvPr id="4" name="Platshållare för bildnummer 3"/>
          <p:cNvSpPr>
            <a:spLocks noGrp="1"/>
          </p:cNvSpPr>
          <p:nvPr>
            <p:ph type="sldNum" sz="quarter" idx="5"/>
          </p:nvPr>
        </p:nvSpPr>
        <p:spPr/>
        <p:txBody>
          <a:bodyPr/>
          <a:lstStyle/>
          <a:p>
            <a:fld id="{2F4D6B39-BAB7-8342-B0E0-8993C3A2773E}" type="slidenum">
              <a:rPr lang="sv-SE"/>
              <a:pPr/>
              <a:t>41</a:t>
            </a:fld>
            <a:endParaRPr lang="sv-S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Påpeka att trenden är bruten i vissa länder</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42</a:t>
            </a:fld>
            <a:endParaRPr lang="sv-S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43</a:t>
            </a:fld>
            <a:endParaRPr lang="sv-S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IEA menar att det under de kommande 20 åren är länderna utanför OECD som kommer att stå för merparten av den ökade energianvändningen. </a:t>
            </a:r>
          </a:p>
          <a:p>
            <a:endParaRPr lang="sv-SE" dirty="0" smtClean="0"/>
          </a:p>
          <a:p>
            <a:r>
              <a:rPr lang="sv-SE" dirty="0" smtClean="0"/>
              <a:t>Enligt IEA kommer Kina och Indien tillsammans att stå för 50 procent av den ökade energianvändningen under perioden 2010 till 2035.</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44</a:t>
            </a:fld>
            <a:endParaRPr lang="sv-S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http://www.paulchefurka.ca/WEAP2/Energy_GDP_2050.html</a:t>
            </a:r>
          </a:p>
          <a:p>
            <a:endParaRPr lang="sv-SE" dirty="0" smtClean="0"/>
          </a:p>
          <a:p>
            <a:endParaRPr lang="sv-SE" dirty="0" smtClean="0"/>
          </a:p>
          <a:p>
            <a:endParaRPr lang="sv-SE" dirty="0" smtClean="0"/>
          </a:p>
          <a:p>
            <a:r>
              <a:rPr lang="sv-SE" dirty="0" smtClean="0"/>
              <a:t>För mer info om vattenkraftsdammar: http://www.nytimes.com/interactive/2012/07/01/sunday-review/the-worlds-large-dams-almost-7000-and-counting.html?</a:t>
            </a:r>
          </a:p>
          <a:p>
            <a:endParaRPr lang="sv-SE" dirty="0" smtClean="0"/>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45</a:t>
            </a:fld>
            <a:endParaRPr lang="sv-S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46</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400" i="1" dirty="0" smtClean="0">
                <a:solidFill>
                  <a:srgbClr val="FFFFFF"/>
                </a:solidFill>
              </a:rPr>
              <a:t>“Energy is the </a:t>
            </a:r>
            <a:r>
              <a:rPr lang="sv-SE" sz="1400" i="1" dirty="0" err="1" smtClean="0">
                <a:solidFill>
                  <a:srgbClr val="FFFFFF"/>
                </a:solidFill>
              </a:rPr>
              <a:t>single</a:t>
            </a:r>
            <a:r>
              <a:rPr lang="sv-SE" sz="1400" i="1" dirty="0" smtClean="0">
                <a:solidFill>
                  <a:srgbClr val="FFFFFF"/>
                </a:solidFill>
              </a:rPr>
              <a:t> </a:t>
            </a:r>
            <a:r>
              <a:rPr lang="sv-SE" sz="1400" i="1" dirty="0" err="1" smtClean="0">
                <a:solidFill>
                  <a:srgbClr val="FFFFFF"/>
                </a:solidFill>
              </a:rPr>
              <a:t>most</a:t>
            </a:r>
            <a:r>
              <a:rPr lang="sv-SE" sz="1400" i="1" dirty="0" smtClean="0">
                <a:solidFill>
                  <a:srgbClr val="FFFFFF"/>
                </a:solidFill>
              </a:rPr>
              <a:t> </a:t>
            </a:r>
            <a:r>
              <a:rPr lang="sv-SE" sz="1400" i="1" dirty="0" err="1" smtClean="0">
                <a:solidFill>
                  <a:srgbClr val="FFFFFF"/>
                </a:solidFill>
              </a:rPr>
              <a:t>important</a:t>
            </a:r>
            <a:r>
              <a:rPr lang="sv-SE" sz="1400" i="1" dirty="0" smtClean="0">
                <a:solidFill>
                  <a:srgbClr val="FFFFFF"/>
                </a:solidFill>
              </a:rPr>
              <a:t> </a:t>
            </a:r>
            <a:r>
              <a:rPr lang="sv-SE" sz="1400" i="1" dirty="0" err="1" smtClean="0">
                <a:solidFill>
                  <a:srgbClr val="FFFFFF"/>
                </a:solidFill>
              </a:rPr>
              <a:t>factor</a:t>
            </a:r>
            <a:r>
              <a:rPr lang="sv-SE" sz="1400" i="1" dirty="0" smtClean="0">
                <a:solidFill>
                  <a:srgbClr val="FFFFFF"/>
                </a:solidFill>
              </a:rPr>
              <a:t> that </a:t>
            </a:r>
            <a:r>
              <a:rPr lang="sv-SE" sz="1400" i="1" dirty="0" err="1" smtClean="0">
                <a:solidFill>
                  <a:srgbClr val="FFFFFF"/>
                </a:solidFill>
              </a:rPr>
              <a:t>impacts</a:t>
            </a:r>
            <a:r>
              <a:rPr lang="sv-SE" sz="1400" i="1" dirty="0" smtClean="0">
                <a:solidFill>
                  <a:srgbClr val="FFFFFF"/>
                </a:solidFill>
              </a:rPr>
              <a:t> the </a:t>
            </a:r>
            <a:r>
              <a:rPr lang="sv-SE" sz="1400" i="1" dirty="0" err="1" smtClean="0">
                <a:solidFill>
                  <a:srgbClr val="FFFFFF"/>
                </a:solidFill>
              </a:rPr>
              <a:t>prosperity</a:t>
            </a:r>
            <a:r>
              <a:rPr lang="sv-SE" sz="1400" i="1" dirty="0" smtClean="0">
                <a:solidFill>
                  <a:srgbClr val="FFFFFF"/>
                </a:solidFill>
              </a:rPr>
              <a:t> of </a:t>
            </a:r>
            <a:r>
              <a:rPr lang="sv-SE" sz="1400" i="1" dirty="0" err="1" smtClean="0">
                <a:solidFill>
                  <a:srgbClr val="FFFFFF"/>
                </a:solidFill>
              </a:rPr>
              <a:t>any</a:t>
            </a:r>
            <a:r>
              <a:rPr lang="sv-SE" sz="1400" i="1" dirty="0" smtClean="0">
                <a:solidFill>
                  <a:srgbClr val="FFFFFF"/>
                </a:solidFill>
              </a:rPr>
              <a:t> </a:t>
            </a:r>
            <a:r>
              <a:rPr lang="sv-SE" sz="1400" i="1" dirty="0" err="1" smtClean="0">
                <a:solidFill>
                  <a:srgbClr val="FFFFFF"/>
                </a:solidFill>
              </a:rPr>
              <a:t>society</a:t>
            </a:r>
            <a:r>
              <a:rPr lang="sv-SE" sz="1400" i="1" dirty="0" smtClean="0">
                <a:solidFill>
                  <a:srgbClr val="FFFFFF"/>
                </a:solidFill>
              </a:rPr>
              <a:t>…It is </a:t>
            </a:r>
            <a:r>
              <a:rPr lang="sv-SE" sz="1400" i="1" dirty="0" err="1" smtClean="0">
                <a:solidFill>
                  <a:srgbClr val="FFFFFF"/>
                </a:solidFill>
              </a:rPr>
              <a:t>impossible</a:t>
            </a:r>
            <a:r>
              <a:rPr lang="sv-SE" sz="1400" i="1" dirty="0" smtClean="0">
                <a:solidFill>
                  <a:srgbClr val="FFFFFF"/>
                </a:solidFill>
              </a:rPr>
              <a:t> to </a:t>
            </a:r>
            <a:r>
              <a:rPr lang="sv-SE" sz="1400" i="1" dirty="0" err="1" smtClean="0">
                <a:solidFill>
                  <a:srgbClr val="FFFFFF"/>
                </a:solidFill>
              </a:rPr>
              <a:t>imagine</a:t>
            </a:r>
            <a:r>
              <a:rPr lang="sv-SE" sz="1400" i="1" dirty="0" smtClean="0">
                <a:solidFill>
                  <a:srgbClr val="FFFFFF"/>
                </a:solidFill>
              </a:rPr>
              <a:t> </a:t>
            </a:r>
            <a:r>
              <a:rPr lang="sv-SE" sz="1400" i="1" dirty="0" err="1" smtClean="0">
                <a:solidFill>
                  <a:srgbClr val="FFFFFF"/>
                </a:solidFill>
              </a:rPr>
              <a:t>bringing</a:t>
            </a:r>
            <a:r>
              <a:rPr lang="sv-SE" sz="1400" i="1" dirty="0" smtClean="0">
                <a:solidFill>
                  <a:srgbClr val="FFFFFF"/>
                </a:solidFill>
              </a:rPr>
              <a:t> the </a:t>
            </a:r>
            <a:r>
              <a:rPr lang="sv-SE" sz="1400" i="1" dirty="0" err="1" smtClean="0">
                <a:solidFill>
                  <a:srgbClr val="FFFFFF"/>
                </a:solidFill>
              </a:rPr>
              <a:t>lower</a:t>
            </a:r>
            <a:r>
              <a:rPr lang="sv-SE" sz="1400" i="1" dirty="0" smtClean="0">
                <a:solidFill>
                  <a:srgbClr val="FFFFFF"/>
                </a:solidFill>
              </a:rPr>
              <a:t> </a:t>
            </a:r>
            <a:r>
              <a:rPr lang="sv-SE" sz="1400" i="1" dirty="0" err="1" smtClean="0">
                <a:solidFill>
                  <a:srgbClr val="FFFFFF"/>
                </a:solidFill>
              </a:rPr>
              <a:t>half</a:t>
            </a:r>
            <a:r>
              <a:rPr lang="sv-SE" sz="1400" i="1" dirty="0" smtClean="0">
                <a:solidFill>
                  <a:srgbClr val="FFFFFF"/>
                </a:solidFill>
              </a:rPr>
              <a:t> of the </a:t>
            </a:r>
            <a:r>
              <a:rPr lang="sv-SE" sz="1400" i="1" dirty="0" err="1" smtClean="0">
                <a:solidFill>
                  <a:srgbClr val="FFFFFF"/>
                </a:solidFill>
              </a:rPr>
              <a:t>economic</a:t>
            </a:r>
            <a:r>
              <a:rPr lang="sv-SE" sz="1400" i="1" dirty="0" smtClean="0">
                <a:solidFill>
                  <a:srgbClr val="FFFFFF"/>
                </a:solidFill>
              </a:rPr>
              <a:t> </a:t>
            </a:r>
            <a:r>
              <a:rPr lang="sv-SE" sz="1400" i="1" dirty="0" err="1" smtClean="0">
                <a:solidFill>
                  <a:srgbClr val="FFFFFF"/>
                </a:solidFill>
              </a:rPr>
              <a:t>ladder</a:t>
            </a:r>
            <a:r>
              <a:rPr lang="sv-SE" sz="1400" i="1" dirty="0" smtClean="0">
                <a:solidFill>
                  <a:srgbClr val="FFFFFF"/>
                </a:solidFill>
              </a:rPr>
              <a:t> of human </a:t>
            </a:r>
            <a:r>
              <a:rPr lang="sv-SE" sz="1400" i="1" dirty="0" err="1" smtClean="0">
                <a:solidFill>
                  <a:srgbClr val="FFFFFF"/>
                </a:solidFill>
              </a:rPr>
              <a:t>civilization</a:t>
            </a:r>
            <a:r>
              <a:rPr lang="sv-SE" sz="1400" i="1" dirty="0" smtClean="0">
                <a:solidFill>
                  <a:srgbClr val="FFFFFF"/>
                </a:solidFill>
              </a:rPr>
              <a:t> – </a:t>
            </a:r>
            <a:r>
              <a:rPr lang="sv-SE" sz="1400" i="1" dirty="0" err="1" smtClean="0">
                <a:solidFill>
                  <a:srgbClr val="FFFFFF"/>
                </a:solidFill>
              </a:rPr>
              <a:t>about</a:t>
            </a:r>
            <a:r>
              <a:rPr lang="sv-SE" sz="1400" i="1" dirty="0" smtClean="0">
                <a:solidFill>
                  <a:srgbClr val="FFFFFF"/>
                </a:solidFill>
              </a:rPr>
              <a:t> </a:t>
            </a:r>
            <a:r>
              <a:rPr lang="sv-SE" sz="1400" i="1" dirty="0" err="1" smtClean="0">
                <a:solidFill>
                  <a:srgbClr val="FFFFFF"/>
                </a:solidFill>
              </a:rPr>
              <a:t>three</a:t>
            </a:r>
            <a:r>
              <a:rPr lang="sv-SE" sz="1400" i="1" dirty="0" smtClean="0">
                <a:solidFill>
                  <a:srgbClr val="FFFFFF"/>
                </a:solidFill>
              </a:rPr>
              <a:t> billion </a:t>
            </a:r>
            <a:r>
              <a:rPr lang="sv-SE" sz="1400" i="1" dirty="0" err="1" smtClean="0">
                <a:solidFill>
                  <a:srgbClr val="FFFFFF"/>
                </a:solidFill>
              </a:rPr>
              <a:t>people</a:t>
            </a:r>
            <a:r>
              <a:rPr lang="sv-SE" sz="1400" i="1" dirty="0" smtClean="0">
                <a:solidFill>
                  <a:srgbClr val="FFFFFF"/>
                </a:solidFill>
              </a:rPr>
              <a:t> – up to a modern </a:t>
            </a:r>
            <a:r>
              <a:rPr lang="sv-SE" sz="1400" i="1" dirty="0" err="1" smtClean="0">
                <a:solidFill>
                  <a:srgbClr val="FFFFFF"/>
                </a:solidFill>
              </a:rPr>
              <a:t>lifestyle</a:t>
            </a:r>
            <a:r>
              <a:rPr lang="sv-SE" sz="1400" i="1" dirty="0" smtClean="0">
                <a:solidFill>
                  <a:srgbClr val="FFFFFF"/>
                </a:solidFill>
              </a:rPr>
              <a:t> </a:t>
            </a:r>
            <a:r>
              <a:rPr lang="sv-SE" sz="1400" i="1" dirty="0" err="1" smtClean="0">
                <a:solidFill>
                  <a:srgbClr val="FFFFFF"/>
                </a:solidFill>
              </a:rPr>
              <a:t>without</a:t>
            </a:r>
            <a:r>
              <a:rPr lang="sv-SE" sz="1400" i="1" dirty="0" smtClean="0">
                <a:solidFill>
                  <a:srgbClr val="FFFFFF"/>
                </a:solidFill>
              </a:rPr>
              <a:t> abundant, </a:t>
            </a:r>
            <a:r>
              <a:rPr lang="sv-SE" sz="1400" i="1" dirty="0" err="1" smtClean="0">
                <a:solidFill>
                  <a:srgbClr val="FFFFFF"/>
                </a:solidFill>
              </a:rPr>
              <a:t>low-cost</a:t>
            </a:r>
            <a:r>
              <a:rPr lang="sv-SE" sz="1400" i="1" dirty="0" smtClean="0">
                <a:solidFill>
                  <a:srgbClr val="FFFFFF"/>
                </a:solidFill>
              </a:rPr>
              <a:t>, </a:t>
            </a:r>
            <a:r>
              <a:rPr lang="sv-SE" sz="1400" i="1" dirty="0" err="1" smtClean="0">
                <a:solidFill>
                  <a:srgbClr val="FFFFFF"/>
                </a:solidFill>
              </a:rPr>
              <a:t>clean</a:t>
            </a:r>
            <a:r>
              <a:rPr lang="sv-SE" sz="1400" i="1" dirty="0" smtClean="0">
                <a:solidFill>
                  <a:srgbClr val="FFFFFF"/>
                </a:solidFill>
              </a:rPr>
              <a:t> </a:t>
            </a:r>
            <a:r>
              <a:rPr lang="sv-SE" sz="1400" i="1" dirty="0" err="1" smtClean="0">
                <a:solidFill>
                  <a:srgbClr val="FFFFFF"/>
                </a:solidFill>
              </a:rPr>
              <a:t>energy</a:t>
            </a:r>
            <a:r>
              <a:rPr lang="sv-SE" sz="1400" i="1" dirty="0" smtClean="0">
                <a:solidFill>
                  <a:srgbClr val="FFFFFF"/>
                </a:solidFill>
              </a:rPr>
              <a:t>.</a:t>
            </a:r>
            <a:r>
              <a:rPr lang="sv-SE" sz="1400" dirty="0" smtClean="0">
                <a:solidFill>
                  <a:srgbClr val="FFFFFF"/>
                </a:solidFill>
              </a:rPr>
              <a:t>”</a:t>
            </a:r>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a:t>
            </a:fld>
            <a:endParaRPr lang="sv-S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pPr marL="285750" indent="-285750">
              <a:buFont typeface="Arial"/>
              <a:buChar char="•"/>
            </a:pPr>
            <a:endParaRPr lang="en-US" sz="1200" kern="1200" dirty="0" smtClean="0">
              <a:solidFill>
                <a:schemeClr val="tx1"/>
              </a:solidFill>
              <a:latin typeface="+mn-lt"/>
              <a:ea typeface="+mn-ea"/>
              <a:cs typeface="+mn-cs"/>
            </a:endParaRPr>
          </a:p>
          <a:p>
            <a:pPr marL="285750" indent="-285750">
              <a:lnSpc>
                <a:spcPct val="130000"/>
              </a:lnSpc>
              <a:buFont typeface="Arial"/>
              <a:buChar char="•"/>
            </a:pPr>
            <a:r>
              <a:rPr lang="en-US" sz="1200" b="1" kern="1200" dirty="0" smtClean="0">
                <a:solidFill>
                  <a:schemeClr val="tx1"/>
                </a:solidFill>
                <a:latin typeface="+mn-lt"/>
                <a:ea typeface="+mn-ea"/>
                <a:cs typeface="+mn-cs"/>
              </a:rPr>
              <a:t>Sol</a:t>
            </a:r>
            <a:r>
              <a:rPr lang="en-US" sz="1200" kern="1200" dirty="0" smtClean="0">
                <a:solidFill>
                  <a:schemeClr val="tx1"/>
                </a:solidFill>
                <a:latin typeface="+mn-lt"/>
                <a:ea typeface="+mn-ea"/>
                <a:cs typeface="+mn-cs"/>
              </a:rPr>
              <a:t> –&gt; </a:t>
            </a:r>
            <a:r>
              <a:rPr lang="en-US" sz="1200" i="1" kern="1200" dirty="0" err="1" smtClean="0">
                <a:solidFill>
                  <a:schemeClr val="tx1"/>
                </a:solidFill>
                <a:latin typeface="+mn-lt"/>
                <a:ea typeface="+mn-ea"/>
                <a:cs typeface="+mn-cs"/>
              </a:rPr>
              <a:t>solel</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uppvärming</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artificiell</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fotosyntes</a:t>
            </a:r>
            <a:endParaRPr lang="en-US" sz="1200" i="1" kern="1200" dirty="0" smtClean="0">
              <a:solidFill>
                <a:schemeClr val="tx1"/>
              </a:solidFill>
              <a:latin typeface="+mn-lt"/>
              <a:ea typeface="+mn-ea"/>
              <a:cs typeface="+mn-cs"/>
            </a:endParaRPr>
          </a:p>
          <a:p>
            <a:pPr marL="285750" indent="-285750">
              <a:lnSpc>
                <a:spcPct val="130000"/>
              </a:lnSpc>
              <a:buFont typeface="Arial"/>
              <a:buChar char="•"/>
            </a:pPr>
            <a:r>
              <a:rPr lang="en-US" sz="1200" b="1" kern="1200" dirty="0" err="1" smtClean="0">
                <a:solidFill>
                  <a:schemeClr val="tx1"/>
                </a:solidFill>
                <a:latin typeface="+mn-lt"/>
                <a:ea typeface="+mn-ea"/>
                <a:cs typeface="+mn-cs"/>
              </a:rPr>
              <a:t>Geotermisk</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energi</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vid</a:t>
            </a:r>
            <a:r>
              <a:rPr lang="en-US" sz="1200" i="1" kern="1200" dirty="0" smtClean="0">
                <a:solidFill>
                  <a:schemeClr val="tx1"/>
                </a:solidFill>
                <a:latin typeface="+mn-lt"/>
                <a:ea typeface="+mn-ea"/>
                <a:cs typeface="+mn-cs"/>
              </a:rPr>
              <a:t> 10 km </a:t>
            </a:r>
            <a:r>
              <a:rPr lang="en-US" sz="1200" i="1" kern="1200" dirty="0" err="1" smtClean="0">
                <a:solidFill>
                  <a:schemeClr val="tx1"/>
                </a:solidFill>
                <a:latin typeface="+mn-lt"/>
                <a:ea typeface="+mn-ea"/>
                <a:cs typeface="+mn-cs"/>
              </a:rPr>
              <a:t>djup</a:t>
            </a:r>
            <a:r>
              <a:rPr lang="en-US" sz="1200" i="1" kern="1200" dirty="0" smtClean="0">
                <a:solidFill>
                  <a:schemeClr val="tx1"/>
                </a:solidFill>
                <a:latin typeface="+mn-lt"/>
                <a:ea typeface="+mn-ea"/>
                <a:cs typeface="+mn-cs"/>
              </a:rPr>
              <a:t>,  250 – 300 °C -&gt; </a:t>
            </a:r>
            <a:r>
              <a:rPr lang="en-US" sz="1200" i="1" kern="1200" dirty="0" err="1" smtClean="0">
                <a:solidFill>
                  <a:schemeClr val="tx1"/>
                </a:solidFill>
                <a:latin typeface="+mn-lt"/>
                <a:ea typeface="+mn-ea"/>
                <a:cs typeface="+mn-cs"/>
              </a:rPr>
              <a:t>värme</a:t>
            </a:r>
            <a:r>
              <a:rPr lang="en-US" sz="1200" i="1" kern="1200" dirty="0" smtClean="0">
                <a:solidFill>
                  <a:schemeClr val="tx1"/>
                </a:solidFill>
                <a:latin typeface="+mn-lt"/>
                <a:ea typeface="+mn-ea"/>
                <a:cs typeface="+mn-cs"/>
              </a:rPr>
              <a:t>, el (</a:t>
            </a:r>
            <a:r>
              <a:rPr lang="en-US" sz="1200" i="1" kern="1200" dirty="0" err="1" smtClean="0">
                <a:solidFill>
                  <a:schemeClr val="tx1"/>
                </a:solidFill>
                <a:latin typeface="+mn-lt"/>
                <a:ea typeface="+mn-ea"/>
                <a:cs typeface="+mn-cs"/>
              </a:rPr>
              <a:t>ångturbiner</a:t>
            </a:r>
            <a:r>
              <a:rPr lang="en-US" sz="1200" i="1" kern="1200" dirty="0" smtClean="0">
                <a:solidFill>
                  <a:schemeClr val="tx1"/>
                </a:solidFill>
                <a:latin typeface="+mn-lt"/>
                <a:ea typeface="+mn-ea"/>
                <a:cs typeface="+mn-cs"/>
              </a:rPr>
              <a:t>)</a:t>
            </a:r>
          </a:p>
          <a:p>
            <a:pPr marL="285750" indent="-285750">
              <a:lnSpc>
                <a:spcPct val="130000"/>
              </a:lnSpc>
              <a:buFont typeface="Arial"/>
              <a:buChar char="•"/>
            </a:pPr>
            <a:r>
              <a:rPr lang="en-US" sz="1200" b="1" kern="1200" dirty="0" err="1" smtClean="0">
                <a:solidFill>
                  <a:schemeClr val="tx1"/>
                </a:solidFill>
                <a:latin typeface="+mn-lt"/>
                <a:ea typeface="+mn-ea"/>
                <a:cs typeface="+mn-cs"/>
              </a:rPr>
              <a:t>Biobränslen</a:t>
            </a:r>
            <a:endParaRPr lang="en-US" sz="1200" b="1" kern="1200" dirty="0" smtClean="0">
              <a:solidFill>
                <a:schemeClr val="tx1"/>
              </a:solidFill>
              <a:latin typeface="+mn-lt"/>
              <a:ea typeface="+mn-ea"/>
              <a:cs typeface="+mn-cs"/>
            </a:endParaRPr>
          </a:p>
          <a:p>
            <a:pPr marL="285750" indent="-285750">
              <a:lnSpc>
                <a:spcPct val="130000"/>
              </a:lnSpc>
              <a:buFont typeface="Arial"/>
              <a:buChar char="•"/>
            </a:pPr>
            <a:r>
              <a:rPr lang="en-US" sz="1200" b="1" kern="1200" dirty="0" err="1" smtClean="0">
                <a:solidFill>
                  <a:schemeClr val="tx1"/>
                </a:solidFill>
                <a:latin typeface="+mn-lt"/>
                <a:ea typeface="+mn-ea"/>
                <a:cs typeface="+mn-cs"/>
              </a:rPr>
              <a:t>Vind</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våg</a:t>
            </a:r>
            <a:r>
              <a:rPr lang="en-US" sz="1200" b="1" kern="1200" dirty="0" smtClean="0">
                <a:solidFill>
                  <a:schemeClr val="tx1"/>
                </a:solidFill>
                <a:latin typeface="+mn-lt"/>
                <a:ea typeface="+mn-ea"/>
                <a:cs typeface="+mn-cs"/>
              </a:rPr>
              <a:t> </a:t>
            </a:r>
          </a:p>
          <a:p>
            <a:pPr marL="285750" indent="-285750">
              <a:lnSpc>
                <a:spcPct val="130000"/>
              </a:lnSpc>
              <a:buFont typeface="Arial"/>
              <a:buChar char="•"/>
            </a:pPr>
            <a:r>
              <a:rPr lang="en-US" sz="1200" b="1" kern="1200" dirty="0" err="1" smtClean="0">
                <a:solidFill>
                  <a:schemeClr val="tx1"/>
                </a:solidFill>
                <a:latin typeface="+mn-lt"/>
                <a:ea typeface="+mn-ea"/>
                <a:cs typeface="+mn-cs"/>
              </a:rPr>
              <a:t>Tidvatten</a:t>
            </a:r>
            <a:r>
              <a:rPr lang="en-US" sz="1200" b="1" kern="1200" dirty="0" smtClean="0">
                <a:solidFill>
                  <a:schemeClr val="tx1"/>
                </a:solidFill>
                <a:latin typeface="+mn-lt"/>
                <a:ea typeface="+mn-ea"/>
                <a:cs typeface="+mn-cs"/>
              </a:rPr>
              <a:t> (gravitation) </a:t>
            </a:r>
          </a:p>
          <a:p>
            <a:pPr marL="285750" indent="-285750">
              <a:lnSpc>
                <a:spcPct val="130000"/>
              </a:lnSpc>
              <a:buFont typeface="Arial"/>
              <a:buChar char="•"/>
            </a:pPr>
            <a:r>
              <a:rPr lang="en-US" sz="1200" b="1" kern="1200" dirty="0" smtClean="0">
                <a:solidFill>
                  <a:schemeClr val="tx1"/>
                </a:solidFill>
                <a:latin typeface="+mn-lt"/>
                <a:ea typeface="+mn-ea"/>
                <a:cs typeface="+mn-cs"/>
              </a:rPr>
              <a:t>Fusion?</a:t>
            </a:r>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47</a:t>
            </a:fld>
            <a:endParaRPr lang="sv-S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48</a:t>
            </a:fld>
            <a:endParaRPr lang="sv-S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I Sverige pågår en mängd projekt inom bioenergi. </a:t>
            </a:r>
          </a:p>
          <a:p>
            <a:r>
              <a:rPr lang="sv-SE" dirty="0" smtClean="0"/>
              <a:t>Flera kommunala kraftvärmeverk bygger anläggningar för förgasning av biomassa. I Sverige ökade energitillförseln från bioenergi med 21 TWh under perioden 2008 till 2010.</a:t>
            </a:r>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49</a:t>
            </a:fld>
            <a:endParaRPr lang="sv-S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I Sverige pågår en mängd projekt inom bioenergi. </a:t>
            </a:r>
          </a:p>
          <a:p>
            <a:r>
              <a:rPr lang="sv-SE" dirty="0" smtClean="0"/>
              <a:t>Flera kommunala kraftvärmeverk bygger anläggningar för förgasning av biomassa. I Sverige ökade energitillförseln från bioenergi med 21 TWh under perioden 2008 till 2010.</a:t>
            </a:r>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50</a:t>
            </a:fld>
            <a:endParaRPr lang="sv-S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Se</a:t>
            </a:r>
            <a:r>
              <a:rPr lang="sv-SE" baseline="0" dirty="0" smtClean="0"/>
              <a:t> om det finns möjlighet att lägga till bild som visar hur stor yta som behövs för att försörja hela Europa.</a:t>
            </a:r>
          </a:p>
          <a:p>
            <a:r>
              <a:rPr lang="sv-SE" baseline="0" dirty="0" smtClean="0"/>
              <a:t> </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51</a:t>
            </a:fld>
            <a:endParaRPr lang="sv-S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54</a:t>
            </a:fld>
            <a:endParaRPr lang="sv-S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smtClean="0"/>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55</a:t>
            </a:fld>
            <a:endParaRPr lang="sv-S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I Sverige pågår en mängd projekt inom bioenergi. </a:t>
            </a:r>
          </a:p>
          <a:p>
            <a:r>
              <a:rPr lang="sv-SE" dirty="0" smtClean="0"/>
              <a:t>Flera kommunala kraftvärmeverk bygger anläggningar för förgasning av biomassa. I Sverige ökade energitillförseln från bioenergi med 21 TWh under perioden 2008 till 2010.</a:t>
            </a:r>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56</a:t>
            </a:fld>
            <a:endParaRPr lang="sv-S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smtClean="0"/>
          </a:p>
          <a:p>
            <a:r>
              <a:rPr lang="en-US" b="1" dirty="0" smtClean="0"/>
              <a:t>Scientific American March 16 2011; </a:t>
            </a:r>
          </a:p>
          <a:p>
            <a:r>
              <a:rPr lang="en-US" dirty="0" smtClean="0"/>
              <a:t>The cost of solar, in the average location in the U.S., will cross the current average</a:t>
            </a:r>
          </a:p>
          <a:p>
            <a:r>
              <a:rPr lang="en-US" dirty="0" smtClean="0"/>
              <a:t> retail electricity price of 12 cents per kilowatt hour in around 2020, or 8 years from now.</a:t>
            </a:r>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57</a:t>
            </a:fld>
            <a:endParaRPr lang="sv-S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Stiftelsen DESERTEC jobbar för att utveckla ett omfattande elkraftnät som utgår från de platser i världen där förnybara energikällor är mest förekommande. Alla typer av förnybara energikällor är tänkta att användas i </a:t>
            </a:r>
            <a:r>
              <a:rPr lang="sv-SE" dirty="0" err="1" smtClean="0"/>
              <a:t>DESERTEC­konceptet</a:t>
            </a:r>
            <a:r>
              <a:rPr lang="sv-SE" dirty="0" smtClean="0"/>
              <a:t>, men speciellt fokus ägnas åt solenergi från Saharas ökenområden. Genom att nyttja solenergi i form av så kallad </a:t>
            </a:r>
            <a:r>
              <a:rPr lang="sv-SE" dirty="0" err="1" smtClean="0"/>
              <a:t>CSP­teknik</a:t>
            </a:r>
            <a:r>
              <a:rPr lang="sv-SE" dirty="0" smtClean="0"/>
              <a:t> och </a:t>
            </a:r>
            <a:r>
              <a:rPr lang="sv-SE" dirty="0" err="1" smtClean="0"/>
              <a:t>HVDC­teknik</a:t>
            </a:r>
            <a:r>
              <a:rPr lang="sv-SE" dirty="0" smtClean="0"/>
              <a:t> för kraftöverföring ser man möjligheter att använda energin i solen som flödar i över dessa områden.</a:t>
            </a:r>
          </a:p>
          <a:p>
            <a:endParaRPr lang="sv-SE" dirty="0" smtClean="0"/>
          </a:p>
          <a:p>
            <a:r>
              <a:rPr lang="sv-SE" dirty="0" smtClean="0"/>
              <a:t>Yta som kan förse hela Europa med el: http://www.ecoprofile.se/thread-676-Nygamla-solspeglar-ger-billigare-solel.html</a:t>
            </a:r>
          </a:p>
          <a:p>
            <a:endParaRPr lang="sv-SE" dirty="0" smtClean="0"/>
          </a:p>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58</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pPr marL="285750" indent="-285750">
              <a:lnSpc>
                <a:spcPct val="140000"/>
              </a:lnSpc>
              <a:buFont typeface="Arial"/>
              <a:buChar char="•"/>
            </a:pPr>
            <a:r>
              <a:rPr lang="en-US" sz="1200" b="1" i="1" dirty="0" smtClean="0"/>
              <a:t>Visa era </a:t>
            </a:r>
            <a:r>
              <a:rPr lang="en-US" sz="1200" b="1" i="1" dirty="0" err="1" smtClean="0"/>
              <a:t>elever</a:t>
            </a:r>
            <a:r>
              <a:rPr lang="en-US" sz="1200" b="1" i="1" dirty="0" smtClean="0"/>
              <a:t> </a:t>
            </a:r>
            <a:r>
              <a:rPr lang="en-US" sz="1200" b="1" i="1" dirty="0" err="1" smtClean="0"/>
              <a:t>att</a:t>
            </a:r>
            <a:r>
              <a:rPr lang="en-US" sz="1200" b="1" i="1" dirty="0" smtClean="0"/>
              <a:t> </a:t>
            </a:r>
            <a:r>
              <a:rPr lang="en-US" sz="1200" b="1" i="1" dirty="0" err="1" smtClean="0"/>
              <a:t>det</a:t>
            </a:r>
            <a:r>
              <a:rPr lang="en-US" sz="1200" b="1" i="1" dirty="0" smtClean="0"/>
              <a:t> </a:t>
            </a:r>
            <a:r>
              <a:rPr lang="en-US" sz="1200" b="1" i="1" dirty="0" err="1" smtClean="0"/>
              <a:t>finns</a:t>
            </a:r>
            <a:r>
              <a:rPr lang="en-US" sz="1200" b="1" i="1" dirty="0" smtClean="0"/>
              <a:t> </a:t>
            </a:r>
            <a:r>
              <a:rPr lang="en-US" sz="1200" b="1" i="1" dirty="0" err="1" smtClean="0"/>
              <a:t>lösningar</a:t>
            </a:r>
            <a:endParaRPr lang="en-US" sz="1200" b="1" i="1" dirty="0" smtClean="0"/>
          </a:p>
          <a:p>
            <a:pPr marL="285750" indent="-285750">
              <a:lnSpc>
                <a:spcPct val="140000"/>
              </a:lnSpc>
              <a:buFont typeface="Arial"/>
              <a:buChar char="•"/>
            </a:pPr>
            <a:r>
              <a:rPr lang="en-US" sz="1200" b="1" i="1" dirty="0" err="1" smtClean="0"/>
              <a:t>Loppet</a:t>
            </a:r>
            <a:r>
              <a:rPr lang="en-US" sz="1200" b="1" i="1" dirty="0" smtClean="0"/>
              <a:t> </a:t>
            </a:r>
            <a:r>
              <a:rPr lang="en-US" sz="1200" b="1" i="1" dirty="0" err="1" smtClean="0"/>
              <a:t>är</a:t>
            </a:r>
            <a:r>
              <a:rPr lang="en-US" sz="1200" b="1" i="1" dirty="0" smtClean="0"/>
              <a:t> </a:t>
            </a:r>
            <a:r>
              <a:rPr lang="en-US" sz="1200" b="1" i="1" u="sng" dirty="0" err="1" smtClean="0"/>
              <a:t>inte</a:t>
            </a:r>
            <a:r>
              <a:rPr lang="en-US" sz="1200" b="1" i="1" dirty="0" smtClean="0"/>
              <a:t> </a:t>
            </a:r>
            <a:r>
              <a:rPr lang="en-US" sz="1200" b="1" i="1" dirty="0" err="1" smtClean="0"/>
              <a:t>kört</a:t>
            </a:r>
            <a:r>
              <a:rPr lang="en-US" sz="1200" b="1" i="1" dirty="0" smtClean="0"/>
              <a:t>!</a:t>
            </a:r>
          </a:p>
          <a:p>
            <a:pPr marL="285750" indent="-285750">
              <a:lnSpc>
                <a:spcPct val="140000"/>
              </a:lnSpc>
              <a:buFont typeface="Arial"/>
              <a:buChar char="•"/>
            </a:pPr>
            <a:r>
              <a:rPr lang="en-US" sz="1200" b="1" i="1" dirty="0" err="1" smtClean="0"/>
              <a:t>Inspirera</a:t>
            </a:r>
            <a:r>
              <a:rPr lang="en-US" sz="1200" b="1" i="1" dirty="0" smtClean="0"/>
              <a:t> – </a:t>
            </a:r>
            <a:r>
              <a:rPr lang="en-US" sz="1200" b="1" i="1" dirty="0" err="1" smtClean="0"/>
              <a:t>ingjut</a:t>
            </a:r>
            <a:r>
              <a:rPr lang="en-US" sz="1200" b="1" i="1" dirty="0" smtClean="0"/>
              <a:t> </a:t>
            </a:r>
            <a:r>
              <a:rPr lang="en-US" sz="1200" b="1" i="1" dirty="0" err="1" smtClean="0"/>
              <a:t>hopp</a:t>
            </a:r>
            <a:r>
              <a:rPr lang="en-US" sz="1200" b="1" i="1" dirty="0" smtClean="0"/>
              <a:t> </a:t>
            </a:r>
            <a:r>
              <a:rPr lang="en-US" sz="1200" b="1" i="1" dirty="0" err="1" smtClean="0"/>
              <a:t>och</a:t>
            </a:r>
            <a:r>
              <a:rPr lang="en-US" sz="1200" b="1" i="1" dirty="0" smtClean="0"/>
              <a:t> </a:t>
            </a:r>
            <a:r>
              <a:rPr lang="en-US" sz="1200" b="1" i="1" dirty="0" err="1" smtClean="0"/>
              <a:t>framtidstro</a:t>
            </a:r>
            <a:r>
              <a:rPr lang="en-US" sz="1200" b="1" i="1" dirty="0" smtClean="0"/>
              <a:t> hos </a:t>
            </a:r>
            <a:r>
              <a:rPr lang="en-US" sz="1200" b="1" i="1" dirty="0" err="1" smtClean="0"/>
              <a:t>eleverna</a:t>
            </a:r>
            <a:r>
              <a:rPr lang="en-US" sz="1200" b="1" i="1" dirty="0" smtClean="0"/>
              <a:t> </a:t>
            </a:r>
            <a:r>
              <a:rPr lang="en-US" sz="1200" b="1" i="1" dirty="0" err="1" smtClean="0"/>
              <a:t>och</a:t>
            </a:r>
            <a:r>
              <a:rPr lang="en-US" sz="1200" b="1" i="1" dirty="0" smtClean="0"/>
              <a:t> </a:t>
            </a:r>
            <a:r>
              <a:rPr lang="en-US" sz="1200" b="1" i="1" dirty="0" err="1" smtClean="0"/>
              <a:t>lärarna</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5</a:t>
            </a:fld>
            <a:endParaRPr lang="sv-S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E3E7A-97F4-B645-8358-B7568887429C}" type="slidenum">
              <a:rPr lang="sv-SE"/>
              <a:pPr/>
              <a:t>59</a:t>
            </a:fld>
            <a:endParaRPr lang="sv-SE"/>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pPr>
              <a:lnSpc>
                <a:spcPct val="80000"/>
              </a:lnSpc>
            </a:pPr>
            <a:r>
              <a:rPr lang="sv-SE" sz="800"/>
              <a:t>Vattenreservoirer (från Nordpool) i </a:t>
            </a:r>
          </a:p>
          <a:p>
            <a:pPr>
              <a:lnSpc>
                <a:spcPct val="80000"/>
              </a:lnSpc>
            </a:pPr>
            <a:r>
              <a:rPr lang="sv-SE" sz="800"/>
              <a:t>Sverige: 33.8 TWh;</a:t>
            </a:r>
          </a:p>
          <a:p>
            <a:pPr>
              <a:lnSpc>
                <a:spcPct val="80000"/>
              </a:lnSpc>
            </a:pPr>
            <a:r>
              <a:rPr lang="sv-SE" sz="800"/>
              <a:t>Norge: 84.3 TWh </a:t>
            </a:r>
          </a:p>
          <a:p>
            <a:pPr>
              <a:lnSpc>
                <a:spcPct val="80000"/>
              </a:lnSpc>
            </a:pPr>
            <a:r>
              <a:rPr lang="sv-SE" sz="800"/>
              <a:t>Finland: 5.5 TWh</a:t>
            </a:r>
          </a:p>
          <a:p>
            <a:pPr>
              <a:lnSpc>
                <a:spcPct val="80000"/>
              </a:lnSpc>
            </a:pPr>
            <a:r>
              <a:rPr lang="sv-SE" sz="800"/>
              <a:t>Summa: 124 TWh </a:t>
            </a:r>
          </a:p>
          <a:p>
            <a:pPr>
              <a:lnSpc>
                <a:spcPct val="80000"/>
              </a:lnSpc>
            </a:pPr>
            <a:endParaRPr lang="sv-SE" sz="800"/>
          </a:p>
          <a:p>
            <a:pPr>
              <a:lnSpc>
                <a:spcPct val="80000"/>
              </a:lnSpc>
            </a:pPr>
            <a:r>
              <a:rPr lang="sv-SE" sz="800"/>
              <a:t>Totaleffekt Sverige: 16 GW (http://www.kuhlins.com/sweoversikt.html)</a:t>
            </a:r>
          </a:p>
          <a:p>
            <a:pPr>
              <a:lnSpc>
                <a:spcPct val="80000"/>
              </a:lnSpc>
            </a:pPr>
            <a:r>
              <a:rPr lang="sv-SE" sz="800"/>
              <a:t>Totaleffekt Norge: 29 GW (http://www.ssb.no/english/subjects/10/08/10/elektrisitetaar_en/tab-2008-05-30-06-en.html)</a:t>
            </a:r>
          </a:p>
          <a:p>
            <a:pPr>
              <a:lnSpc>
                <a:spcPct val="80000"/>
              </a:lnSpc>
            </a:pPr>
            <a:endParaRPr lang="sv-SE" sz="800"/>
          </a:p>
          <a:p>
            <a:pPr>
              <a:lnSpc>
                <a:spcPct val="80000"/>
              </a:lnSpc>
            </a:pPr>
            <a:r>
              <a:rPr lang="sv-SE" sz="800"/>
              <a:t>-------</a:t>
            </a:r>
          </a:p>
          <a:p>
            <a:pPr>
              <a:lnSpc>
                <a:spcPct val="80000"/>
              </a:lnSpc>
            </a:pPr>
            <a:endParaRPr lang="sv-SE" sz="800"/>
          </a:p>
          <a:p>
            <a:pPr>
              <a:lnSpc>
                <a:spcPct val="80000"/>
              </a:lnSpc>
            </a:pPr>
            <a:r>
              <a:rPr lang="sv-SE" sz="800"/>
              <a:t>Elförbrukning i Europa (EU27, http://epp.eurostat.ec.europa.eu/): 7.7 TWh/dygn i snitt (ca 320 GW)</a:t>
            </a:r>
          </a:p>
          <a:p>
            <a:pPr>
              <a:lnSpc>
                <a:spcPct val="80000"/>
              </a:lnSpc>
            </a:pPr>
            <a:r>
              <a:rPr lang="sv-SE" sz="800"/>
              <a:t>Maximal elförbrukning (upp till 2 ggr högre än det lägsta värdet för enskilda länder, http://arxiv.org/abs/0803.4421v1): 10.3 TWh (ca 430 GW)</a:t>
            </a:r>
          </a:p>
          <a:p>
            <a:pPr>
              <a:lnSpc>
                <a:spcPct val="80000"/>
              </a:lnSpc>
            </a:pPr>
            <a:endParaRPr lang="sv-SE" sz="800"/>
          </a:p>
          <a:p>
            <a:pPr>
              <a:lnSpc>
                <a:spcPct val="80000"/>
              </a:lnSpc>
            </a:pPr>
            <a:r>
              <a:rPr lang="sv-SE" sz="800"/>
              <a:t>Med andra ord räcker ca 1/10 av dammkapaciteten, utnyttjad på dygnsbasis, för att förse hela EU med el, om elen produceras någon gång (när som helst) under samma dygn.</a:t>
            </a:r>
          </a:p>
          <a:p>
            <a:pPr>
              <a:lnSpc>
                <a:spcPct val="80000"/>
              </a:lnSpc>
            </a:pPr>
            <a:r>
              <a:rPr lang="sv-SE" sz="800"/>
              <a:t>Dock krävs en kraftig utbyggnad för att klara sådana effektuttag (ca en faktor 10 mer än idag, med dagens maxeffekt kring 45 GW i Sverige och Norge), plus dammar nedströms, enormt pumpsystem mm.</a:t>
            </a:r>
          </a:p>
          <a:p>
            <a:pPr>
              <a:lnSpc>
                <a:spcPct val="80000"/>
              </a:lnSpc>
            </a:pPr>
            <a:endParaRPr lang="sv-SE" sz="800"/>
          </a:p>
          <a:p>
            <a:pPr>
              <a:lnSpc>
                <a:spcPct val="80000"/>
              </a:lnSpc>
            </a:pPr>
            <a:r>
              <a:rPr lang="sv-SE" sz="800"/>
              <a:t>-------</a:t>
            </a:r>
          </a:p>
          <a:p>
            <a:pPr>
              <a:lnSpc>
                <a:spcPct val="80000"/>
              </a:lnSpc>
            </a:pPr>
            <a:endParaRPr lang="sv-SE" sz="800"/>
          </a:p>
          <a:p>
            <a:pPr>
              <a:lnSpc>
                <a:spcPct val="80000"/>
              </a:lnSpc>
            </a:pPr>
            <a:r>
              <a:rPr lang="sv-SE" sz="800"/>
              <a:t>För att producera 11 TWh el under ett dygn i december i Sahara (Lat 28, Long 5, tilt 43 grader, solinstrålning 4.5 kWh/m2/dygn [NASA, http://earth-www.larc.nasa.gov/solar/], 10% verkningsgrad): 24400 km2 solceller (ruta 160 gånger 160 km).</a:t>
            </a:r>
          </a:p>
          <a:p>
            <a:pPr>
              <a:lnSpc>
                <a:spcPct val="80000"/>
              </a:lnSpc>
            </a:pPr>
            <a:r>
              <a:rPr lang="sv-SE" sz="800"/>
              <a:t>Detta motsvarar en installerad solcellskapacitet (maxeffekt) på 2440 GWp och ger på årsbasis (5.81 kWh/m2/d) nästan 2 ggr mer el än vad som används i EU-27.</a:t>
            </a:r>
          </a:p>
          <a:p>
            <a:pPr>
              <a:lnSpc>
                <a:spcPct val="80000"/>
              </a:lnSpc>
            </a:pPr>
            <a:r>
              <a:rPr lang="sv-SE" sz="800"/>
              <a:t>Installation av ny solel i Europa var år 2007 ca 1.5 GWp (www.solarbuzz.com/Marketbuzz2008-intro.htm).</a:t>
            </a:r>
          </a:p>
          <a:p>
            <a:pPr>
              <a:lnSpc>
                <a:spcPct val="80000"/>
              </a:lnSpc>
            </a:pPr>
            <a:endParaRPr lang="sv-SE" sz="800"/>
          </a:p>
          <a:p>
            <a:pPr>
              <a:lnSpc>
                <a:spcPct val="80000"/>
              </a:lnSpc>
            </a:pPr>
            <a:r>
              <a:rPr lang="sv-SE" sz="800"/>
              <a:t>-------</a:t>
            </a:r>
          </a:p>
          <a:p>
            <a:pPr>
              <a:lnSpc>
                <a:spcPct val="80000"/>
              </a:lnSpc>
            </a:pPr>
            <a:endParaRPr lang="sv-SE" sz="800"/>
          </a:p>
          <a:p>
            <a:pPr>
              <a:lnSpc>
                <a:spcPct val="80000"/>
              </a:lnSpc>
            </a:pPr>
            <a:r>
              <a:rPr lang="sv-SE" sz="800"/>
              <a:t>HVDC-kabel: ca 3% förlust per 1000 km. Luleå-Casablanka: 4075 km ger ca 12% förlust i ledningen.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60</a:t>
            </a:fld>
            <a:endParaRPr lang="sv-S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61</a:t>
            </a:fld>
            <a:endParaRPr lang="sv-S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en-US" i="1" dirty="0" smtClean="0"/>
              <a:t>An area of desert around 250 km by 250 km covered with CSP power generation could supply all the worlds current electricity demand</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62</a:t>
            </a:fld>
            <a:endParaRPr lang="sv-S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63</a:t>
            </a:fld>
            <a:endParaRPr lang="sv-S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64</a:t>
            </a:fld>
            <a:endParaRPr lang="sv-S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65</a:t>
            </a:fld>
            <a:endParaRPr lang="sv-S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66</a:t>
            </a:fld>
            <a:endParaRPr lang="sv-S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67</a:t>
            </a:fld>
            <a:endParaRPr lang="sv-S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68</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6</a:t>
            </a:fld>
            <a:endParaRPr lang="sv-S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69</a:t>
            </a:fld>
            <a:endParaRPr lang="sv-S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71</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a:p>
        </p:txBody>
      </p:sp>
      <p:sp>
        <p:nvSpPr>
          <p:cNvPr id="4" name="Platshållare för bildnummer 3"/>
          <p:cNvSpPr>
            <a:spLocks noGrp="1"/>
          </p:cNvSpPr>
          <p:nvPr>
            <p:ph type="sldNum" sz="quarter" idx="5"/>
          </p:nvPr>
        </p:nvSpPr>
        <p:spPr/>
        <p:txBody>
          <a:bodyPr/>
          <a:lstStyle/>
          <a:p>
            <a:fld id="{2F4D6B39-BAB7-8342-B0E0-8993C3A2773E}" type="slidenum">
              <a:rPr lang="sv-SE"/>
              <a:pPr/>
              <a:t>7</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8</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49155" name="Platshållare för anteckningar 2"/>
          <p:cNvSpPr>
            <a:spLocks noGrp="1"/>
          </p:cNvSpPr>
          <p:nvPr>
            <p:ph type="body" idx="1"/>
          </p:nvPr>
        </p:nvSpPr>
        <p:spPr bwMode="auto">
          <a:noFill/>
        </p:spPr>
        <p:txBody>
          <a:bodyPr/>
          <a:lstStyle/>
          <a:p>
            <a:r>
              <a:rPr lang="sv-SE" dirty="0" smtClean="0"/>
              <a:t>Denna bild är komplicerad och tar tid och kan ibland hoppas över –eller så pekar man bara på huvuddragen: Från källa till slutanvändning (nedre delen av bilden)</a:t>
            </a:r>
            <a:endParaRPr lang="sv-SE" dirty="0"/>
          </a:p>
        </p:txBody>
      </p:sp>
      <p:sp>
        <p:nvSpPr>
          <p:cNvPr id="4" name="Platshållare för bildnummer 3"/>
          <p:cNvSpPr>
            <a:spLocks noGrp="1"/>
          </p:cNvSpPr>
          <p:nvPr>
            <p:ph type="sldNum" sz="quarter" idx="5"/>
          </p:nvPr>
        </p:nvSpPr>
        <p:spPr/>
        <p:txBody>
          <a:bodyPr/>
          <a:lstStyle/>
          <a:p>
            <a:fld id="{2F4D6B39-BAB7-8342-B0E0-8993C3A2773E}" type="slidenum">
              <a:rPr lang="sv-SE"/>
              <a:pPr/>
              <a:t>9</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sz="24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normAutofit/>
          </a:bodyPr>
          <a:lstStyle>
            <a:lvl1pPr algn="l">
              <a:defRPr sz="2800" b="0" cap="none"/>
            </a:lvl1pPr>
          </a:lstStyle>
          <a:p>
            <a:r>
              <a:rPr lang="sv-SE" smtClean="0"/>
              <a:t>Klicka här för att ändra format</a:t>
            </a:r>
            <a:endParaRPr lang="sv-SE" dirty="0"/>
          </a:p>
        </p:txBody>
      </p:sp>
      <p:sp>
        <p:nvSpPr>
          <p:cNvPr id="3" name="Platshållare för text 2"/>
          <p:cNvSpPr>
            <a:spLocks noGrp="1"/>
          </p:cNvSpPr>
          <p:nvPr>
            <p:ph type="body" idx="1"/>
          </p:nvPr>
        </p:nvSpPr>
        <p:spPr>
          <a:xfrm>
            <a:off x="722313" y="2906713"/>
            <a:ext cx="7772400" cy="1500187"/>
          </a:xfrm>
        </p:spPr>
        <p:txBody>
          <a:bodyPr anchor="b">
            <a:normAutofit/>
          </a:bodyPr>
          <a:lstStyle>
            <a:lvl1pPr marL="0" indent="0">
              <a:buNone/>
              <a:defRPr sz="24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normAutofit/>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48200" y="1600200"/>
            <a:ext cx="4038600" cy="4525963"/>
          </a:xfrm>
        </p:spPr>
        <p:txBody>
          <a:bodyPr>
            <a:normAutofit/>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3"/>
          <p:cNvSpPr>
            <a:spLocks noGrp="1"/>
          </p:cNvSpPr>
          <p:nvPr>
            <p:ph type="dt" sz="half" idx="10"/>
          </p:nvPr>
        </p:nvSpPr>
        <p:spPr/>
        <p:txBody>
          <a:bodyPr/>
          <a:lstStyle>
            <a:lvl1pPr>
              <a:defRPr/>
            </a:lvl1pPr>
          </a:lstStyle>
          <a:p>
            <a:pPr>
              <a:defRPr/>
            </a:pPr>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marL="120650" indent="0" algn="l">
              <a:defRPr/>
            </a:lvl1pPr>
          </a:lstStyle>
          <a:p>
            <a:r>
              <a:rPr lang="sv-SE" smtClean="0"/>
              <a:t>Klicka här för att ändra format</a:t>
            </a:r>
            <a:endParaRPr lang="sv-SE" dirty="0"/>
          </a:p>
        </p:txBody>
      </p:sp>
      <p:sp>
        <p:nvSpPr>
          <p:cNvPr id="3" name="Platshållare för datum 3"/>
          <p:cNvSpPr>
            <a:spLocks noGrp="1"/>
          </p:cNvSpPr>
          <p:nvPr>
            <p:ph type="dt" sz="half" idx="10"/>
          </p:nvPr>
        </p:nvSpPr>
        <p:spPr/>
        <p:txBody>
          <a:bodyPr/>
          <a:lstStyle>
            <a:lvl1pPr>
              <a:defRPr/>
            </a:lvl1pPr>
          </a:lstStyle>
          <a:p>
            <a:pPr>
              <a:defRPr/>
            </a:pPr>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800" b="0"/>
            </a:lvl1pPr>
          </a:lstStyle>
          <a:p>
            <a:r>
              <a:rPr lang="sv-SE" smtClean="0"/>
              <a:t>Klicka här för att ändra format</a:t>
            </a:r>
            <a:endParaRPr lang="sv-SE" dirty="0"/>
          </a:p>
        </p:txBody>
      </p:sp>
      <p:sp>
        <p:nvSpPr>
          <p:cNvPr id="3" name="Platshållare för innehåll 2"/>
          <p:cNvSpPr>
            <a:spLocks noGrp="1"/>
          </p:cNvSpPr>
          <p:nvPr>
            <p:ph idx="1"/>
          </p:nvPr>
        </p:nvSpPr>
        <p:spPr>
          <a:xfrm>
            <a:off x="3571868" y="285728"/>
            <a:ext cx="5111750" cy="5853113"/>
          </a:xfrm>
        </p:spPr>
        <p:txBody>
          <a:bodyPr>
            <a:normAutofit/>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2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normAutofit/>
          </a:bodyPr>
          <a:lstStyle>
            <a:lvl1pPr algn="l">
              <a:defRPr sz="2800" b="0"/>
            </a:lvl1pPr>
          </a:lstStyle>
          <a:p>
            <a:r>
              <a:rPr lang="sv-SE"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24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dirty="0"/>
          </a:p>
        </p:txBody>
      </p:sp>
      <p:sp>
        <p:nvSpPr>
          <p:cNvPr id="4" name="Platshållare för text 3"/>
          <p:cNvSpPr>
            <a:spLocks noGrp="1"/>
          </p:cNvSpPr>
          <p:nvPr>
            <p:ph type="body" sz="half" idx="2"/>
          </p:nvPr>
        </p:nvSpPr>
        <p:spPr>
          <a:xfrm>
            <a:off x="1792288" y="5367338"/>
            <a:ext cx="5486400" cy="804862"/>
          </a:xfrm>
        </p:spPr>
        <p:txBody>
          <a:bodyPr>
            <a:noAutofit/>
          </a:bodyPr>
          <a:lstStyle>
            <a:lvl1pPr marL="0" indent="0">
              <a:buNone/>
              <a:defRPr sz="2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emf"/><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27" name="Platshållare för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n-ea"/>
                <a:cs typeface="+mn-cs"/>
              </a:defRPr>
            </a:lvl1pPr>
          </a:lstStyle>
          <a:p>
            <a:pPr>
              <a:defRPr/>
            </a:pPr>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mn-ea"/>
                <a:cs typeface="+mn-cs"/>
              </a:defRPr>
            </a:lvl1pPr>
          </a:lstStyle>
          <a:p>
            <a:pPr>
              <a:defRPr/>
            </a:pPr>
            <a:endParaRPr lang="sv-SE"/>
          </a:p>
        </p:txBody>
      </p:sp>
      <p:sp>
        <p:nvSpPr>
          <p:cNvPr id="7" name="Rektangel 6"/>
          <p:cNvSpPr/>
          <p:nvPr userDrawn="1"/>
        </p:nvSpPr>
        <p:spPr>
          <a:xfrm>
            <a:off x="381000" y="381000"/>
            <a:ext cx="8382000" cy="6096000"/>
          </a:xfrm>
          <a:prstGeom prst="rect">
            <a:avLst/>
          </a:prstGeom>
          <a:solidFill>
            <a:schemeClr val="bg1"/>
          </a:solidFill>
          <a:ln>
            <a:noFill/>
          </a:ln>
          <a:effectLst>
            <a:outerShdw blurRad="50800" dist="38100" dir="2700000" algn="b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p:cNvGrpSpPr/>
          <p:nvPr userDrawn="1"/>
        </p:nvGrpSpPr>
        <p:grpSpPr>
          <a:xfrm>
            <a:off x="533400" y="5295314"/>
            <a:ext cx="8089900" cy="1049282"/>
            <a:chOff x="533400" y="5295314"/>
            <a:chExt cx="8089900" cy="1049282"/>
          </a:xfrm>
        </p:grpSpPr>
        <p:pic>
          <p:nvPicPr>
            <p:cNvPr id="9" name="Bildobjekt 8" descr="IVA-logo svensk (cmyk).eps"/>
            <p:cNvPicPr>
              <a:picLocks noChangeAspect="1"/>
            </p:cNvPicPr>
            <p:nvPr/>
          </p:nvPicPr>
          <p:blipFill>
            <a:blip r:embed="rId10"/>
            <a:stretch>
              <a:fillRect/>
            </a:stretch>
          </p:blipFill>
          <p:spPr>
            <a:xfrm>
              <a:off x="2819400" y="5334000"/>
              <a:ext cx="2617999" cy="1010596"/>
            </a:xfrm>
            <a:prstGeom prst="rect">
              <a:avLst/>
            </a:prstGeom>
          </p:spPr>
        </p:pic>
        <p:pic>
          <p:nvPicPr>
            <p:cNvPr id="10" name="Bildobjekt 9" descr="KVA_logo_PMS295U.eps"/>
            <p:cNvPicPr>
              <a:picLocks noChangeAspect="1"/>
            </p:cNvPicPr>
            <p:nvPr/>
          </p:nvPicPr>
          <p:blipFill>
            <a:blip r:embed="rId11"/>
            <a:stretch>
              <a:fillRect/>
            </a:stretch>
          </p:blipFill>
          <p:spPr>
            <a:xfrm>
              <a:off x="6642100" y="5471046"/>
              <a:ext cx="1981200" cy="857535"/>
            </a:xfrm>
            <a:prstGeom prst="rect">
              <a:avLst/>
            </a:prstGeom>
          </p:spPr>
        </p:pic>
        <p:pic>
          <p:nvPicPr>
            <p:cNvPr id="11" name="Bildobjekt 10" descr="201210-IVA-Energiboken-v2-omtryck-tryckversion.png"/>
            <p:cNvPicPr>
              <a:picLocks noChangeAspect="1"/>
            </p:cNvPicPr>
            <p:nvPr/>
          </p:nvPicPr>
          <p:blipFill>
            <a:blip r:embed="rId12"/>
            <a:stretch>
              <a:fillRect/>
            </a:stretch>
          </p:blipFill>
          <p:spPr>
            <a:xfrm>
              <a:off x="533400" y="5295314"/>
              <a:ext cx="838200" cy="1029285"/>
            </a:xfrm>
            <a:prstGeom prst="rect">
              <a:avLst/>
            </a:prstGeom>
            <a:effectLst>
              <a:outerShdw blurRad="50800" dist="38100" dir="2700000" algn="br">
                <a:srgbClr val="000000">
                  <a:alpha val="43000"/>
                </a:srgbClr>
              </a:outerShdw>
            </a:effec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rtl="0" eaLnBrk="0" fontAlgn="base" hangingPunct="0">
        <a:spcBef>
          <a:spcPct val="0"/>
        </a:spcBef>
        <a:spcAft>
          <a:spcPct val="0"/>
        </a:spcAft>
        <a:defRPr sz="2800" kern="1200">
          <a:solidFill>
            <a:schemeClr val="tx1"/>
          </a:solidFill>
          <a:latin typeface="+mj-lt"/>
          <a:ea typeface="+mj-ea"/>
          <a:cs typeface="+mj-cs"/>
        </a:defRPr>
      </a:lvl1pPr>
      <a:lvl2pPr algn="ctr" rtl="0" eaLnBrk="0" fontAlgn="base" hangingPunct="0">
        <a:spcBef>
          <a:spcPct val="0"/>
        </a:spcBef>
        <a:spcAft>
          <a:spcPct val="0"/>
        </a:spcAft>
        <a:defRPr sz="2800">
          <a:solidFill>
            <a:schemeClr val="tx1"/>
          </a:solidFill>
          <a:latin typeface="Arial" charset="0"/>
        </a:defRPr>
      </a:lvl2pPr>
      <a:lvl3pPr algn="ctr" rtl="0" eaLnBrk="0" fontAlgn="base" hangingPunct="0">
        <a:spcBef>
          <a:spcPct val="0"/>
        </a:spcBef>
        <a:spcAft>
          <a:spcPct val="0"/>
        </a:spcAft>
        <a:defRPr sz="2800">
          <a:solidFill>
            <a:schemeClr val="tx1"/>
          </a:solidFill>
          <a:latin typeface="Arial" charset="0"/>
        </a:defRPr>
      </a:lvl3pPr>
      <a:lvl4pPr algn="ctr" rtl="0" eaLnBrk="0" fontAlgn="base" hangingPunct="0">
        <a:spcBef>
          <a:spcPct val="0"/>
        </a:spcBef>
        <a:spcAft>
          <a:spcPct val="0"/>
        </a:spcAft>
        <a:defRPr sz="2800">
          <a:solidFill>
            <a:schemeClr val="tx1"/>
          </a:solidFill>
          <a:latin typeface="Arial" charset="0"/>
        </a:defRPr>
      </a:lvl4pPr>
      <a:lvl5pPr algn="ctr" rtl="0" eaLnBrk="0" fontAlgn="base" hangingPunct="0">
        <a:spcBef>
          <a:spcPct val="0"/>
        </a:spcBef>
        <a:spcAft>
          <a:spcPct val="0"/>
        </a:spcAft>
        <a:defRPr sz="2800">
          <a:solidFill>
            <a:schemeClr val="tx1"/>
          </a:solidFill>
          <a:latin typeface="Arial" charset="0"/>
        </a:defRPr>
      </a:lvl5pPr>
      <a:lvl6pPr marL="457200" algn="ctr" rtl="0" fontAlgn="base">
        <a:spcBef>
          <a:spcPct val="0"/>
        </a:spcBef>
        <a:spcAft>
          <a:spcPct val="0"/>
        </a:spcAft>
        <a:defRPr sz="2800">
          <a:solidFill>
            <a:schemeClr val="tx1"/>
          </a:solidFill>
          <a:latin typeface="Arial" charset="0"/>
        </a:defRPr>
      </a:lvl6pPr>
      <a:lvl7pPr marL="914400" algn="ctr" rtl="0" fontAlgn="base">
        <a:spcBef>
          <a:spcPct val="0"/>
        </a:spcBef>
        <a:spcAft>
          <a:spcPct val="0"/>
        </a:spcAft>
        <a:defRPr sz="2800">
          <a:solidFill>
            <a:schemeClr val="tx1"/>
          </a:solidFill>
          <a:latin typeface="Arial" charset="0"/>
        </a:defRPr>
      </a:lvl7pPr>
      <a:lvl8pPr marL="1371600" algn="ctr" rtl="0" fontAlgn="base">
        <a:spcBef>
          <a:spcPct val="0"/>
        </a:spcBef>
        <a:spcAft>
          <a:spcPct val="0"/>
        </a:spcAft>
        <a:defRPr sz="2800">
          <a:solidFill>
            <a:schemeClr val="tx1"/>
          </a:solidFill>
          <a:latin typeface="Arial" charset="0"/>
        </a:defRPr>
      </a:lvl8pPr>
      <a:lvl9pPr marL="1828800" algn="ctr"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Font typeface="Arial" pitchFamily="-8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84" charset="0"/>
        <a:buChar char="–"/>
        <a:defRPr sz="2800" kern="1200">
          <a:solidFill>
            <a:schemeClr val="tx1"/>
          </a:solidFill>
          <a:latin typeface="+mn-lt"/>
          <a:ea typeface="ＭＳ Ｐゴシック" pitchFamily="-84" charset="-128"/>
          <a:cs typeface="+mn-cs"/>
        </a:defRPr>
      </a:lvl2pPr>
      <a:lvl3pPr marL="1143000" indent="-228600" algn="l" rtl="0" eaLnBrk="0" fontAlgn="base" hangingPunct="0">
        <a:spcBef>
          <a:spcPct val="20000"/>
        </a:spcBef>
        <a:spcAft>
          <a:spcPct val="0"/>
        </a:spcAft>
        <a:buFont typeface="Arial" pitchFamily="-84" charset="0"/>
        <a:buChar char="•"/>
        <a:defRPr sz="2400" kern="1200">
          <a:solidFill>
            <a:schemeClr val="tx1"/>
          </a:solidFill>
          <a:latin typeface="+mn-lt"/>
          <a:ea typeface="ＭＳ Ｐゴシック" pitchFamily="-84" charset="-128"/>
          <a:cs typeface="+mn-cs"/>
        </a:defRPr>
      </a:lvl3pPr>
      <a:lvl4pPr marL="16002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4pPr>
      <a:lvl5pPr marL="2057400" indent="-228600" algn="l" rtl="0" eaLnBrk="0" fontAlgn="base" hangingPunct="0">
        <a:spcBef>
          <a:spcPct val="20000"/>
        </a:spcBef>
        <a:spcAft>
          <a:spcPct val="0"/>
        </a:spcAft>
        <a:buFont typeface="Arial" pitchFamily="-84" charset="0"/>
        <a:buChar char="»"/>
        <a:defRPr sz="2000" kern="1200">
          <a:solidFill>
            <a:schemeClr val="tx1"/>
          </a:solidFill>
          <a:latin typeface="+mn-lt"/>
          <a:ea typeface="ＭＳ Ｐゴシック" pitchFamily="-8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6.jpeg"/><Relationship Id="rId5" Type="http://schemas.openxmlformats.org/officeDocument/2006/relationships/image" Target="../media/image28.jpeg"/><Relationship Id="rId6" Type="http://schemas.openxmlformats.org/officeDocument/2006/relationships/image" Target="../media/image22.jpeg"/><Relationship Id="rId7" Type="http://schemas.openxmlformats.org/officeDocument/2006/relationships/image" Target="../media/image29.jpe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chart" Target="../charts/char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41.jpeg"/><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5" Type="http://schemas.openxmlformats.org/officeDocument/2006/relationships/chart" Target="../charts/chart8.xml"/><Relationship Id="rId6" Type="http://schemas.openxmlformats.org/officeDocument/2006/relationships/chart" Target="../charts/chart9.xml"/><Relationship Id="rId7" Type="http://schemas.openxmlformats.org/officeDocument/2006/relationships/chart" Target="../charts/chart10.xml"/><Relationship Id="rId8" Type="http://schemas.openxmlformats.org/officeDocument/2006/relationships/chart" Target="../charts/chart11.xml"/><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73.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audio1.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7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8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5.xml"/><Relationship Id="rId2"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25" name="Rektangel 24"/>
          <p:cNvSpPr/>
          <p:nvPr/>
        </p:nvSpPr>
        <p:spPr>
          <a:xfrm>
            <a:off x="457200" y="457200"/>
            <a:ext cx="82296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3200" b="1" dirty="0" smtClean="0">
              <a:solidFill>
                <a:schemeClr val="accent3"/>
              </a:solidFill>
              <a:latin typeface="+mj-lt"/>
            </a:endParaRPr>
          </a:p>
          <a:p>
            <a:pPr algn="ctr"/>
            <a:r>
              <a:rPr lang="sv-SE" sz="3200" b="1" smtClean="0">
                <a:solidFill>
                  <a:schemeClr val="accent3"/>
                </a:solidFill>
                <a:latin typeface="+mj-lt"/>
              </a:rPr>
              <a:t>ASPEKTER PÅ ENERGI</a:t>
            </a:r>
            <a:endParaRPr lang="sv-SE" sz="3200" b="1" dirty="0" smtClean="0">
              <a:solidFill>
                <a:schemeClr val="accent3"/>
              </a:solidFill>
              <a:latin typeface="+mj-lt"/>
            </a:endParaRPr>
          </a:p>
          <a:p>
            <a:pPr algn="ctr"/>
            <a:endParaRPr lang="sv-SE" sz="3200" b="1" dirty="0" smtClean="0">
              <a:solidFill>
                <a:schemeClr val="accent3"/>
              </a:solidFill>
              <a:latin typeface="+mj-lt"/>
            </a:endParaRPr>
          </a:p>
          <a:p>
            <a:pPr algn="ctr"/>
            <a:r>
              <a:rPr lang="sv-SE" sz="2800" b="1" dirty="0" smtClean="0">
                <a:solidFill>
                  <a:srgbClr val="FFFFFF"/>
                </a:solidFill>
                <a:latin typeface="+mj-lt"/>
              </a:rPr>
              <a:t>Energisystemet - </a:t>
            </a:r>
          </a:p>
          <a:p>
            <a:pPr algn="ctr"/>
            <a:r>
              <a:rPr lang="sv-SE" sz="2800" dirty="0" smtClean="0">
                <a:solidFill>
                  <a:schemeClr val="bg1"/>
                </a:solidFill>
                <a:latin typeface="+mj-lt"/>
              </a:rPr>
              <a:t>historik, nuläge, och framtidsscenarier</a:t>
            </a:r>
          </a:p>
          <a:p>
            <a:pPr algn="ctr"/>
            <a:endParaRPr lang="sv-SE" sz="2000" dirty="0" smtClean="0">
              <a:solidFill>
                <a:schemeClr val="accent3"/>
              </a:solidFill>
              <a:latin typeface="+mj-lt"/>
            </a:endParaRPr>
          </a:p>
          <a:p>
            <a:endParaRPr lang="sv-SE" sz="1600" dirty="0" smtClean="0">
              <a:solidFill>
                <a:schemeClr val="bg1"/>
              </a:solidFill>
              <a:latin typeface="+mj-lt"/>
            </a:endParaRPr>
          </a:p>
          <a:p>
            <a:endParaRPr lang="sv-SE" sz="16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Vad</a:t>
            </a:r>
            <a:r>
              <a:rPr lang="en-US" dirty="0" smtClean="0"/>
              <a:t> </a:t>
            </a:r>
            <a:r>
              <a:rPr lang="en-US" dirty="0" err="1" smtClean="0"/>
              <a:t>har</a:t>
            </a:r>
            <a:r>
              <a:rPr lang="en-US" dirty="0" smtClean="0"/>
              <a:t> </a:t>
            </a:r>
            <a:r>
              <a:rPr lang="en-US" dirty="0" err="1" smtClean="0"/>
              <a:t>ni</a:t>
            </a:r>
            <a:r>
              <a:rPr lang="en-US" dirty="0" smtClean="0"/>
              <a:t> </a:t>
            </a:r>
            <a:r>
              <a:rPr lang="en-US" dirty="0" err="1" smtClean="0"/>
              <a:t>hört</a:t>
            </a:r>
            <a:r>
              <a:rPr lang="en-US" dirty="0" smtClean="0"/>
              <a:t>/</a:t>
            </a:r>
            <a:r>
              <a:rPr lang="en-US" dirty="0" err="1" smtClean="0"/>
              <a:t>läst</a:t>
            </a:r>
            <a:r>
              <a:rPr lang="en-US" dirty="0" smtClean="0"/>
              <a:t>? </a:t>
            </a:r>
            <a:r>
              <a:rPr lang="en-US" dirty="0" err="1" smtClean="0"/>
              <a:t>Diskutera</a:t>
            </a:r>
            <a:r>
              <a:rPr lang="en-US" dirty="0" smtClean="0"/>
              <a:t> med era </a:t>
            </a:r>
            <a:r>
              <a:rPr lang="en-US" dirty="0" err="1" smtClean="0"/>
              <a:t>grannar</a:t>
            </a:r>
            <a:r>
              <a:rPr lang="en-US" dirty="0" smtClean="0"/>
              <a:t>!</a:t>
            </a:r>
            <a:endParaRPr lang="en-US" dirty="0"/>
          </a:p>
        </p:txBody>
      </p:sp>
      <p:pic>
        <p:nvPicPr>
          <p:cNvPr id="3" name="Picture 2"/>
          <p:cNvPicPr>
            <a:picLocks noChangeAspect="1"/>
          </p:cNvPicPr>
          <p:nvPr/>
        </p:nvPicPr>
        <p:blipFill>
          <a:blip r:embed="rId2"/>
          <a:stretch>
            <a:fillRect/>
          </a:stretch>
        </p:blipFill>
        <p:spPr>
          <a:xfrm>
            <a:off x="2558306" y="1844824"/>
            <a:ext cx="4027388" cy="2797787"/>
          </a:xfrm>
          <a:prstGeom prst="rect">
            <a:avLst/>
          </a:prstGeom>
        </p:spPr>
      </p:pic>
    </p:spTree>
    <p:extLst>
      <p:ext uri="{BB962C8B-B14F-4D97-AF65-F5344CB8AC3E}">
        <p14:creationId xmlns:p14="http://schemas.microsoft.com/office/powerpoint/2010/main" val="2210413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457200" y="457200"/>
            <a:ext cx="2514600" cy="48006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spcAft>
                <a:spcPts val="1200"/>
              </a:spcAft>
            </a:pPr>
            <a:r>
              <a:rPr lang="sv-SE" sz="2000" dirty="0" smtClean="0">
                <a:solidFill>
                  <a:schemeClr val="accent3"/>
                </a:solidFill>
                <a:latin typeface="+mj-lt"/>
              </a:rPr>
              <a:t>Elproduktionen i Sverige varierar med årstiderna.</a:t>
            </a:r>
          </a:p>
          <a:p>
            <a:pPr algn="ctr">
              <a:spcAft>
                <a:spcPts val="1200"/>
              </a:spcAft>
            </a:pPr>
            <a:endParaRPr lang="sv-SE" sz="2000" dirty="0" smtClean="0">
              <a:solidFill>
                <a:schemeClr val="accent3"/>
              </a:solidFill>
              <a:latin typeface="+mj-lt"/>
            </a:endParaRPr>
          </a:p>
          <a:p>
            <a:pPr algn="ctr">
              <a:spcAft>
                <a:spcPts val="1200"/>
              </a:spcAft>
            </a:pPr>
            <a:r>
              <a:rPr lang="sv-SE" sz="2000" dirty="0" smtClean="0">
                <a:solidFill>
                  <a:srgbClr val="FFFFFF"/>
                </a:solidFill>
                <a:latin typeface="+mj-lt"/>
              </a:rPr>
              <a:t>Vattenkraft och kärnkraft står för merparten av landets elproduktion.</a:t>
            </a:r>
          </a:p>
        </p:txBody>
      </p:sp>
      <p:sp>
        <p:nvSpPr>
          <p:cNvPr id="11" name="Rektangel 10"/>
          <p:cNvSpPr/>
          <p:nvPr/>
        </p:nvSpPr>
        <p:spPr>
          <a:xfrm>
            <a:off x="3048000" y="457200"/>
            <a:ext cx="5638800" cy="48006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7" name="Bildobjekt 6" descr="2-elproduktion-sv.png"/>
          <p:cNvPicPr>
            <a:picLocks noChangeAspect="1"/>
          </p:cNvPicPr>
          <p:nvPr/>
        </p:nvPicPr>
        <p:blipFill>
          <a:blip r:embed="rId3"/>
          <a:stretch>
            <a:fillRect/>
          </a:stretch>
        </p:blipFill>
        <p:spPr>
          <a:xfrm>
            <a:off x="3143298" y="895488"/>
            <a:ext cx="5379362" cy="36687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25" name="Rektangel 24"/>
          <p:cNvSpPr/>
          <p:nvPr/>
        </p:nvSpPr>
        <p:spPr>
          <a:xfrm>
            <a:off x="457200" y="457200"/>
            <a:ext cx="5410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400" b="1" dirty="0" smtClean="0">
              <a:solidFill>
                <a:schemeClr val="accent3"/>
              </a:solidFill>
              <a:latin typeface="+mj-lt"/>
            </a:endParaRPr>
          </a:p>
        </p:txBody>
      </p:sp>
      <p:graphicFrame>
        <p:nvGraphicFramePr>
          <p:cNvPr id="10" name="Diagram 9"/>
          <p:cNvGraphicFramePr/>
          <p:nvPr/>
        </p:nvGraphicFramePr>
        <p:xfrm>
          <a:off x="685800" y="1905000"/>
          <a:ext cx="4876800"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ruta 10"/>
          <p:cNvSpPr txBox="1"/>
          <p:nvPr/>
        </p:nvSpPr>
        <p:spPr>
          <a:xfrm>
            <a:off x="685800" y="838200"/>
            <a:ext cx="4648200" cy="523220"/>
          </a:xfrm>
          <a:prstGeom prst="rect">
            <a:avLst/>
          </a:prstGeom>
          <a:noFill/>
        </p:spPr>
        <p:txBody>
          <a:bodyPr wrap="square" rtlCol="0">
            <a:spAutoFit/>
          </a:bodyPr>
          <a:lstStyle/>
          <a:p>
            <a:pPr algn="ctr"/>
            <a:r>
              <a:rPr lang="sv-SE" sz="2800" dirty="0" smtClean="0">
                <a:solidFill>
                  <a:srgbClr val="FFFFFF"/>
                </a:solidFill>
              </a:rPr>
              <a:t>Eltillförseln i Sverige (2009)</a:t>
            </a:r>
            <a:endParaRPr lang="sv-SE" sz="2800" dirty="0">
              <a:solidFill>
                <a:srgbClr val="FFFFFF"/>
              </a:solidFill>
            </a:endParaRPr>
          </a:p>
        </p:txBody>
      </p:sp>
      <p:pic>
        <p:nvPicPr>
          <p:cNvPr id="13" name="Bildobjekt 12" descr="shutterstock_110615507 (1).jpg"/>
          <p:cNvPicPr>
            <a:picLocks noChangeAspect="1"/>
          </p:cNvPicPr>
          <p:nvPr/>
        </p:nvPicPr>
        <p:blipFill>
          <a:blip r:embed="rId4"/>
          <a:srcRect l="24481" t="12251" r="20437"/>
          <a:stretch>
            <a:fillRect/>
          </a:stretch>
        </p:blipFill>
        <p:spPr>
          <a:xfrm>
            <a:off x="5943600" y="457200"/>
            <a:ext cx="2743200" cy="472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457200" y="457200"/>
            <a:ext cx="28956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accent3"/>
              </a:solidFill>
              <a:latin typeface="+mj-lt"/>
            </a:endParaRPr>
          </a:p>
          <a:p>
            <a:pPr algn="ctr"/>
            <a:r>
              <a:rPr lang="sv-SE" sz="2000" dirty="0" smtClean="0">
                <a:solidFill>
                  <a:schemeClr val="accent3"/>
                </a:solidFill>
                <a:latin typeface="+mj-lt"/>
              </a:rPr>
              <a:t>När vinden inte blåser behöver annan elproduktion fylla igen i de effektsvackor som uppstår.</a:t>
            </a:r>
          </a:p>
          <a:p>
            <a:pPr algn="ctr"/>
            <a:endParaRPr lang="sv-SE" sz="2000" dirty="0" smtClean="0">
              <a:solidFill>
                <a:schemeClr val="accent3"/>
              </a:solidFill>
              <a:latin typeface="+mj-lt"/>
            </a:endParaRPr>
          </a:p>
          <a:p>
            <a:pPr algn="ctr"/>
            <a:r>
              <a:rPr lang="sv-SE" sz="2000" dirty="0" smtClean="0">
                <a:solidFill>
                  <a:srgbClr val="FFFFFF"/>
                </a:solidFill>
                <a:latin typeface="+mj-lt"/>
              </a:rPr>
              <a:t>I Sverige fyller vattenkraften en sådan funktion.  </a:t>
            </a:r>
          </a:p>
        </p:txBody>
      </p:sp>
      <p:sp>
        <p:nvSpPr>
          <p:cNvPr id="24" name="Rektangel 23"/>
          <p:cNvSpPr/>
          <p:nvPr/>
        </p:nvSpPr>
        <p:spPr>
          <a:xfrm>
            <a:off x="3429000" y="457200"/>
            <a:ext cx="52578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7" name="Bildobjekt 6" descr="4-samband-vind-vatten-ny.png"/>
          <p:cNvPicPr>
            <a:picLocks noChangeAspect="1"/>
          </p:cNvPicPr>
          <p:nvPr/>
        </p:nvPicPr>
        <p:blipFill>
          <a:blip r:embed="rId3"/>
          <a:stretch>
            <a:fillRect/>
          </a:stretch>
        </p:blipFill>
        <p:spPr>
          <a:xfrm>
            <a:off x="3466063" y="929016"/>
            <a:ext cx="5096792" cy="37002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4191000" y="457200"/>
            <a:ext cx="4495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b="1" dirty="0" smtClean="0">
                <a:solidFill>
                  <a:schemeClr val="accent3"/>
                </a:solidFill>
                <a:latin typeface="+mj-lt"/>
              </a:rPr>
              <a:t>FÖRÄNDRINGAR I TOTAL ENERGITILLFÖRSEL SEDAN 70-talet</a:t>
            </a:r>
          </a:p>
          <a:p>
            <a:pPr algn="ctr"/>
            <a:endParaRPr lang="sv-SE" sz="1200" b="1" dirty="0" smtClean="0">
              <a:solidFill>
                <a:schemeClr val="accent3"/>
              </a:solidFill>
              <a:latin typeface="+mj-lt"/>
            </a:endParaRPr>
          </a:p>
          <a:p>
            <a:pPr algn="ctr">
              <a:spcAft>
                <a:spcPts val="600"/>
              </a:spcAft>
            </a:pPr>
            <a:endParaRPr lang="sv-SE" sz="2000" dirty="0" smtClean="0">
              <a:solidFill>
                <a:schemeClr val="bg1"/>
              </a:solidFill>
              <a:latin typeface="+mj-lt"/>
            </a:endParaRPr>
          </a:p>
          <a:p>
            <a:pPr algn="ctr">
              <a:spcAft>
                <a:spcPts val="600"/>
              </a:spcAft>
            </a:pPr>
            <a:r>
              <a:rPr lang="sv-SE" sz="2000" dirty="0" smtClean="0">
                <a:solidFill>
                  <a:schemeClr val="bg1"/>
                </a:solidFill>
                <a:latin typeface="+mj-lt"/>
              </a:rPr>
              <a:t>Energibehovet har ökat med 30%</a:t>
            </a:r>
          </a:p>
          <a:p>
            <a:pPr algn="ctr">
              <a:spcAft>
                <a:spcPts val="600"/>
              </a:spcAft>
            </a:pPr>
            <a:r>
              <a:rPr lang="sv-SE" sz="2000" dirty="0" smtClean="0">
                <a:solidFill>
                  <a:schemeClr val="accent3"/>
                </a:solidFill>
                <a:latin typeface="+mj-lt"/>
              </a:rPr>
              <a:t>Kärnkraft har tillkommit</a:t>
            </a:r>
          </a:p>
          <a:p>
            <a:pPr algn="ctr">
              <a:spcAft>
                <a:spcPts val="600"/>
              </a:spcAft>
            </a:pPr>
            <a:r>
              <a:rPr lang="sv-SE" sz="2000" dirty="0" smtClean="0">
                <a:solidFill>
                  <a:srgbClr val="FFFFFF"/>
                </a:solidFill>
                <a:latin typeface="+mj-lt"/>
              </a:rPr>
              <a:t>Andelen vattenkraft och fr. a. biobränslen har ökat</a:t>
            </a:r>
          </a:p>
          <a:p>
            <a:pPr algn="ctr">
              <a:spcAft>
                <a:spcPts val="600"/>
              </a:spcAft>
            </a:pPr>
            <a:r>
              <a:rPr lang="sv-SE" sz="2000" dirty="0" smtClean="0">
                <a:solidFill>
                  <a:schemeClr val="accent3"/>
                </a:solidFill>
                <a:latin typeface="+mj-lt"/>
              </a:rPr>
              <a:t>Andelen fossila bränslen har  minskat avsevärt (transport)</a:t>
            </a:r>
          </a:p>
          <a:p>
            <a:pPr algn="ctr">
              <a:spcAft>
                <a:spcPts val="600"/>
              </a:spcAft>
            </a:pPr>
            <a:endParaRPr lang="sv-SE" sz="2400" b="1" dirty="0" smtClean="0">
              <a:solidFill>
                <a:schemeClr val="accent3"/>
              </a:solidFill>
              <a:latin typeface="+mj-lt"/>
            </a:endParaRPr>
          </a:p>
          <a:p>
            <a:pPr algn="ctr">
              <a:spcAft>
                <a:spcPts val="600"/>
              </a:spcAft>
            </a:pPr>
            <a:endParaRPr lang="sv-SE" sz="2400" b="1" dirty="0" smtClean="0">
              <a:solidFill>
                <a:schemeClr val="accent3"/>
              </a:solidFill>
              <a:latin typeface="+mj-lt"/>
            </a:endParaRPr>
          </a:p>
        </p:txBody>
      </p:sp>
      <p:sp>
        <p:nvSpPr>
          <p:cNvPr id="27" name="Rektangel 26"/>
          <p:cNvSpPr/>
          <p:nvPr/>
        </p:nvSpPr>
        <p:spPr>
          <a:xfrm>
            <a:off x="457200" y="457200"/>
            <a:ext cx="36576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7" name="Bildobjekt 6" descr="6-förändr-entillförsel-2012.png"/>
          <p:cNvPicPr>
            <a:picLocks noChangeAspect="1"/>
          </p:cNvPicPr>
          <p:nvPr/>
        </p:nvPicPr>
        <p:blipFill>
          <a:blip r:embed="rId3"/>
          <a:stretch>
            <a:fillRect/>
          </a:stretch>
        </p:blipFill>
        <p:spPr>
          <a:xfrm>
            <a:off x="1143000" y="590504"/>
            <a:ext cx="2362200" cy="44929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25" name="Rektangel 24"/>
          <p:cNvSpPr/>
          <p:nvPr/>
        </p:nvSpPr>
        <p:spPr>
          <a:xfrm>
            <a:off x="4191000" y="457200"/>
            <a:ext cx="4495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3200" b="1" dirty="0" smtClean="0">
                <a:solidFill>
                  <a:schemeClr val="accent3"/>
                </a:solidFill>
                <a:latin typeface="+mj-lt"/>
              </a:rPr>
              <a:t>HUR ANVÄNDS ENERGI?</a:t>
            </a:r>
          </a:p>
          <a:p>
            <a:pPr algn="ctr"/>
            <a:endParaRPr lang="sv-SE" sz="3200" b="1" dirty="0" smtClean="0">
              <a:solidFill>
                <a:schemeClr val="accent3"/>
              </a:solidFill>
              <a:latin typeface="+mj-lt"/>
            </a:endParaRPr>
          </a:p>
          <a:p>
            <a:pPr algn="ctr"/>
            <a:endParaRPr lang="sv-SE" sz="3200" b="1" dirty="0" smtClean="0">
              <a:solidFill>
                <a:schemeClr val="accent3"/>
              </a:solidFill>
              <a:latin typeface="+mj-lt"/>
            </a:endParaRPr>
          </a:p>
        </p:txBody>
      </p:sp>
      <p:graphicFrame>
        <p:nvGraphicFramePr>
          <p:cNvPr id="23" name="Diagram 22"/>
          <p:cNvGraphicFramePr/>
          <p:nvPr/>
        </p:nvGraphicFramePr>
        <p:xfrm>
          <a:off x="4267200" y="1524000"/>
          <a:ext cx="4267200" cy="378460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ruta 25"/>
          <p:cNvSpPr txBox="1"/>
          <p:nvPr/>
        </p:nvSpPr>
        <p:spPr>
          <a:xfrm>
            <a:off x="4343400" y="4724400"/>
            <a:ext cx="4267200" cy="338554"/>
          </a:xfrm>
          <a:prstGeom prst="rect">
            <a:avLst/>
          </a:prstGeom>
          <a:noFill/>
        </p:spPr>
        <p:txBody>
          <a:bodyPr wrap="square" rtlCol="0">
            <a:spAutoFit/>
          </a:bodyPr>
          <a:lstStyle/>
          <a:p>
            <a:r>
              <a:rPr lang="sv-SE" sz="1600" i="1" dirty="0" smtClean="0">
                <a:solidFill>
                  <a:srgbClr val="FFFFFF"/>
                </a:solidFill>
              </a:rPr>
              <a:t>Energianvändning per sektor inom EU (2007)</a:t>
            </a:r>
            <a:endParaRPr lang="sv-SE" sz="1600" i="1" dirty="0">
              <a:solidFill>
                <a:srgbClr val="FFFFFF"/>
              </a:solidFill>
            </a:endParaRPr>
          </a:p>
        </p:txBody>
      </p:sp>
      <p:pic>
        <p:nvPicPr>
          <p:cNvPr id="20" name="Bildobjekt 19" descr="shutterstock_24975106.jpg"/>
          <p:cNvPicPr>
            <a:picLocks noChangeAspect="1"/>
          </p:cNvPicPr>
          <p:nvPr/>
        </p:nvPicPr>
        <p:blipFill>
          <a:blip r:embed="rId4"/>
          <a:srcRect b="25146"/>
          <a:stretch>
            <a:fillRect/>
          </a:stretch>
        </p:blipFill>
        <p:spPr>
          <a:xfrm>
            <a:off x="457200" y="457200"/>
            <a:ext cx="3657600" cy="1828800"/>
          </a:xfrm>
          <a:prstGeom prst="rect">
            <a:avLst/>
          </a:prstGeom>
        </p:spPr>
      </p:pic>
      <p:pic>
        <p:nvPicPr>
          <p:cNvPr id="22" name="Bildobjekt 21" descr="shutterstock_62351788.jpg"/>
          <p:cNvPicPr>
            <a:picLocks noChangeAspect="1"/>
          </p:cNvPicPr>
          <p:nvPr/>
        </p:nvPicPr>
        <p:blipFill>
          <a:blip r:embed="rId5"/>
          <a:srcRect b="25000"/>
          <a:stretch>
            <a:fillRect/>
          </a:stretch>
        </p:blipFill>
        <p:spPr>
          <a:xfrm>
            <a:off x="457200" y="2362200"/>
            <a:ext cx="1828801" cy="1371600"/>
          </a:xfrm>
          <a:prstGeom prst="rect">
            <a:avLst/>
          </a:prstGeom>
        </p:spPr>
      </p:pic>
      <p:pic>
        <p:nvPicPr>
          <p:cNvPr id="24" name="Bildobjekt 23" descr="shutterstock_72315064.jpg"/>
          <p:cNvPicPr>
            <a:picLocks noChangeAspect="1"/>
          </p:cNvPicPr>
          <p:nvPr/>
        </p:nvPicPr>
        <p:blipFill>
          <a:blip r:embed="rId6"/>
          <a:srcRect l="12984"/>
          <a:stretch>
            <a:fillRect/>
          </a:stretch>
        </p:blipFill>
        <p:spPr>
          <a:xfrm>
            <a:off x="2362200" y="2362201"/>
            <a:ext cx="1752601" cy="1371600"/>
          </a:xfrm>
          <a:prstGeom prst="rect">
            <a:avLst/>
          </a:prstGeom>
        </p:spPr>
      </p:pic>
      <p:pic>
        <p:nvPicPr>
          <p:cNvPr id="28" name="Bildobjekt 27" descr="shutterstock_85821319.jpg"/>
          <p:cNvPicPr>
            <a:picLocks noChangeAspect="1"/>
          </p:cNvPicPr>
          <p:nvPr/>
        </p:nvPicPr>
        <p:blipFill>
          <a:blip r:embed="rId7"/>
          <a:srcRect l="10937"/>
          <a:stretch>
            <a:fillRect/>
          </a:stretch>
        </p:blipFill>
        <p:spPr>
          <a:xfrm>
            <a:off x="457200" y="3810000"/>
            <a:ext cx="1828800" cy="1371599"/>
          </a:xfrm>
          <a:prstGeom prst="rect">
            <a:avLst/>
          </a:prstGeom>
        </p:spPr>
      </p:pic>
      <p:pic>
        <p:nvPicPr>
          <p:cNvPr id="29" name="Bildobjekt 28" descr="shutterstock_102189238.jpg"/>
          <p:cNvPicPr>
            <a:picLocks noChangeAspect="1"/>
          </p:cNvPicPr>
          <p:nvPr/>
        </p:nvPicPr>
        <p:blipFill>
          <a:blip r:embed="rId8"/>
          <a:srcRect b="21739"/>
          <a:stretch>
            <a:fillRect/>
          </a:stretch>
        </p:blipFill>
        <p:spPr>
          <a:xfrm>
            <a:off x="2362200" y="3810000"/>
            <a:ext cx="1752600" cy="1371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4191000" y="457200"/>
            <a:ext cx="4495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3200" b="1" dirty="0" smtClean="0">
              <a:solidFill>
                <a:schemeClr val="accent3"/>
              </a:solidFill>
              <a:latin typeface="+mj-lt"/>
            </a:endParaRPr>
          </a:p>
          <a:p>
            <a:pPr algn="ctr">
              <a:spcAft>
                <a:spcPts val="1200"/>
              </a:spcAft>
            </a:pPr>
            <a:endParaRPr lang="sv-SE" sz="3200" b="1" dirty="0" smtClean="0">
              <a:solidFill>
                <a:schemeClr val="accent3"/>
              </a:solidFill>
              <a:latin typeface="+mj-lt"/>
            </a:endParaRPr>
          </a:p>
          <a:p>
            <a:pPr algn="ctr">
              <a:spcAft>
                <a:spcPts val="1200"/>
              </a:spcAft>
            </a:pPr>
            <a:r>
              <a:rPr lang="sv-SE" sz="3200" b="1" dirty="0" smtClean="0">
                <a:solidFill>
                  <a:schemeClr val="accent3"/>
                </a:solidFill>
                <a:latin typeface="+mj-lt"/>
              </a:rPr>
              <a:t>UTAN OLJA STANNAR SVERIGE! - fossil energi domineras av transporter (i Sverige)  </a:t>
            </a:r>
          </a:p>
          <a:p>
            <a:pPr algn="ctr"/>
            <a:endParaRPr lang="sv-SE" sz="3200" b="1" dirty="0" smtClean="0">
              <a:solidFill>
                <a:schemeClr val="accent3"/>
              </a:solidFill>
              <a:latin typeface="+mj-lt"/>
            </a:endParaRPr>
          </a:p>
          <a:p>
            <a:pPr algn="ctr"/>
            <a:endParaRPr lang="sv-SE" sz="3200" b="1" dirty="0" smtClean="0">
              <a:solidFill>
                <a:schemeClr val="accent3"/>
              </a:solidFill>
              <a:latin typeface="+mj-lt"/>
            </a:endParaRPr>
          </a:p>
        </p:txBody>
      </p:sp>
      <p:pic>
        <p:nvPicPr>
          <p:cNvPr id="17" name="Bildobjekt 16" descr="shutterstock_89023621.jpg"/>
          <p:cNvPicPr>
            <a:picLocks noChangeAspect="1"/>
          </p:cNvPicPr>
          <p:nvPr/>
        </p:nvPicPr>
        <p:blipFill>
          <a:blip r:embed="rId3"/>
          <a:srcRect t="12476" b="12671"/>
          <a:stretch>
            <a:fillRect/>
          </a:stretch>
        </p:blipFill>
        <p:spPr>
          <a:xfrm>
            <a:off x="457200" y="457200"/>
            <a:ext cx="3657600" cy="1828800"/>
          </a:xfrm>
          <a:prstGeom prst="rect">
            <a:avLst/>
          </a:prstGeom>
        </p:spPr>
      </p:pic>
      <p:pic>
        <p:nvPicPr>
          <p:cNvPr id="22" name="Bildobjekt 21" descr="shutterstock_102189238.jpg"/>
          <p:cNvPicPr>
            <a:picLocks noChangeAspect="1"/>
          </p:cNvPicPr>
          <p:nvPr/>
        </p:nvPicPr>
        <p:blipFill>
          <a:blip r:embed="rId4"/>
          <a:srcRect b="21739"/>
          <a:stretch>
            <a:fillRect/>
          </a:stretch>
        </p:blipFill>
        <p:spPr>
          <a:xfrm>
            <a:off x="457200" y="2362200"/>
            <a:ext cx="1752600" cy="1371600"/>
          </a:xfrm>
          <a:prstGeom prst="rect">
            <a:avLst/>
          </a:prstGeom>
        </p:spPr>
      </p:pic>
      <p:pic>
        <p:nvPicPr>
          <p:cNvPr id="23" name="Bildobjekt 22" descr="shutterstock_94817506.jpg"/>
          <p:cNvPicPr>
            <a:picLocks noChangeAspect="1"/>
          </p:cNvPicPr>
          <p:nvPr/>
        </p:nvPicPr>
        <p:blipFill>
          <a:blip r:embed="rId5"/>
          <a:srcRect r="10937"/>
          <a:stretch>
            <a:fillRect/>
          </a:stretch>
        </p:blipFill>
        <p:spPr>
          <a:xfrm>
            <a:off x="2286000" y="3810001"/>
            <a:ext cx="1828800" cy="1371600"/>
          </a:xfrm>
          <a:prstGeom prst="rect">
            <a:avLst/>
          </a:prstGeom>
        </p:spPr>
      </p:pic>
      <p:pic>
        <p:nvPicPr>
          <p:cNvPr id="26" name="Bildobjekt 25" descr="shutterstock_24975106.jpg"/>
          <p:cNvPicPr>
            <a:picLocks noChangeAspect="1"/>
          </p:cNvPicPr>
          <p:nvPr/>
        </p:nvPicPr>
        <p:blipFill>
          <a:blip r:embed="rId6"/>
          <a:srcRect r="14648"/>
          <a:stretch>
            <a:fillRect/>
          </a:stretch>
        </p:blipFill>
        <p:spPr>
          <a:xfrm>
            <a:off x="457201" y="3810001"/>
            <a:ext cx="1752599" cy="1371600"/>
          </a:xfrm>
          <a:prstGeom prst="rect">
            <a:avLst/>
          </a:prstGeom>
        </p:spPr>
      </p:pic>
      <p:pic>
        <p:nvPicPr>
          <p:cNvPr id="28" name="Bildobjekt 27" descr="shutterstock_99118898.jpg"/>
          <p:cNvPicPr>
            <a:picLocks noChangeAspect="1"/>
          </p:cNvPicPr>
          <p:nvPr/>
        </p:nvPicPr>
        <p:blipFill>
          <a:blip r:embed="rId7"/>
          <a:srcRect l="11111"/>
          <a:stretch>
            <a:fillRect/>
          </a:stretch>
        </p:blipFill>
        <p:spPr>
          <a:xfrm>
            <a:off x="2286000" y="2362200"/>
            <a:ext cx="1828800" cy="13689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3657600" y="457200"/>
            <a:ext cx="5029200" cy="46482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400" b="1" dirty="0" smtClean="0">
              <a:solidFill>
                <a:schemeClr val="accent3"/>
              </a:solidFill>
              <a:latin typeface="+mj-lt"/>
            </a:endParaRPr>
          </a:p>
        </p:txBody>
      </p:sp>
      <p:sp>
        <p:nvSpPr>
          <p:cNvPr id="11" name="textruta 10"/>
          <p:cNvSpPr txBox="1"/>
          <p:nvPr/>
        </p:nvSpPr>
        <p:spPr>
          <a:xfrm>
            <a:off x="4114800" y="1066800"/>
            <a:ext cx="4343400" cy="1754327"/>
          </a:xfrm>
          <a:prstGeom prst="rect">
            <a:avLst/>
          </a:prstGeom>
          <a:noFill/>
        </p:spPr>
        <p:txBody>
          <a:bodyPr wrap="square" rtlCol="0">
            <a:spAutoFit/>
          </a:bodyPr>
          <a:lstStyle/>
          <a:p>
            <a:pPr algn="ctr"/>
            <a:endParaRPr lang="sv-SE" sz="3600" b="1" dirty="0" smtClean="0">
              <a:solidFill>
                <a:srgbClr val="EE813C"/>
              </a:solidFill>
            </a:endParaRPr>
          </a:p>
          <a:p>
            <a:pPr algn="ctr"/>
            <a:r>
              <a:rPr lang="sv-SE" sz="3600" b="1" dirty="0" smtClean="0">
                <a:solidFill>
                  <a:srgbClr val="EE813C"/>
                </a:solidFill>
              </a:rPr>
              <a:t>ENERGI I </a:t>
            </a:r>
          </a:p>
          <a:p>
            <a:pPr algn="ctr"/>
            <a:r>
              <a:rPr lang="sv-SE" sz="3600" b="1" dirty="0" smtClean="0">
                <a:solidFill>
                  <a:srgbClr val="EE813C"/>
                </a:solidFill>
              </a:rPr>
              <a:t>I VÄRLDEN</a:t>
            </a:r>
            <a:endParaRPr lang="sv-SE" sz="3600" b="1" dirty="0">
              <a:solidFill>
                <a:srgbClr val="EE813C"/>
              </a:solidFill>
            </a:endParaRPr>
          </a:p>
        </p:txBody>
      </p:sp>
      <p:pic>
        <p:nvPicPr>
          <p:cNvPr id="6" name="Bildobjekt 5" descr="shutterstock_15514612.jpg"/>
          <p:cNvPicPr>
            <a:picLocks noChangeAspect="1"/>
          </p:cNvPicPr>
          <p:nvPr/>
        </p:nvPicPr>
        <p:blipFill>
          <a:blip r:embed="rId3">
            <a:lum/>
          </a:blip>
          <a:srcRect b="1613"/>
          <a:stretch>
            <a:fillRect/>
          </a:stretch>
        </p:blipFill>
        <p:spPr>
          <a:xfrm>
            <a:off x="457200" y="457200"/>
            <a:ext cx="3137002" cy="4648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Vad</a:t>
            </a:r>
            <a:r>
              <a:rPr lang="en-US" dirty="0" smtClean="0"/>
              <a:t> </a:t>
            </a:r>
            <a:r>
              <a:rPr lang="en-US" dirty="0" err="1" smtClean="0"/>
              <a:t>har</a:t>
            </a:r>
            <a:r>
              <a:rPr lang="en-US" dirty="0" smtClean="0"/>
              <a:t> </a:t>
            </a:r>
            <a:r>
              <a:rPr lang="en-US" dirty="0" err="1" smtClean="0"/>
              <a:t>ni</a:t>
            </a:r>
            <a:r>
              <a:rPr lang="en-US" dirty="0" smtClean="0"/>
              <a:t> </a:t>
            </a:r>
            <a:r>
              <a:rPr lang="en-US" dirty="0" err="1" smtClean="0"/>
              <a:t>hört</a:t>
            </a:r>
            <a:r>
              <a:rPr lang="en-US" dirty="0" smtClean="0"/>
              <a:t>/</a:t>
            </a:r>
            <a:r>
              <a:rPr lang="en-US" dirty="0" err="1" smtClean="0"/>
              <a:t>läst</a:t>
            </a:r>
            <a:r>
              <a:rPr lang="en-US" dirty="0" smtClean="0"/>
              <a:t>? </a:t>
            </a:r>
            <a:r>
              <a:rPr lang="en-US" dirty="0" err="1" smtClean="0"/>
              <a:t>Diskutera</a:t>
            </a:r>
            <a:r>
              <a:rPr lang="en-US" dirty="0" smtClean="0"/>
              <a:t> med era </a:t>
            </a:r>
            <a:r>
              <a:rPr lang="en-US" dirty="0" err="1" smtClean="0"/>
              <a:t>grannar</a:t>
            </a:r>
            <a:r>
              <a:rPr lang="en-US" dirty="0" smtClean="0"/>
              <a:t>!</a:t>
            </a:r>
            <a:endParaRPr lang="en-US" dirty="0"/>
          </a:p>
        </p:txBody>
      </p:sp>
      <p:pic>
        <p:nvPicPr>
          <p:cNvPr id="3" name="Picture 2"/>
          <p:cNvPicPr>
            <a:picLocks noChangeAspect="1"/>
          </p:cNvPicPr>
          <p:nvPr/>
        </p:nvPicPr>
        <p:blipFill>
          <a:blip r:embed="rId2"/>
          <a:stretch>
            <a:fillRect/>
          </a:stretch>
        </p:blipFill>
        <p:spPr>
          <a:xfrm>
            <a:off x="2558306" y="1844824"/>
            <a:ext cx="4027388" cy="2797787"/>
          </a:xfrm>
          <a:prstGeom prst="rect">
            <a:avLst/>
          </a:prstGeom>
        </p:spPr>
      </p:pic>
    </p:spTree>
    <p:extLst>
      <p:ext uri="{BB962C8B-B14F-4D97-AF65-F5344CB8AC3E}">
        <p14:creationId xmlns:p14="http://schemas.microsoft.com/office/powerpoint/2010/main" val="10638758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25" name="Rektangel 24"/>
          <p:cNvSpPr/>
          <p:nvPr/>
        </p:nvSpPr>
        <p:spPr>
          <a:xfrm>
            <a:off x="457200" y="457200"/>
            <a:ext cx="82296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400" b="1" dirty="0" smtClean="0">
              <a:solidFill>
                <a:schemeClr val="accent3"/>
              </a:solidFill>
              <a:latin typeface="+mj-lt"/>
            </a:endParaRPr>
          </a:p>
        </p:txBody>
      </p:sp>
      <p:sp>
        <p:nvSpPr>
          <p:cNvPr id="11" name="textruta 10"/>
          <p:cNvSpPr txBox="1"/>
          <p:nvPr/>
        </p:nvSpPr>
        <p:spPr>
          <a:xfrm>
            <a:off x="609600" y="609600"/>
            <a:ext cx="7848600" cy="523220"/>
          </a:xfrm>
          <a:prstGeom prst="rect">
            <a:avLst/>
          </a:prstGeom>
          <a:noFill/>
        </p:spPr>
        <p:txBody>
          <a:bodyPr wrap="square" rtlCol="0">
            <a:spAutoFit/>
          </a:bodyPr>
          <a:lstStyle/>
          <a:p>
            <a:pPr algn="ctr"/>
            <a:r>
              <a:rPr lang="sv-SE" sz="2800" dirty="0" smtClean="0">
                <a:solidFill>
                  <a:schemeClr val="accent3"/>
                </a:solidFill>
              </a:rPr>
              <a:t>Eltillförseln i USA respektive Frankrike (2009)</a:t>
            </a:r>
            <a:endParaRPr lang="sv-SE" sz="2800" dirty="0">
              <a:solidFill>
                <a:schemeClr val="accent3"/>
              </a:solidFill>
            </a:endParaRPr>
          </a:p>
        </p:txBody>
      </p:sp>
      <p:graphicFrame>
        <p:nvGraphicFramePr>
          <p:cNvPr id="12" name="Diagram 11"/>
          <p:cNvGraphicFramePr/>
          <p:nvPr/>
        </p:nvGraphicFramePr>
        <p:xfrm>
          <a:off x="457200" y="1295400"/>
          <a:ext cx="3276600"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p:cNvGraphicFramePr/>
          <p:nvPr/>
        </p:nvGraphicFramePr>
        <p:xfrm>
          <a:off x="3505200" y="1143000"/>
          <a:ext cx="4953000" cy="37338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ruta 16"/>
          <p:cNvSpPr txBox="1"/>
          <p:nvPr/>
        </p:nvSpPr>
        <p:spPr>
          <a:xfrm>
            <a:off x="1600200" y="3974068"/>
            <a:ext cx="1143000" cy="369332"/>
          </a:xfrm>
          <a:prstGeom prst="rect">
            <a:avLst/>
          </a:prstGeom>
          <a:noFill/>
        </p:spPr>
        <p:txBody>
          <a:bodyPr wrap="square" rtlCol="0">
            <a:spAutoFit/>
          </a:bodyPr>
          <a:lstStyle/>
          <a:p>
            <a:pPr algn="ctr"/>
            <a:r>
              <a:rPr lang="sv-SE" dirty="0" smtClean="0">
                <a:solidFill>
                  <a:srgbClr val="FFFFFF"/>
                </a:solidFill>
              </a:rPr>
              <a:t>USA</a:t>
            </a:r>
            <a:endParaRPr lang="sv-SE" dirty="0">
              <a:solidFill>
                <a:srgbClr val="FFFFFF"/>
              </a:solidFill>
            </a:endParaRPr>
          </a:p>
        </p:txBody>
      </p:sp>
      <p:sp>
        <p:nvSpPr>
          <p:cNvPr id="20" name="textruta 19"/>
          <p:cNvSpPr txBox="1"/>
          <p:nvPr/>
        </p:nvSpPr>
        <p:spPr>
          <a:xfrm>
            <a:off x="3962400" y="3962400"/>
            <a:ext cx="1828800" cy="369332"/>
          </a:xfrm>
          <a:prstGeom prst="rect">
            <a:avLst/>
          </a:prstGeom>
          <a:noFill/>
        </p:spPr>
        <p:txBody>
          <a:bodyPr wrap="square" rtlCol="0">
            <a:spAutoFit/>
          </a:bodyPr>
          <a:lstStyle/>
          <a:p>
            <a:pPr algn="ctr"/>
            <a:r>
              <a:rPr lang="sv-SE" dirty="0" smtClean="0">
                <a:solidFill>
                  <a:srgbClr val="FFFFFF"/>
                </a:solidFill>
              </a:rPr>
              <a:t>FRANKRIKE</a:t>
            </a:r>
            <a:endParaRPr lang="sv-SE"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5" name="Rektangel 4"/>
          <p:cNvSpPr/>
          <p:nvPr/>
        </p:nvSpPr>
        <p:spPr>
          <a:xfrm>
            <a:off x="457200" y="457200"/>
            <a:ext cx="82296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objekt 13" descr="shutterstock_110451836-1000px.jpg"/>
          <p:cNvPicPr>
            <a:picLocks noChangeAspect="1"/>
          </p:cNvPicPr>
          <p:nvPr/>
        </p:nvPicPr>
        <p:blipFill>
          <a:blip r:embed="rId3"/>
          <a:stretch>
            <a:fillRect/>
          </a:stretch>
        </p:blipFill>
        <p:spPr>
          <a:xfrm>
            <a:off x="2438400" y="609600"/>
            <a:ext cx="4267200" cy="4267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5257800" y="457200"/>
            <a:ext cx="34290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1900" dirty="0" smtClean="0">
                <a:solidFill>
                  <a:schemeClr val="accent3"/>
                </a:solidFill>
                <a:latin typeface="+mj-lt"/>
              </a:rPr>
              <a:t>Sedan 1970-talet har den globala </a:t>
            </a:r>
            <a:r>
              <a:rPr lang="sv-SE" sz="1900" dirty="0" err="1" smtClean="0">
                <a:solidFill>
                  <a:schemeClr val="accent3"/>
                </a:solidFill>
                <a:latin typeface="+mj-lt"/>
              </a:rPr>
              <a:t>energi-användningen</a:t>
            </a:r>
            <a:r>
              <a:rPr lang="sv-SE" sz="1900" dirty="0" smtClean="0">
                <a:solidFill>
                  <a:schemeClr val="accent3"/>
                </a:solidFill>
                <a:latin typeface="+mj-lt"/>
              </a:rPr>
              <a:t> i stort sett fördubblats</a:t>
            </a:r>
            <a:r>
              <a:rPr lang="sv-SE" sz="1900" b="1" dirty="0" smtClean="0">
                <a:solidFill>
                  <a:schemeClr val="accent3"/>
                </a:solidFill>
                <a:latin typeface="+mj-lt"/>
              </a:rPr>
              <a:t>.</a:t>
            </a:r>
          </a:p>
          <a:p>
            <a:pPr algn="ctr"/>
            <a:endParaRPr lang="sv-SE" sz="1900" b="1" dirty="0" smtClean="0">
              <a:solidFill>
                <a:srgbClr val="FFFFFF"/>
              </a:solidFill>
              <a:latin typeface="+mj-lt"/>
            </a:endParaRPr>
          </a:p>
          <a:p>
            <a:pPr algn="ctr"/>
            <a:r>
              <a:rPr lang="sv-SE" sz="1900" dirty="0" smtClean="0">
                <a:solidFill>
                  <a:srgbClr val="FFFFFF"/>
                </a:solidFill>
                <a:latin typeface="+mj-lt"/>
              </a:rPr>
              <a:t>Ungefär 80% av jordens primära energiförsörjning utgörs av fossila bränslen. </a:t>
            </a:r>
          </a:p>
          <a:p>
            <a:pPr algn="ctr"/>
            <a:endParaRPr lang="sv-SE" sz="1900" dirty="0" smtClean="0">
              <a:solidFill>
                <a:srgbClr val="FFFFFF"/>
              </a:solidFill>
              <a:latin typeface="+mj-lt"/>
            </a:endParaRPr>
          </a:p>
          <a:p>
            <a:pPr algn="ctr"/>
            <a:r>
              <a:rPr lang="sv-SE" sz="1900" dirty="0" smtClean="0">
                <a:solidFill>
                  <a:srgbClr val="FFFFFF"/>
                </a:solidFill>
                <a:latin typeface="+mj-lt"/>
              </a:rPr>
              <a:t>OECD-länderna har minskat </a:t>
            </a:r>
            <a:r>
              <a:rPr lang="sv-SE" sz="1900" dirty="0" err="1" smtClean="0">
                <a:solidFill>
                  <a:srgbClr val="FFFFFF"/>
                </a:solidFill>
                <a:latin typeface="+mj-lt"/>
              </a:rPr>
              <a:t>energikon-sumptionen</a:t>
            </a:r>
            <a:r>
              <a:rPr lang="sv-SE" sz="1900" dirty="0" smtClean="0">
                <a:solidFill>
                  <a:srgbClr val="FFFFFF"/>
                </a:solidFill>
                <a:latin typeface="+mj-lt"/>
              </a:rPr>
              <a:t> med ca. 12%. Asien (Kina) har fördubblat sin andel. </a:t>
            </a:r>
          </a:p>
          <a:p>
            <a:pPr algn="ctr"/>
            <a:endParaRPr lang="sv-SE" sz="3200" b="1" dirty="0" smtClean="0">
              <a:solidFill>
                <a:schemeClr val="accent3"/>
              </a:solidFill>
              <a:latin typeface="+mj-lt"/>
            </a:endParaRPr>
          </a:p>
          <a:p>
            <a:pPr algn="ctr"/>
            <a:endParaRPr lang="sv-SE" sz="3200" b="1" dirty="0" smtClean="0">
              <a:solidFill>
                <a:schemeClr val="accent3"/>
              </a:solidFill>
              <a:latin typeface="+mj-lt"/>
            </a:endParaRPr>
          </a:p>
        </p:txBody>
      </p:sp>
      <p:sp>
        <p:nvSpPr>
          <p:cNvPr id="30" name="Rektangel 29"/>
          <p:cNvSpPr/>
          <p:nvPr/>
        </p:nvSpPr>
        <p:spPr>
          <a:xfrm>
            <a:off x="457200" y="457200"/>
            <a:ext cx="47244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8" name="Bildobjekt 7" descr="A7_dia.png"/>
          <p:cNvPicPr>
            <a:picLocks noChangeAspect="1"/>
          </p:cNvPicPr>
          <p:nvPr/>
        </p:nvPicPr>
        <p:blipFill>
          <a:blip r:embed="rId3"/>
          <a:stretch>
            <a:fillRect/>
          </a:stretch>
        </p:blipFill>
        <p:spPr>
          <a:xfrm>
            <a:off x="685800" y="685800"/>
            <a:ext cx="4267200" cy="2368296"/>
          </a:xfrm>
          <a:prstGeom prst="rect">
            <a:avLst/>
          </a:prstGeom>
        </p:spPr>
      </p:pic>
      <p:pic>
        <p:nvPicPr>
          <p:cNvPr id="9" name="Bildobjekt 8" descr="17-dia-värld-tot-en-försörjn-rev2012.png"/>
          <p:cNvPicPr>
            <a:picLocks noChangeAspect="1"/>
          </p:cNvPicPr>
          <p:nvPr/>
        </p:nvPicPr>
        <p:blipFill>
          <a:blip r:embed="rId4"/>
          <a:srcRect t="18678"/>
          <a:stretch>
            <a:fillRect/>
          </a:stretch>
        </p:blipFill>
        <p:spPr>
          <a:xfrm>
            <a:off x="1828800" y="3124200"/>
            <a:ext cx="1968818" cy="205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25" name="Rektangel 24"/>
          <p:cNvSpPr/>
          <p:nvPr/>
        </p:nvSpPr>
        <p:spPr>
          <a:xfrm>
            <a:off x="457200" y="457200"/>
            <a:ext cx="8229600" cy="2819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3200" b="1" dirty="0" smtClean="0">
                <a:solidFill>
                  <a:schemeClr val="accent3"/>
                </a:solidFill>
                <a:latin typeface="+mj-lt"/>
              </a:rPr>
              <a:t>FOSSILBEROENDET I VÄRLDEN ÄR ENORMT</a:t>
            </a:r>
          </a:p>
          <a:p>
            <a:pPr algn="ctr"/>
            <a:r>
              <a:rPr lang="sv-SE" sz="1200" b="1" dirty="0" smtClean="0">
                <a:solidFill>
                  <a:schemeClr val="accent3"/>
                </a:solidFill>
                <a:latin typeface="+mj-lt"/>
              </a:rPr>
              <a:t> </a:t>
            </a:r>
          </a:p>
          <a:p>
            <a:pPr algn="ctr"/>
            <a:r>
              <a:rPr lang="en-US" sz="2800" dirty="0" err="1" smtClean="0">
                <a:latin typeface="+mj-lt"/>
              </a:rPr>
              <a:t>Energisituationen</a:t>
            </a:r>
            <a:r>
              <a:rPr lang="en-US" sz="2800" dirty="0" smtClean="0">
                <a:latin typeface="+mj-lt"/>
              </a:rPr>
              <a:t> </a:t>
            </a:r>
            <a:r>
              <a:rPr lang="en-US" sz="2800" dirty="0" err="1" smtClean="0">
                <a:latin typeface="+mj-lt"/>
              </a:rPr>
              <a:t>i</a:t>
            </a:r>
            <a:r>
              <a:rPr lang="en-US" sz="2800" dirty="0" smtClean="0">
                <a:latin typeface="+mj-lt"/>
              </a:rPr>
              <a:t> </a:t>
            </a:r>
            <a:r>
              <a:rPr lang="en-US" sz="2800" dirty="0" err="1" smtClean="0">
                <a:latin typeface="+mj-lt"/>
              </a:rPr>
              <a:t>Sverige</a:t>
            </a:r>
            <a:r>
              <a:rPr lang="en-US" sz="2800" dirty="0" smtClean="0">
                <a:latin typeface="+mj-lt"/>
              </a:rPr>
              <a:t> </a:t>
            </a:r>
            <a:r>
              <a:rPr lang="en-US" sz="2800" dirty="0" err="1" smtClean="0">
                <a:latin typeface="+mj-lt"/>
              </a:rPr>
              <a:t>är</a:t>
            </a:r>
            <a:r>
              <a:rPr lang="en-US" sz="2800" dirty="0" smtClean="0">
                <a:latin typeface="+mj-lt"/>
              </a:rPr>
              <a:t> </a:t>
            </a:r>
            <a:r>
              <a:rPr lang="en-US" sz="2800" dirty="0" err="1" smtClean="0">
                <a:latin typeface="+mj-lt"/>
              </a:rPr>
              <a:t>alltså</a:t>
            </a:r>
            <a:r>
              <a:rPr lang="en-US" sz="2800" dirty="0" smtClean="0">
                <a:latin typeface="+mj-lt"/>
              </a:rPr>
              <a:t> </a:t>
            </a:r>
            <a:r>
              <a:rPr lang="en-US" sz="2800" dirty="0" err="1" smtClean="0">
                <a:latin typeface="+mj-lt"/>
              </a:rPr>
              <a:t>radikalt</a:t>
            </a:r>
            <a:r>
              <a:rPr lang="en-US" sz="2800" dirty="0" smtClean="0">
                <a:latin typeface="+mj-lt"/>
              </a:rPr>
              <a:t> </a:t>
            </a:r>
            <a:r>
              <a:rPr lang="en-US" sz="2800" dirty="0" err="1" smtClean="0">
                <a:latin typeface="+mj-lt"/>
              </a:rPr>
              <a:t>annorlunda</a:t>
            </a:r>
            <a:r>
              <a:rPr lang="en-US" sz="2800" dirty="0" smtClean="0">
                <a:latin typeface="+mj-lt"/>
              </a:rPr>
              <a:t> </a:t>
            </a:r>
            <a:r>
              <a:rPr lang="en-US" sz="2800" dirty="0" err="1" smtClean="0">
                <a:latin typeface="+mj-lt"/>
              </a:rPr>
              <a:t>än</a:t>
            </a:r>
            <a:r>
              <a:rPr lang="en-US" sz="2800" dirty="0" smtClean="0">
                <a:latin typeface="+mj-lt"/>
              </a:rPr>
              <a:t> </a:t>
            </a:r>
            <a:r>
              <a:rPr lang="en-US" sz="2800" dirty="0" err="1" smtClean="0">
                <a:latin typeface="+mj-lt"/>
              </a:rPr>
              <a:t>i</a:t>
            </a:r>
            <a:r>
              <a:rPr lang="en-US" sz="2800" dirty="0" smtClean="0">
                <a:latin typeface="+mj-lt"/>
              </a:rPr>
              <a:t> </a:t>
            </a:r>
            <a:r>
              <a:rPr lang="en-US" sz="2800" dirty="0" err="1" smtClean="0">
                <a:latin typeface="+mj-lt"/>
              </a:rPr>
              <a:t>världen</a:t>
            </a:r>
            <a:r>
              <a:rPr lang="en-US" sz="2800" dirty="0" smtClean="0">
                <a:latin typeface="+mj-lt"/>
              </a:rPr>
              <a:t> </a:t>
            </a:r>
            <a:r>
              <a:rPr lang="en-US" sz="2800" dirty="0" err="1" smtClean="0">
                <a:latin typeface="+mj-lt"/>
              </a:rPr>
              <a:t>totalt</a:t>
            </a:r>
            <a:r>
              <a:rPr lang="en-US" sz="2800" dirty="0" smtClean="0">
                <a:latin typeface="+mj-lt"/>
              </a:rPr>
              <a:t> sett</a:t>
            </a:r>
            <a:endParaRPr lang="sv-SE" sz="2800" dirty="0" smtClean="0">
              <a:solidFill>
                <a:schemeClr val="accent3"/>
              </a:solidFill>
              <a:latin typeface="+mj-lt"/>
            </a:endParaRPr>
          </a:p>
          <a:p>
            <a:pPr algn="ctr"/>
            <a:endParaRPr lang="sv-SE" sz="3200" b="1" dirty="0" smtClean="0">
              <a:solidFill>
                <a:schemeClr val="accent3"/>
              </a:solidFill>
              <a:latin typeface="+mj-lt"/>
            </a:endParaRPr>
          </a:p>
        </p:txBody>
      </p:sp>
      <p:pic>
        <p:nvPicPr>
          <p:cNvPr id="12" name="Bildobjekt 11" descr="shutterstock_71627575.jpg"/>
          <p:cNvPicPr>
            <a:picLocks noChangeAspect="1"/>
          </p:cNvPicPr>
          <p:nvPr/>
        </p:nvPicPr>
        <p:blipFill>
          <a:blip r:embed="rId3"/>
          <a:srcRect t="6990" b="9125"/>
          <a:stretch>
            <a:fillRect/>
          </a:stretch>
        </p:blipFill>
        <p:spPr>
          <a:xfrm>
            <a:off x="457200" y="3352800"/>
            <a:ext cx="3276600" cy="1828800"/>
          </a:xfrm>
          <a:prstGeom prst="rect">
            <a:avLst/>
          </a:prstGeom>
        </p:spPr>
      </p:pic>
      <p:pic>
        <p:nvPicPr>
          <p:cNvPr id="13" name="Bildobjekt 12" descr="shutterstock_56361556.jpg"/>
          <p:cNvPicPr>
            <a:picLocks noChangeAspect="1"/>
          </p:cNvPicPr>
          <p:nvPr/>
        </p:nvPicPr>
        <p:blipFill>
          <a:blip r:embed="rId4"/>
          <a:srcRect l="2783" r="8154"/>
          <a:stretch>
            <a:fillRect/>
          </a:stretch>
        </p:blipFill>
        <p:spPr>
          <a:xfrm>
            <a:off x="3810000" y="3352800"/>
            <a:ext cx="2438400" cy="1828800"/>
          </a:xfrm>
          <a:prstGeom prst="rect">
            <a:avLst/>
          </a:prstGeom>
        </p:spPr>
      </p:pic>
      <p:pic>
        <p:nvPicPr>
          <p:cNvPr id="20" name="Bildobjekt 19" descr="shutterstock_63767014.jpg"/>
          <p:cNvPicPr>
            <a:picLocks noChangeAspect="1"/>
          </p:cNvPicPr>
          <p:nvPr/>
        </p:nvPicPr>
        <p:blipFill>
          <a:blip r:embed="rId5"/>
          <a:srcRect l="11371" r="499"/>
          <a:stretch>
            <a:fillRect/>
          </a:stretch>
        </p:blipFill>
        <p:spPr>
          <a:xfrm>
            <a:off x="6324600" y="3352800"/>
            <a:ext cx="23622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6172200" y="457200"/>
            <a:ext cx="25146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400" dirty="0" smtClean="0">
              <a:solidFill>
                <a:schemeClr val="accent3"/>
              </a:solidFill>
              <a:latin typeface="+mj-lt"/>
            </a:endParaRPr>
          </a:p>
          <a:p>
            <a:pPr algn="ctr"/>
            <a:r>
              <a:rPr lang="sv-SE" sz="2400" dirty="0" smtClean="0">
                <a:solidFill>
                  <a:schemeClr val="accent3"/>
                </a:solidFill>
                <a:latin typeface="+mj-lt"/>
              </a:rPr>
              <a:t>Ryssland, Saudiarabien och USA är världens största </a:t>
            </a:r>
            <a:r>
              <a:rPr lang="sv-SE" sz="2400" dirty="0" err="1" smtClean="0">
                <a:solidFill>
                  <a:schemeClr val="accent3"/>
                </a:solidFill>
                <a:latin typeface="+mj-lt"/>
              </a:rPr>
              <a:t>olje-producenter</a:t>
            </a:r>
            <a:r>
              <a:rPr lang="sv-SE" sz="2400" dirty="0" smtClean="0">
                <a:solidFill>
                  <a:schemeClr val="accent3"/>
                </a:solidFill>
                <a:latin typeface="+mj-lt"/>
              </a:rPr>
              <a:t>.</a:t>
            </a:r>
          </a:p>
        </p:txBody>
      </p:sp>
      <p:sp>
        <p:nvSpPr>
          <p:cNvPr id="17" name="Rektangel 16"/>
          <p:cNvSpPr/>
          <p:nvPr/>
        </p:nvSpPr>
        <p:spPr>
          <a:xfrm>
            <a:off x="457200" y="457200"/>
            <a:ext cx="56388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5" name="Bildobjekt 4" descr="24-värld-störst-oljeprod-rev2012.png"/>
          <p:cNvPicPr>
            <a:picLocks noChangeAspect="1"/>
          </p:cNvPicPr>
          <p:nvPr/>
        </p:nvPicPr>
        <p:blipFill>
          <a:blip r:embed="rId3"/>
          <a:srcRect r="1370"/>
          <a:stretch>
            <a:fillRect/>
          </a:stretch>
        </p:blipFill>
        <p:spPr>
          <a:xfrm>
            <a:off x="533400" y="990599"/>
            <a:ext cx="5486400" cy="37009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ktangel 15"/>
          <p:cNvSpPr/>
          <p:nvPr/>
        </p:nvSpPr>
        <p:spPr>
          <a:xfrm>
            <a:off x="6248400" y="457200"/>
            <a:ext cx="24384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200" dirty="0" smtClean="0">
                <a:solidFill>
                  <a:schemeClr val="accent3"/>
                </a:solidFill>
                <a:latin typeface="+mj-lt"/>
              </a:rPr>
              <a:t>Världen över konsumeras stora mängder olja.</a:t>
            </a:r>
          </a:p>
          <a:p>
            <a:pPr algn="ctr"/>
            <a:endParaRPr lang="sv-SE" sz="2200" dirty="0" smtClean="0">
              <a:solidFill>
                <a:schemeClr val="accent3"/>
              </a:solidFill>
              <a:latin typeface="+mj-lt"/>
            </a:endParaRPr>
          </a:p>
          <a:p>
            <a:pPr algn="ctr"/>
            <a:r>
              <a:rPr lang="sv-SE" sz="2200" dirty="0" err="1" smtClean="0">
                <a:solidFill>
                  <a:srgbClr val="FFFFFF"/>
                </a:solidFill>
                <a:latin typeface="+mj-lt"/>
              </a:rPr>
              <a:t>Oljeanvänd-ningen</a:t>
            </a:r>
            <a:r>
              <a:rPr lang="sv-SE" sz="2200" dirty="0" smtClean="0">
                <a:solidFill>
                  <a:srgbClr val="FFFFFF"/>
                </a:solidFill>
                <a:latin typeface="+mj-lt"/>
              </a:rPr>
              <a:t> har ökat stadigt sedan </a:t>
            </a:r>
          </a:p>
          <a:p>
            <a:pPr algn="ctr"/>
            <a:r>
              <a:rPr lang="sv-SE" sz="2200" dirty="0" smtClean="0">
                <a:solidFill>
                  <a:srgbClr val="FFFFFF"/>
                </a:solidFill>
                <a:latin typeface="+mj-lt"/>
              </a:rPr>
              <a:t>70-talet </a:t>
            </a:r>
          </a:p>
        </p:txBody>
      </p:sp>
      <p:pic>
        <p:nvPicPr>
          <p:cNvPr id="8" name="Picture 3"/>
          <p:cNvPicPr>
            <a:picLocks noChangeAspect="1"/>
          </p:cNvPicPr>
          <p:nvPr/>
        </p:nvPicPr>
        <p:blipFill>
          <a:blip r:embed="rId3"/>
          <a:stretch>
            <a:fillRect/>
          </a:stretch>
        </p:blipFill>
        <p:spPr>
          <a:xfrm>
            <a:off x="533400" y="533400"/>
            <a:ext cx="5610860" cy="4584192"/>
          </a:xfrm>
          <a:prstGeom prst="rect">
            <a:avLst/>
          </a:prstGeom>
        </p:spPr>
      </p:pic>
      <p:sp>
        <p:nvSpPr>
          <p:cNvPr id="12" name="Rektangel 11"/>
          <p:cNvSpPr/>
          <p:nvPr/>
        </p:nvSpPr>
        <p:spPr>
          <a:xfrm>
            <a:off x="457200" y="457200"/>
            <a:ext cx="57150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
        <p:nvSpPr>
          <p:cNvPr id="5" name="textruta 4"/>
          <p:cNvSpPr txBox="1"/>
          <p:nvPr/>
        </p:nvSpPr>
        <p:spPr>
          <a:xfrm>
            <a:off x="533400" y="3733800"/>
            <a:ext cx="5638800" cy="215444"/>
          </a:xfrm>
          <a:prstGeom prst="rect">
            <a:avLst/>
          </a:prstGeom>
          <a:noFill/>
        </p:spPr>
        <p:txBody>
          <a:bodyPr wrap="square" rtlCol="0">
            <a:spAutoFit/>
          </a:bodyPr>
          <a:lstStyle/>
          <a:p>
            <a:pPr algn="r"/>
            <a:r>
              <a:rPr lang="sv-SE" sz="800" i="1" dirty="0" smtClean="0"/>
              <a:t>BP </a:t>
            </a:r>
            <a:r>
              <a:rPr lang="sv-SE" sz="800" i="1" dirty="0" err="1" smtClean="0"/>
              <a:t>energy</a:t>
            </a:r>
            <a:r>
              <a:rPr lang="sv-SE" sz="800" i="1" dirty="0" smtClean="0"/>
              <a:t> </a:t>
            </a:r>
            <a:r>
              <a:rPr lang="sv-SE" sz="800" i="1" dirty="0" err="1" smtClean="0"/>
              <a:t>statistics</a:t>
            </a:r>
            <a:r>
              <a:rPr lang="sv-SE" sz="800" i="1" dirty="0" smtClean="0"/>
              <a:t>: </a:t>
            </a:r>
            <a:r>
              <a:rPr lang="sv-SE" sz="800" i="1" dirty="0" err="1" smtClean="0"/>
              <a:t>oil</a:t>
            </a:r>
            <a:r>
              <a:rPr lang="sv-SE" sz="800" i="1" dirty="0" smtClean="0"/>
              <a:t> </a:t>
            </a:r>
            <a:r>
              <a:rPr lang="sv-SE" sz="800" i="1" dirty="0" err="1" smtClean="0"/>
              <a:t>consumption</a:t>
            </a:r>
            <a:r>
              <a:rPr lang="sv-SE" sz="800" i="1" dirty="0" smtClean="0"/>
              <a:t> </a:t>
            </a:r>
            <a:r>
              <a:rPr lang="sv-SE" sz="800" i="1" dirty="0" err="1" smtClean="0"/>
              <a:t>around</a:t>
            </a:r>
            <a:r>
              <a:rPr lang="sv-SE" sz="800" i="1" dirty="0" smtClean="0"/>
              <a:t> the world. Illustration: Mark </a:t>
            </a:r>
            <a:r>
              <a:rPr lang="sv-SE" sz="800" i="1" dirty="0" err="1" smtClean="0"/>
              <a:t>McCormick</a:t>
            </a:r>
            <a:r>
              <a:rPr lang="sv-SE" sz="800" i="1" dirty="0" smtClean="0"/>
              <a:t> for the Guardian</a:t>
            </a:r>
            <a:endParaRPr lang="sv-SE" sz="800" i="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När</a:t>
            </a:r>
            <a:r>
              <a:rPr lang="en-US" dirty="0" smtClean="0"/>
              <a:t> tar de </a:t>
            </a:r>
            <a:r>
              <a:rPr lang="en-US" dirty="0" err="1" smtClean="0"/>
              <a:t>fossila</a:t>
            </a:r>
            <a:r>
              <a:rPr lang="en-US" dirty="0" smtClean="0"/>
              <a:t> </a:t>
            </a:r>
            <a:r>
              <a:rPr lang="en-US" dirty="0" err="1" smtClean="0"/>
              <a:t>bränslen</a:t>
            </a:r>
            <a:r>
              <a:rPr lang="en-US" dirty="0" smtClean="0"/>
              <a:t> slut? </a:t>
            </a:r>
            <a:r>
              <a:rPr lang="en-US" dirty="0" err="1" smtClean="0"/>
              <a:t>Varför</a:t>
            </a:r>
            <a:r>
              <a:rPr lang="en-US" dirty="0" smtClean="0"/>
              <a:t>?</a:t>
            </a:r>
            <a:endParaRPr lang="en-US" dirty="0"/>
          </a:p>
        </p:txBody>
      </p:sp>
      <p:pic>
        <p:nvPicPr>
          <p:cNvPr id="3" name="Picture 2"/>
          <p:cNvPicPr>
            <a:picLocks noChangeAspect="1"/>
          </p:cNvPicPr>
          <p:nvPr/>
        </p:nvPicPr>
        <p:blipFill>
          <a:blip r:embed="rId2"/>
          <a:stretch>
            <a:fillRect/>
          </a:stretch>
        </p:blipFill>
        <p:spPr>
          <a:xfrm>
            <a:off x="2558306" y="1844824"/>
            <a:ext cx="4027388" cy="2797787"/>
          </a:xfrm>
          <a:prstGeom prst="rect">
            <a:avLst/>
          </a:prstGeom>
        </p:spPr>
      </p:pic>
    </p:spTree>
    <p:extLst>
      <p:ext uri="{BB962C8B-B14F-4D97-AF65-F5344CB8AC3E}">
        <p14:creationId xmlns:p14="http://schemas.microsoft.com/office/powerpoint/2010/main" val="10638758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3657600" y="457200"/>
            <a:ext cx="5029200" cy="19812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3200" b="1" dirty="0" smtClean="0">
                <a:solidFill>
                  <a:schemeClr val="accent3"/>
                </a:solidFill>
                <a:latin typeface="+mj-lt"/>
              </a:rPr>
              <a:t>PEAK OIL</a:t>
            </a:r>
          </a:p>
          <a:p>
            <a:pPr algn="ctr"/>
            <a:r>
              <a:rPr lang="sv-SE" sz="2000" dirty="0" smtClean="0">
                <a:solidFill>
                  <a:srgbClr val="FFFFFF"/>
                </a:solidFill>
                <a:latin typeface="+mj-lt"/>
              </a:rPr>
              <a:t>När tar oljan slut?</a:t>
            </a:r>
          </a:p>
          <a:p>
            <a:pPr algn="ctr"/>
            <a:r>
              <a:rPr lang="sv-SE" sz="2000" dirty="0" smtClean="0">
                <a:solidFill>
                  <a:schemeClr val="accent3"/>
                </a:solidFill>
                <a:latin typeface="+mj-lt"/>
              </a:rPr>
              <a:t>Är toppen nådd? </a:t>
            </a:r>
          </a:p>
          <a:p>
            <a:pPr algn="ctr"/>
            <a:r>
              <a:rPr lang="sv-SE" sz="2000" dirty="0" smtClean="0">
                <a:solidFill>
                  <a:srgbClr val="FFFFFF"/>
                </a:solidFill>
                <a:latin typeface="+mj-lt"/>
              </a:rPr>
              <a:t>Hur brant sluttar kurvan? </a:t>
            </a:r>
          </a:p>
        </p:txBody>
      </p:sp>
      <p:pic>
        <p:nvPicPr>
          <p:cNvPr id="17" name="Bildobjekt 16"/>
          <p:cNvPicPr>
            <a:picLocks noChangeAspect="1"/>
          </p:cNvPicPr>
          <p:nvPr/>
        </p:nvPicPr>
        <p:blipFill>
          <a:blip r:embed="rId3"/>
          <a:stretch>
            <a:fillRect/>
          </a:stretch>
        </p:blipFill>
        <p:spPr>
          <a:xfrm>
            <a:off x="4038600" y="2590800"/>
            <a:ext cx="3911600" cy="2396744"/>
          </a:xfrm>
          <a:prstGeom prst="rect">
            <a:avLst/>
          </a:prstGeom>
        </p:spPr>
      </p:pic>
      <p:sp>
        <p:nvSpPr>
          <p:cNvPr id="18" name="Rektangel 17"/>
          <p:cNvSpPr/>
          <p:nvPr/>
        </p:nvSpPr>
        <p:spPr>
          <a:xfrm>
            <a:off x="3657600" y="2514600"/>
            <a:ext cx="5029200" cy="25908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13" name="Bildobjekt 12" descr="shutterstock_73987840.jpg"/>
          <p:cNvPicPr>
            <a:picLocks noChangeAspect="1"/>
          </p:cNvPicPr>
          <p:nvPr/>
        </p:nvPicPr>
        <p:blipFill>
          <a:blip r:embed="rId4"/>
          <a:srcRect b="813"/>
          <a:stretch>
            <a:fillRect/>
          </a:stretch>
        </p:blipFill>
        <p:spPr>
          <a:xfrm>
            <a:off x="457200" y="457200"/>
            <a:ext cx="3124200" cy="4648200"/>
          </a:xfrm>
          <a:prstGeom prst="rect">
            <a:avLst/>
          </a:prstGeom>
        </p:spPr>
      </p:pic>
      <p:sp>
        <p:nvSpPr>
          <p:cNvPr id="2" name="TextBox 1"/>
          <p:cNvSpPr txBox="1"/>
          <p:nvPr/>
        </p:nvSpPr>
        <p:spPr>
          <a:xfrm rot="20030497">
            <a:off x="1990350" y="3423950"/>
            <a:ext cx="6548588" cy="1569660"/>
          </a:xfrm>
          <a:prstGeom prst="rect">
            <a:avLst/>
          </a:prstGeom>
          <a:solidFill>
            <a:srgbClr val="FF6600"/>
          </a:solidFill>
          <a:ln>
            <a:solidFill>
              <a:schemeClr val="tx1"/>
            </a:solidFill>
          </a:ln>
        </p:spPr>
        <p:txBody>
          <a:bodyPr wrap="none" rtlCol="0">
            <a:spAutoFit/>
          </a:bodyPr>
          <a:lstStyle/>
          <a:p>
            <a:pPr algn="ctr"/>
            <a:r>
              <a:rPr lang="en-US" sz="3200" dirty="0" err="1" smtClean="0"/>
              <a:t>Fracking</a:t>
            </a:r>
            <a:r>
              <a:rPr lang="en-US" sz="3200" dirty="0" smtClean="0"/>
              <a:t> - </a:t>
            </a:r>
            <a:r>
              <a:rPr lang="en-US" sz="3200" dirty="0" err="1" smtClean="0"/>
              <a:t>skifferolja</a:t>
            </a:r>
            <a:r>
              <a:rPr lang="en-US" sz="3200" dirty="0" smtClean="0"/>
              <a:t>, </a:t>
            </a:r>
            <a:r>
              <a:rPr lang="en-US" sz="3200" dirty="0" err="1" smtClean="0"/>
              <a:t>skiffergas</a:t>
            </a:r>
            <a:r>
              <a:rPr lang="en-US" sz="3200" dirty="0" smtClean="0"/>
              <a:t> - </a:t>
            </a:r>
          </a:p>
          <a:p>
            <a:pPr algn="ctr"/>
            <a:r>
              <a:rPr lang="en-US" sz="3200" dirty="0" err="1" smtClean="0"/>
              <a:t>flyttar</a:t>
            </a:r>
            <a:r>
              <a:rPr lang="en-US" sz="3200" dirty="0" smtClean="0"/>
              <a:t> peak oil </a:t>
            </a:r>
            <a:r>
              <a:rPr lang="en-US" sz="3200" dirty="0" err="1" smtClean="0"/>
              <a:t>och</a:t>
            </a:r>
            <a:r>
              <a:rPr lang="en-US" sz="3200" dirty="0" smtClean="0"/>
              <a:t> peak gas </a:t>
            </a:r>
            <a:r>
              <a:rPr lang="en-US" sz="3200" dirty="0" err="1" smtClean="0"/>
              <a:t>framåt</a:t>
            </a:r>
            <a:endParaRPr lang="en-US" sz="3200" dirty="0" smtClean="0"/>
          </a:p>
          <a:p>
            <a:pPr algn="ctr"/>
            <a:r>
              <a:rPr lang="en-US" sz="3200" dirty="0"/>
              <a:t>i</a:t>
            </a:r>
            <a:r>
              <a:rPr lang="en-US" sz="3200" dirty="0" smtClean="0"/>
              <a:t> </a:t>
            </a:r>
            <a:r>
              <a:rPr lang="en-US" sz="3200" dirty="0" err="1" smtClean="0"/>
              <a:t>tiden</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6705600" y="457200"/>
            <a:ext cx="1981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accent3"/>
              </a:solidFill>
              <a:latin typeface="+mj-lt"/>
            </a:endParaRPr>
          </a:p>
          <a:p>
            <a:pPr algn="ctr"/>
            <a:r>
              <a:rPr lang="sv-SE" sz="2000" dirty="0" smtClean="0">
                <a:solidFill>
                  <a:schemeClr val="accent3"/>
                </a:solidFill>
                <a:latin typeface="+mj-lt"/>
              </a:rPr>
              <a:t>Scenarior för redan kända, nyligen upptäckta och ännu ej funna olje- och gaskällor. </a:t>
            </a:r>
          </a:p>
        </p:txBody>
      </p:sp>
      <p:pic>
        <p:nvPicPr>
          <p:cNvPr id="14" name="Bildobjekt 13" descr="World oil production scenario.png"/>
          <p:cNvPicPr>
            <a:picLocks noChangeAspect="1"/>
          </p:cNvPicPr>
          <p:nvPr/>
        </p:nvPicPr>
        <p:blipFill>
          <a:blip r:embed="rId3"/>
          <a:stretch>
            <a:fillRect/>
          </a:stretch>
        </p:blipFill>
        <p:spPr>
          <a:xfrm>
            <a:off x="533400" y="1295400"/>
            <a:ext cx="6057900" cy="3225800"/>
          </a:xfrm>
          <a:prstGeom prst="rect">
            <a:avLst/>
          </a:prstGeom>
        </p:spPr>
      </p:pic>
      <p:sp>
        <p:nvSpPr>
          <p:cNvPr id="15" name="Rektangel 14"/>
          <p:cNvSpPr/>
          <p:nvPr/>
        </p:nvSpPr>
        <p:spPr>
          <a:xfrm>
            <a:off x="457200" y="457200"/>
            <a:ext cx="61722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
        <p:nvSpPr>
          <p:cNvPr id="5" name="textruta 4"/>
          <p:cNvSpPr txBox="1"/>
          <p:nvPr/>
        </p:nvSpPr>
        <p:spPr>
          <a:xfrm>
            <a:off x="5562600" y="4097179"/>
            <a:ext cx="762000" cy="246221"/>
          </a:xfrm>
          <a:prstGeom prst="rect">
            <a:avLst/>
          </a:prstGeom>
          <a:noFill/>
        </p:spPr>
        <p:txBody>
          <a:bodyPr wrap="square" rtlCol="0">
            <a:spAutoFit/>
          </a:bodyPr>
          <a:lstStyle/>
          <a:p>
            <a:r>
              <a:rPr lang="sv-SE" sz="1000" dirty="0" smtClean="0"/>
              <a:t>Källa: IEA</a:t>
            </a:r>
            <a:endParaRPr lang="sv-SE" sz="10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3657600" y="457200"/>
            <a:ext cx="5029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dirty="0" smtClean="0">
                <a:solidFill>
                  <a:schemeClr val="accent3"/>
                </a:solidFill>
                <a:latin typeface="+mj-lt"/>
              </a:rPr>
              <a:t>På medellång sikt tar gas  oljans plats.</a:t>
            </a:r>
          </a:p>
          <a:p>
            <a:pPr algn="ctr"/>
            <a:r>
              <a:rPr lang="sv-SE" sz="2800" dirty="0" smtClean="0">
                <a:solidFill>
                  <a:schemeClr val="accent3"/>
                </a:solidFill>
                <a:latin typeface="+mj-lt"/>
              </a:rPr>
              <a:t> </a:t>
            </a:r>
          </a:p>
          <a:p>
            <a:pPr algn="ctr"/>
            <a:r>
              <a:rPr lang="sv-SE" sz="2800" dirty="0" smtClean="0">
                <a:solidFill>
                  <a:schemeClr val="bg1"/>
                </a:solidFill>
                <a:latin typeface="+mj-lt"/>
              </a:rPr>
              <a:t>På längre sikt är det kolet som tar oljans plats som främsta energikälla</a:t>
            </a:r>
            <a:r>
              <a:rPr lang="sv-SE" sz="2800" dirty="0" smtClean="0">
                <a:solidFill>
                  <a:srgbClr val="FFFFFF"/>
                </a:solidFill>
                <a:latin typeface="+mj-lt"/>
              </a:rPr>
              <a:t>.</a:t>
            </a:r>
            <a:r>
              <a:rPr lang="sv-SE" sz="2800" dirty="0" smtClean="0">
                <a:solidFill>
                  <a:schemeClr val="accent3"/>
                </a:solidFill>
                <a:latin typeface="+mj-lt"/>
              </a:rPr>
              <a:t> </a:t>
            </a:r>
          </a:p>
          <a:p>
            <a:pPr algn="ctr"/>
            <a:endParaRPr lang="sv-SE" sz="2800" dirty="0" smtClean="0">
              <a:solidFill>
                <a:schemeClr val="accent3"/>
              </a:solidFill>
              <a:latin typeface="+mj-lt"/>
            </a:endParaRPr>
          </a:p>
          <a:p>
            <a:pPr algn="ctr"/>
            <a:r>
              <a:rPr lang="sv-SE" sz="2800" dirty="0" smtClean="0">
                <a:solidFill>
                  <a:schemeClr val="accent3"/>
                </a:solidFill>
                <a:latin typeface="+mj-lt"/>
              </a:rPr>
              <a:t>Men även för dessa källor finns en </a:t>
            </a:r>
            <a:r>
              <a:rPr lang="sv-SE" sz="2800" dirty="0" err="1" smtClean="0">
                <a:solidFill>
                  <a:schemeClr val="accent3"/>
                </a:solidFill>
                <a:latin typeface="+mj-lt"/>
              </a:rPr>
              <a:t>peak</a:t>
            </a:r>
            <a:r>
              <a:rPr lang="sv-SE" sz="2800" dirty="0" smtClean="0">
                <a:solidFill>
                  <a:schemeClr val="accent3"/>
                </a:solidFill>
                <a:latin typeface="+mj-lt"/>
              </a:rPr>
              <a:t>.</a:t>
            </a:r>
            <a:endParaRPr lang="sv-SE" sz="2800" dirty="0" smtClean="0">
              <a:solidFill>
                <a:srgbClr val="FFFFFF"/>
              </a:solidFill>
              <a:latin typeface="+mj-lt"/>
            </a:endParaRPr>
          </a:p>
        </p:txBody>
      </p:sp>
      <p:pic>
        <p:nvPicPr>
          <p:cNvPr id="8" name="Bildobjekt 7" descr="shutterstock_102315979.jpg"/>
          <p:cNvPicPr>
            <a:picLocks noChangeAspect="1"/>
          </p:cNvPicPr>
          <p:nvPr/>
        </p:nvPicPr>
        <p:blipFill>
          <a:blip r:embed="rId3"/>
          <a:srcRect r="56689"/>
          <a:stretch>
            <a:fillRect/>
          </a:stretch>
        </p:blipFill>
        <p:spPr>
          <a:xfrm>
            <a:off x="457200" y="457200"/>
            <a:ext cx="3124200" cy="4724400"/>
          </a:xfrm>
          <a:prstGeom prst="rect">
            <a:avLst/>
          </a:prstGeom>
        </p:spPr>
      </p:pic>
      <p:sp>
        <p:nvSpPr>
          <p:cNvPr id="4" name="TextBox 3"/>
          <p:cNvSpPr txBox="1"/>
          <p:nvPr/>
        </p:nvSpPr>
        <p:spPr>
          <a:xfrm rot="20030497">
            <a:off x="1990350" y="3423950"/>
            <a:ext cx="6548588" cy="1569660"/>
          </a:xfrm>
          <a:prstGeom prst="rect">
            <a:avLst/>
          </a:prstGeom>
          <a:solidFill>
            <a:srgbClr val="FF6600"/>
          </a:solidFill>
          <a:ln>
            <a:solidFill>
              <a:schemeClr val="tx1"/>
            </a:solidFill>
          </a:ln>
        </p:spPr>
        <p:txBody>
          <a:bodyPr wrap="none" rtlCol="0">
            <a:spAutoFit/>
          </a:bodyPr>
          <a:lstStyle/>
          <a:p>
            <a:pPr algn="ctr"/>
            <a:r>
              <a:rPr lang="en-US" sz="3200" dirty="0" err="1" smtClean="0"/>
              <a:t>Fracking</a:t>
            </a:r>
            <a:r>
              <a:rPr lang="en-US" sz="3200" dirty="0" smtClean="0"/>
              <a:t> - </a:t>
            </a:r>
            <a:r>
              <a:rPr lang="en-US" sz="3200" dirty="0" err="1" smtClean="0"/>
              <a:t>skifferolja</a:t>
            </a:r>
            <a:r>
              <a:rPr lang="en-US" sz="3200" dirty="0" smtClean="0"/>
              <a:t>, </a:t>
            </a:r>
            <a:r>
              <a:rPr lang="en-US" sz="3200" dirty="0" err="1" smtClean="0"/>
              <a:t>skiffergas</a:t>
            </a:r>
            <a:r>
              <a:rPr lang="en-US" sz="3200" dirty="0" smtClean="0"/>
              <a:t> - </a:t>
            </a:r>
          </a:p>
          <a:p>
            <a:pPr algn="ctr"/>
            <a:r>
              <a:rPr lang="en-US" sz="3200" dirty="0" err="1" smtClean="0"/>
              <a:t>flyttar</a:t>
            </a:r>
            <a:r>
              <a:rPr lang="en-US" sz="3200" dirty="0" smtClean="0"/>
              <a:t> peak oil </a:t>
            </a:r>
            <a:r>
              <a:rPr lang="en-US" sz="3200" dirty="0" err="1" smtClean="0"/>
              <a:t>och</a:t>
            </a:r>
            <a:r>
              <a:rPr lang="en-US" sz="3200" dirty="0" smtClean="0"/>
              <a:t> peak gas </a:t>
            </a:r>
            <a:r>
              <a:rPr lang="en-US" sz="3200" dirty="0" err="1" smtClean="0"/>
              <a:t>framåt</a:t>
            </a:r>
            <a:endParaRPr lang="en-US" sz="3200" dirty="0" smtClean="0"/>
          </a:p>
          <a:p>
            <a:pPr algn="ctr"/>
            <a:r>
              <a:rPr lang="en-US" sz="3200" dirty="0"/>
              <a:t>i</a:t>
            </a:r>
            <a:r>
              <a:rPr lang="en-US" sz="3200" dirty="0" smtClean="0"/>
              <a:t> </a:t>
            </a:r>
            <a:r>
              <a:rPr lang="en-US" sz="3200" dirty="0" err="1" smtClean="0"/>
              <a:t>tiden</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455668"/>
            <a:ext cx="6739103" cy="4773531"/>
          </a:xfrm>
          <a:prstGeom prst="rect">
            <a:avLst/>
          </a:prstGeom>
        </p:spPr>
      </p:pic>
      <p:sp>
        <p:nvSpPr>
          <p:cNvPr id="4" name="TextBox 3"/>
          <p:cNvSpPr txBox="1"/>
          <p:nvPr/>
        </p:nvSpPr>
        <p:spPr>
          <a:xfrm>
            <a:off x="1691680" y="6525344"/>
            <a:ext cx="5750292" cy="307777"/>
          </a:xfrm>
          <a:prstGeom prst="rect">
            <a:avLst/>
          </a:prstGeom>
          <a:noFill/>
        </p:spPr>
        <p:txBody>
          <a:bodyPr wrap="none" rtlCol="0">
            <a:spAutoFit/>
          </a:bodyPr>
          <a:lstStyle/>
          <a:p>
            <a:r>
              <a:rPr lang="en-US" sz="1400" dirty="0" smtClean="0">
                <a:solidFill>
                  <a:schemeClr val="bg1"/>
                </a:solidFill>
              </a:rPr>
              <a:t>R. Ehrenberg in Science News, The Facts Behind the </a:t>
            </a:r>
            <a:r>
              <a:rPr lang="en-US" sz="1400" dirty="0" err="1" smtClean="0">
                <a:solidFill>
                  <a:schemeClr val="bg1"/>
                </a:solidFill>
              </a:rPr>
              <a:t>Frack</a:t>
            </a:r>
            <a:r>
              <a:rPr lang="en-US" sz="1400" dirty="0" smtClean="0">
                <a:solidFill>
                  <a:schemeClr val="bg1"/>
                </a:solidFill>
              </a:rPr>
              <a:t>, Vol. 182, #5, 2012</a:t>
            </a:r>
            <a:endParaRPr lang="en-US" sz="1400" dirty="0">
              <a:solidFill>
                <a:schemeClr val="bg1"/>
              </a:solidFill>
            </a:endParaRPr>
          </a:p>
        </p:txBody>
      </p:sp>
      <p:sp>
        <p:nvSpPr>
          <p:cNvPr id="2" name="Title 1"/>
          <p:cNvSpPr>
            <a:spLocks noGrp="1"/>
          </p:cNvSpPr>
          <p:nvPr>
            <p:ph type="title"/>
          </p:nvPr>
        </p:nvSpPr>
        <p:spPr>
          <a:xfrm>
            <a:off x="4572000" y="476672"/>
            <a:ext cx="4104456" cy="648072"/>
          </a:xfrm>
          <a:solidFill>
            <a:schemeClr val="tx1"/>
          </a:solidFill>
        </p:spPr>
        <p:txBody>
          <a:bodyPr/>
          <a:lstStyle/>
          <a:p>
            <a:pPr algn="ctr"/>
            <a:r>
              <a:rPr lang="sv-SE" b="1" dirty="0" smtClean="0">
                <a:solidFill>
                  <a:schemeClr val="accent3"/>
                </a:solidFill>
              </a:rPr>
              <a:t>VAD ÄR FRACKING?</a:t>
            </a:r>
            <a:endParaRPr lang="en-US" b="1" dirty="0">
              <a:solidFill>
                <a:srgbClr val="FFFFFF"/>
              </a:solidFill>
            </a:endParaRPr>
          </a:p>
        </p:txBody>
      </p:sp>
      <p:sp>
        <p:nvSpPr>
          <p:cNvPr id="7" name="TextBox 6"/>
          <p:cNvSpPr txBox="1"/>
          <p:nvPr/>
        </p:nvSpPr>
        <p:spPr>
          <a:xfrm>
            <a:off x="7092280" y="980728"/>
            <a:ext cx="1584176" cy="4247317"/>
          </a:xfrm>
          <a:prstGeom prst="rect">
            <a:avLst/>
          </a:prstGeom>
          <a:solidFill>
            <a:srgbClr val="000000"/>
          </a:solidFill>
        </p:spPr>
        <p:txBody>
          <a:bodyPr wrap="square" rtlCol="0">
            <a:spAutoFit/>
          </a:bodyPr>
          <a:lstStyle/>
          <a:p>
            <a:pPr algn="ctr"/>
            <a:endParaRPr lang="en-US" dirty="0" smtClean="0">
              <a:solidFill>
                <a:srgbClr val="FFFFFF"/>
              </a:solidFill>
            </a:endParaRPr>
          </a:p>
          <a:p>
            <a:pPr algn="ctr"/>
            <a:r>
              <a:rPr lang="en-US" dirty="0" err="1" smtClean="0">
                <a:solidFill>
                  <a:srgbClr val="FFFFFF"/>
                </a:solidFill>
              </a:rPr>
              <a:t>Känd</a:t>
            </a:r>
            <a:r>
              <a:rPr lang="en-US" dirty="0" smtClean="0">
                <a:solidFill>
                  <a:srgbClr val="FFFFFF"/>
                </a:solidFill>
              </a:rPr>
              <a:t> sedan 50  </a:t>
            </a:r>
            <a:r>
              <a:rPr lang="en-US" dirty="0" err="1" smtClean="0">
                <a:solidFill>
                  <a:srgbClr val="FFFFFF"/>
                </a:solidFill>
              </a:rPr>
              <a:t>år</a:t>
            </a:r>
            <a:r>
              <a:rPr lang="en-US" dirty="0" smtClean="0">
                <a:solidFill>
                  <a:srgbClr val="FFFFFF"/>
                </a:solidFill>
              </a:rPr>
              <a:t>.</a:t>
            </a:r>
          </a:p>
          <a:p>
            <a:pPr algn="ctr"/>
            <a:endParaRPr lang="en-US" dirty="0" smtClean="0">
              <a:solidFill>
                <a:srgbClr val="FFFFFF"/>
              </a:solidFill>
            </a:endParaRPr>
          </a:p>
          <a:p>
            <a:pPr algn="ctr"/>
            <a:r>
              <a:rPr lang="en-US" dirty="0" err="1" smtClean="0">
                <a:solidFill>
                  <a:srgbClr val="EE813C"/>
                </a:solidFill>
              </a:rPr>
              <a:t>Blivit</a:t>
            </a:r>
            <a:r>
              <a:rPr lang="en-US" dirty="0" smtClean="0">
                <a:solidFill>
                  <a:srgbClr val="EE813C"/>
                </a:solidFill>
              </a:rPr>
              <a:t> </a:t>
            </a:r>
            <a:r>
              <a:rPr lang="en-US" dirty="0" err="1" smtClean="0">
                <a:solidFill>
                  <a:srgbClr val="EE813C"/>
                </a:solidFill>
              </a:rPr>
              <a:t>möjligt</a:t>
            </a:r>
            <a:r>
              <a:rPr lang="en-US" dirty="0" smtClean="0">
                <a:solidFill>
                  <a:srgbClr val="EE813C"/>
                </a:solidFill>
              </a:rPr>
              <a:t> </a:t>
            </a:r>
            <a:r>
              <a:rPr lang="en-US" dirty="0" err="1" smtClean="0">
                <a:solidFill>
                  <a:srgbClr val="EE813C"/>
                </a:solidFill>
              </a:rPr>
              <a:t>när</a:t>
            </a:r>
            <a:r>
              <a:rPr lang="en-US" dirty="0" smtClean="0">
                <a:solidFill>
                  <a:srgbClr val="EE813C"/>
                </a:solidFill>
              </a:rPr>
              <a:t> </a:t>
            </a:r>
            <a:r>
              <a:rPr lang="en-US" dirty="0" err="1" smtClean="0">
                <a:solidFill>
                  <a:srgbClr val="EE813C"/>
                </a:solidFill>
              </a:rPr>
              <a:t>teknik</a:t>
            </a:r>
            <a:r>
              <a:rPr lang="en-US" dirty="0" smtClean="0">
                <a:solidFill>
                  <a:srgbClr val="EE813C"/>
                </a:solidFill>
              </a:rPr>
              <a:t> </a:t>
            </a:r>
            <a:r>
              <a:rPr lang="en-US" dirty="0" err="1" smtClean="0">
                <a:solidFill>
                  <a:srgbClr val="EE813C"/>
                </a:solidFill>
              </a:rPr>
              <a:t>för</a:t>
            </a:r>
            <a:r>
              <a:rPr lang="en-US" dirty="0" smtClean="0">
                <a:solidFill>
                  <a:srgbClr val="EE813C"/>
                </a:solidFill>
              </a:rPr>
              <a:t> </a:t>
            </a:r>
            <a:r>
              <a:rPr lang="en-US" dirty="0" err="1" smtClean="0">
                <a:solidFill>
                  <a:srgbClr val="EE813C"/>
                </a:solidFill>
              </a:rPr>
              <a:t>horisontell</a:t>
            </a:r>
            <a:r>
              <a:rPr lang="en-US" dirty="0" smtClean="0">
                <a:solidFill>
                  <a:srgbClr val="EE813C"/>
                </a:solidFill>
              </a:rPr>
              <a:t> </a:t>
            </a:r>
            <a:r>
              <a:rPr lang="en-US" dirty="0" err="1" smtClean="0">
                <a:solidFill>
                  <a:srgbClr val="EE813C"/>
                </a:solidFill>
              </a:rPr>
              <a:t>borrning</a:t>
            </a:r>
            <a:r>
              <a:rPr lang="en-US" dirty="0" smtClean="0">
                <a:solidFill>
                  <a:srgbClr val="EE813C"/>
                </a:solidFill>
              </a:rPr>
              <a:t> </a:t>
            </a:r>
            <a:r>
              <a:rPr lang="en-US" dirty="0" err="1" smtClean="0">
                <a:solidFill>
                  <a:srgbClr val="EE813C"/>
                </a:solidFill>
              </a:rPr>
              <a:t>har</a:t>
            </a:r>
            <a:r>
              <a:rPr lang="en-US" dirty="0" smtClean="0">
                <a:solidFill>
                  <a:srgbClr val="EE813C"/>
                </a:solidFill>
              </a:rPr>
              <a:t> </a:t>
            </a:r>
            <a:r>
              <a:rPr lang="en-US" dirty="0" err="1" smtClean="0">
                <a:solidFill>
                  <a:srgbClr val="EE813C"/>
                </a:solidFill>
              </a:rPr>
              <a:t>utvecklats</a:t>
            </a:r>
            <a:r>
              <a:rPr lang="en-US" dirty="0" smtClean="0">
                <a:solidFill>
                  <a:srgbClr val="EE813C"/>
                </a:solidFill>
              </a:rPr>
              <a:t>. </a:t>
            </a:r>
          </a:p>
          <a:p>
            <a:pPr algn="ctr"/>
            <a:endParaRPr lang="en-US" dirty="0">
              <a:solidFill>
                <a:srgbClr val="EE813C"/>
              </a:solidFill>
            </a:endParaRPr>
          </a:p>
          <a:p>
            <a:pPr algn="ctr"/>
            <a:r>
              <a:rPr lang="en-US" dirty="0" smtClean="0">
                <a:solidFill>
                  <a:schemeClr val="bg1"/>
                </a:solidFill>
              </a:rPr>
              <a:t>Man </a:t>
            </a:r>
            <a:r>
              <a:rPr lang="en-US" dirty="0" err="1" smtClean="0">
                <a:solidFill>
                  <a:schemeClr val="bg1"/>
                </a:solidFill>
              </a:rPr>
              <a:t>knäcker</a:t>
            </a:r>
            <a:r>
              <a:rPr lang="en-US" dirty="0" smtClean="0">
                <a:solidFill>
                  <a:schemeClr val="bg1"/>
                </a:solidFill>
              </a:rPr>
              <a:t> </a:t>
            </a:r>
            <a:r>
              <a:rPr lang="en-US" dirty="0" err="1" smtClean="0">
                <a:solidFill>
                  <a:schemeClr val="bg1"/>
                </a:solidFill>
              </a:rPr>
              <a:t>skifferlager</a:t>
            </a:r>
            <a:r>
              <a:rPr lang="en-US" dirty="0" smtClean="0">
                <a:solidFill>
                  <a:schemeClr val="bg1"/>
                </a:solidFill>
              </a:rPr>
              <a:t> under </a:t>
            </a:r>
            <a:r>
              <a:rPr lang="en-US" dirty="0" err="1" smtClean="0">
                <a:solidFill>
                  <a:schemeClr val="bg1"/>
                </a:solidFill>
              </a:rPr>
              <a:t>jorden</a:t>
            </a:r>
            <a:r>
              <a:rPr lang="en-US" dirty="0" smtClean="0">
                <a:solidFill>
                  <a:schemeClr val="bg1"/>
                </a:solidFill>
              </a:rPr>
              <a:t> </a:t>
            </a:r>
            <a:r>
              <a:rPr lang="en-US" dirty="0" err="1" smtClean="0">
                <a:solidFill>
                  <a:schemeClr val="bg1"/>
                </a:solidFill>
              </a:rPr>
              <a:t>för</a:t>
            </a:r>
            <a:r>
              <a:rPr lang="en-US" dirty="0" smtClean="0">
                <a:solidFill>
                  <a:schemeClr val="bg1"/>
                </a:solidFill>
              </a:rPr>
              <a:t> </a:t>
            </a:r>
            <a:r>
              <a:rPr lang="en-US" dirty="0" err="1" smtClean="0">
                <a:solidFill>
                  <a:schemeClr val="bg1"/>
                </a:solidFill>
              </a:rPr>
              <a:t>att</a:t>
            </a:r>
            <a:r>
              <a:rPr lang="en-US" dirty="0" smtClean="0">
                <a:solidFill>
                  <a:schemeClr val="bg1"/>
                </a:solidFill>
              </a:rPr>
              <a:t> </a:t>
            </a:r>
            <a:r>
              <a:rPr lang="en-US" dirty="0" err="1" smtClean="0">
                <a:solidFill>
                  <a:schemeClr val="bg1"/>
                </a:solidFill>
              </a:rPr>
              <a:t>släppa</a:t>
            </a:r>
            <a:r>
              <a:rPr lang="en-US" dirty="0" smtClean="0">
                <a:solidFill>
                  <a:schemeClr val="bg1"/>
                </a:solidFill>
              </a:rPr>
              <a:t> </a:t>
            </a:r>
            <a:r>
              <a:rPr lang="en-US" dirty="0" err="1" smtClean="0">
                <a:solidFill>
                  <a:schemeClr val="bg1"/>
                </a:solidFill>
              </a:rPr>
              <a:t>ut</a:t>
            </a:r>
            <a:r>
              <a:rPr lang="en-US" dirty="0" smtClean="0">
                <a:solidFill>
                  <a:schemeClr val="bg1"/>
                </a:solidFill>
              </a:rPr>
              <a:t> </a:t>
            </a:r>
            <a:r>
              <a:rPr lang="en-US" dirty="0" err="1" smtClean="0">
                <a:solidFill>
                  <a:schemeClr val="bg1"/>
                </a:solidFill>
              </a:rPr>
              <a:t>naturgas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2315899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074"/>
          <a:stretch/>
        </p:blipFill>
        <p:spPr>
          <a:xfrm>
            <a:off x="539551" y="1162050"/>
            <a:ext cx="8079789" cy="4096693"/>
          </a:xfrm>
          <a:prstGeom prst="rect">
            <a:avLst/>
          </a:prstGeom>
        </p:spPr>
      </p:pic>
      <p:sp>
        <p:nvSpPr>
          <p:cNvPr id="4" name="TextBox 3"/>
          <p:cNvSpPr txBox="1"/>
          <p:nvPr/>
        </p:nvSpPr>
        <p:spPr>
          <a:xfrm>
            <a:off x="5226091" y="4752456"/>
            <a:ext cx="2970982" cy="246221"/>
          </a:xfrm>
          <a:prstGeom prst="rect">
            <a:avLst/>
          </a:prstGeom>
          <a:noFill/>
        </p:spPr>
        <p:txBody>
          <a:bodyPr wrap="square" rtlCol="0">
            <a:spAutoFit/>
          </a:bodyPr>
          <a:lstStyle/>
          <a:p>
            <a:r>
              <a:rPr lang="en-US" sz="1000" dirty="0" smtClean="0"/>
              <a:t>Credit: U.S. Energy Information Administration</a:t>
            </a:r>
            <a:endParaRPr lang="en-US" sz="1000" dirty="0"/>
          </a:p>
        </p:txBody>
      </p:sp>
      <p:sp>
        <p:nvSpPr>
          <p:cNvPr id="2" name="Title 1"/>
          <p:cNvSpPr>
            <a:spLocks noGrp="1"/>
          </p:cNvSpPr>
          <p:nvPr>
            <p:ph type="title"/>
          </p:nvPr>
        </p:nvSpPr>
        <p:spPr>
          <a:xfrm>
            <a:off x="539552" y="557808"/>
            <a:ext cx="8064896" cy="566936"/>
          </a:xfrm>
          <a:solidFill>
            <a:srgbClr val="000000"/>
          </a:solidFill>
        </p:spPr>
        <p:txBody>
          <a:bodyPr/>
          <a:lstStyle/>
          <a:p>
            <a:pPr algn="ctr"/>
            <a:r>
              <a:rPr lang="en-US" dirty="0" smtClean="0">
                <a:solidFill>
                  <a:schemeClr val="accent3"/>
                </a:solidFill>
              </a:rPr>
              <a:t>VAR FINNS NATURGAS I SKIFFERLAGER?</a:t>
            </a:r>
            <a:endParaRPr lang="en-US" dirty="0">
              <a:solidFill>
                <a:schemeClr val="accent3"/>
              </a:solidFill>
            </a:endParaRPr>
          </a:p>
        </p:txBody>
      </p:sp>
    </p:spTree>
    <p:extLst>
      <p:ext uri="{BB962C8B-B14F-4D97-AF65-F5344CB8AC3E}">
        <p14:creationId xmlns:p14="http://schemas.microsoft.com/office/powerpoint/2010/main" val="12063091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82296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accent3"/>
              </a:solidFill>
              <a:latin typeface="+mj-lt"/>
            </a:endParaRPr>
          </a:p>
        </p:txBody>
      </p:sp>
      <p:pic>
        <p:nvPicPr>
          <p:cNvPr id="8" name="Bildobjekt 7" descr="16-earthlightsCMYK300dpi-2000px.jpg"/>
          <p:cNvPicPr>
            <a:picLocks noChangeAspect="1"/>
          </p:cNvPicPr>
          <p:nvPr/>
        </p:nvPicPr>
        <p:blipFill>
          <a:blip r:embed="rId3"/>
          <a:srcRect l="10484" r="2419"/>
          <a:stretch>
            <a:fillRect/>
          </a:stretch>
        </p:blipFill>
        <p:spPr>
          <a:xfrm>
            <a:off x="457200" y="457200"/>
            <a:ext cx="8229600" cy="472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3124200" y="457200"/>
            <a:ext cx="55626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800" dirty="0" smtClean="0">
              <a:solidFill>
                <a:srgbClr val="FFFFFF"/>
              </a:solidFill>
              <a:latin typeface="+mj-lt"/>
            </a:endParaRPr>
          </a:p>
        </p:txBody>
      </p:sp>
      <p:sp>
        <p:nvSpPr>
          <p:cNvPr id="8" name="Rektangel 7"/>
          <p:cNvSpPr/>
          <p:nvPr/>
        </p:nvSpPr>
        <p:spPr>
          <a:xfrm>
            <a:off x="457200" y="457200"/>
            <a:ext cx="2590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b="1" dirty="0" smtClean="0">
                <a:solidFill>
                  <a:schemeClr val="accent3"/>
                </a:solidFill>
                <a:latin typeface="+mj-lt"/>
              </a:rPr>
              <a:t> </a:t>
            </a:r>
          </a:p>
          <a:p>
            <a:pPr algn="ctr"/>
            <a:r>
              <a:rPr lang="sv-SE" sz="2800" b="1" dirty="0" smtClean="0">
                <a:solidFill>
                  <a:schemeClr val="accent3"/>
                </a:solidFill>
                <a:latin typeface="+mj-lt"/>
              </a:rPr>
              <a:t>VEM HAR KOL?</a:t>
            </a:r>
          </a:p>
          <a:p>
            <a:pPr algn="ctr"/>
            <a:endParaRPr lang="sv-SE" sz="2800" b="1" dirty="0" smtClean="0">
              <a:solidFill>
                <a:schemeClr val="accent3"/>
              </a:solidFill>
              <a:latin typeface="+mj-lt"/>
            </a:endParaRPr>
          </a:p>
          <a:p>
            <a:pPr algn="ctr"/>
            <a:r>
              <a:rPr lang="sv-SE" sz="2200" dirty="0" smtClean="0">
                <a:solidFill>
                  <a:schemeClr val="bg1"/>
                </a:solidFill>
                <a:latin typeface="+mj-lt"/>
              </a:rPr>
              <a:t>USA, Ryssland och Kina har rika kolfyndigheter</a:t>
            </a:r>
          </a:p>
        </p:txBody>
      </p:sp>
      <p:graphicFrame>
        <p:nvGraphicFramePr>
          <p:cNvPr id="12" name="Object 2"/>
          <p:cNvGraphicFramePr>
            <a:graphicFrameLocks/>
          </p:cNvGraphicFramePr>
          <p:nvPr/>
        </p:nvGraphicFramePr>
        <p:xfrm>
          <a:off x="3200400" y="685800"/>
          <a:ext cx="54102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ruta 4"/>
          <p:cNvSpPr txBox="1"/>
          <p:nvPr/>
        </p:nvSpPr>
        <p:spPr>
          <a:xfrm>
            <a:off x="3429000" y="4876800"/>
            <a:ext cx="5029200" cy="246221"/>
          </a:xfrm>
          <a:prstGeom prst="rect">
            <a:avLst/>
          </a:prstGeom>
          <a:noFill/>
        </p:spPr>
        <p:txBody>
          <a:bodyPr wrap="square" rtlCol="0">
            <a:spAutoFit/>
          </a:bodyPr>
          <a:lstStyle/>
          <a:p>
            <a:pPr algn="r"/>
            <a:r>
              <a:rPr lang="en-US" sz="1000" dirty="0" err="1" smtClean="0">
                <a:solidFill>
                  <a:srgbClr val="FFFFFF"/>
                </a:solidFill>
              </a:rPr>
              <a:t>Källa</a:t>
            </a:r>
            <a:r>
              <a:rPr lang="en-US" sz="1000" dirty="0" smtClean="0">
                <a:solidFill>
                  <a:srgbClr val="FFFFFF"/>
                </a:solidFill>
              </a:rPr>
              <a:t>: Tim </a:t>
            </a:r>
            <a:r>
              <a:rPr lang="en-US" sz="1000" dirty="0" err="1" smtClean="0">
                <a:solidFill>
                  <a:srgbClr val="FFFFFF"/>
                </a:solidFill>
              </a:rPr>
              <a:t>Appenzeller</a:t>
            </a:r>
            <a:r>
              <a:rPr lang="en-US" sz="1000" dirty="0" smtClean="0">
                <a:solidFill>
                  <a:srgbClr val="FFFFFF"/>
                </a:solidFill>
              </a:rPr>
              <a:t>, National Geographic Magazine</a:t>
            </a:r>
            <a:endParaRPr lang="sv-SE" sz="1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26670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800" dirty="0" smtClean="0">
              <a:solidFill>
                <a:schemeClr val="accent3"/>
              </a:solidFill>
              <a:latin typeface="+mj-lt"/>
            </a:endParaRPr>
          </a:p>
          <a:p>
            <a:pPr algn="ctr"/>
            <a:r>
              <a:rPr lang="sv-SE" sz="2800" dirty="0" smtClean="0">
                <a:solidFill>
                  <a:schemeClr val="accent3"/>
                </a:solidFill>
                <a:latin typeface="+mj-lt"/>
              </a:rPr>
              <a:t>I snabb takt utnyttjar vi ett ändligt lager</a:t>
            </a:r>
          </a:p>
        </p:txBody>
      </p:sp>
      <p:sp>
        <p:nvSpPr>
          <p:cNvPr id="15" name="Rektangel 14"/>
          <p:cNvSpPr/>
          <p:nvPr/>
        </p:nvSpPr>
        <p:spPr>
          <a:xfrm>
            <a:off x="3200400" y="457200"/>
            <a:ext cx="54864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5" name="Bildobjekt 4" descr="22-christers-kurva.png"/>
          <p:cNvPicPr>
            <a:picLocks noChangeAspect="1"/>
          </p:cNvPicPr>
          <p:nvPr/>
        </p:nvPicPr>
        <p:blipFill>
          <a:blip r:embed="rId3"/>
          <a:stretch>
            <a:fillRect/>
          </a:stretch>
        </p:blipFill>
        <p:spPr>
          <a:xfrm>
            <a:off x="3276599" y="1066800"/>
            <a:ext cx="5354174"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Vad</a:t>
            </a:r>
            <a:r>
              <a:rPr lang="en-US" dirty="0" smtClean="0"/>
              <a:t> </a:t>
            </a:r>
            <a:r>
              <a:rPr lang="en-US" dirty="0" err="1" smtClean="0"/>
              <a:t>kan</a:t>
            </a:r>
            <a:r>
              <a:rPr lang="en-US" dirty="0" smtClean="0"/>
              <a:t> vi </a:t>
            </a:r>
            <a:r>
              <a:rPr lang="en-US" dirty="0" err="1" smtClean="0"/>
              <a:t>göra</a:t>
            </a:r>
            <a:r>
              <a:rPr lang="en-US" dirty="0" smtClean="0"/>
              <a:t> </a:t>
            </a:r>
            <a:r>
              <a:rPr lang="en-US" dirty="0" err="1" smtClean="0"/>
              <a:t>åt</a:t>
            </a:r>
            <a:r>
              <a:rPr lang="en-US" dirty="0" smtClean="0"/>
              <a:t> </a:t>
            </a:r>
            <a:r>
              <a:rPr lang="en-US" dirty="0" err="1" smtClean="0"/>
              <a:t>detta</a:t>
            </a:r>
            <a:r>
              <a:rPr lang="en-US" dirty="0" smtClean="0"/>
              <a:t>?</a:t>
            </a:r>
            <a:endParaRPr lang="en-US" dirty="0"/>
          </a:p>
        </p:txBody>
      </p:sp>
      <p:pic>
        <p:nvPicPr>
          <p:cNvPr id="3" name="Picture 2"/>
          <p:cNvPicPr>
            <a:picLocks noChangeAspect="1"/>
          </p:cNvPicPr>
          <p:nvPr/>
        </p:nvPicPr>
        <p:blipFill>
          <a:blip r:embed="rId2"/>
          <a:stretch>
            <a:fillRect/>
          </a:stretch>
        </p:blipFill>
        <p:spPr>
          <a:xfrm>
            <a:off x="2558306" y="1844824"/>
            <a:ext cx="4027388" cy="2797787"/>
          </a:xfrm>
          <a:prstGeom prst="rect">
            <a:avLst/>
          </a:prstGeom>
        </p:spPr>
      </p:pic>
    </p:spTree>
    <p:extLst>
      <p:ext uri="{BB962C8B-B14F-4D97-AF65-F5344CB8AC3E}">
        <p14:creationId xmlns:p14="http://schemas.microsoft.com/office/powerpoint/2010/main" val="41683834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3124200" y="2667000"/>
            <a:ext cx="5562600" cy="25146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en-US" sz="2800" b="1" dirty="0" smtClean="0">
                <a:solidFill>
                  <a:srgbClr val="FF6600"/>
                </a:solidFill>
                <a:latin typeface="+mj-lt"/>
              </a:rPr>
              <a:t> </a:t>
            </a:r>
            <a:r>
              <a:rPr lang="en-US" sz="2800" b="1" dirty="0" smtClean="0">
                <a:solidFill>
                  <a:srgbClr val="EE813C"/>
                </a:solidFill>
                <a:latin typeface="+mj-lt"/>
              </a:rPr>
              <a:t>ENERGIEFFEKTIVISERING </a:t>
            </a:r>
            <a:endParaRPr lang="en-US" sz="2400" dirty="0" smtClean="0">
              <a:solidFill>
                <a:srgbClr val="EE813C"/>
              </a:solidFill>
              <a:latin typeface="+mj-lt"/>
            </a:endParaRPr>
          </a:p>
          <a:p>
            <a:pPr algn="ctr"/>
            <a:r>
              <a:rPr lang="en-US" sz="2000" dirty="0" err="1" smtClean="0">
                <a:solidFill>
                  <a:schemeClr val="bg1"/>
                </a:solidFill>
                <a:latin typeface="+mj-lt"/>
              </a:rPr>
              <a:t>Att</a:t>
            </a:r>
            <a:r>
              <a:rPr lang="en-US" sz="2000" dirty="0" smtClean="0">
                <a:solidFill>
                  <a:schemeClr val="bg1"/>
                </a:solidFill>
                <a:latin typeface="+mj-lt"/>
              </a:rPr>
              <a:t> </a:t>
            </a:r>
            <a:r>
              <a:rPr lang="en-US" sz="2000" dirty="0" err="1" smtClean="0">
                <a:solidFill>
                  <a:schemeClr val="bg1"/>
                </a:solidFill>
                <a:latin typeface="+mj-lt"/>
              </a:rPr>
              <a:t>spara</a:t>
            </a:r>
            <a:r>
              <a:rPr lang="en-US" sz="2000" dirty="0" smtClean="0">
                <a:solidFill>
                  <a:schemeClr val="bg1"/>
                </a:solidFill>
                <a:latin typeface="+mj-lt"/>
              </a:rPr>
              <a:t> </a:t>
            </a:r>
            <a:r>
              <a:rPr lang="en-US" sz="2000" dirty="0" err="1" smtClean="0">
                <a:solidFill>
                  <a:schemeClr val="bg1"/>
                </a:solidFill>
                <a:latin typeface="+mj-lt"/>
              </a:rPr>
              <a:t>och</a:t>
            </a:r>
            <a:r>
              <a:rPr lang="en-US" sz="2000" dirty="0" smtClean="0">
                <a:solidFill>
                  <a:schemeClr val="bg1"/>
                </a:solidFill>
                <a:latin typeface="+mj-lt"/>
              </a:rPr>
              <a:t> </a:t>
            </a:r>
            <a:r>
              <a:rPr lang="en-US" sz="2000" dirty="0" err="1" smtClean="0">
                <a:solidFill>
                  <a:schemeClr val="bg1"/>
                </a:solidFill>
                <a:latin typeface="+mj-lt"/>
              </a:rPr>
              <a:t>effektivisera</a:t>
            </a:r>
            <a:r>
              <a:rPr lang="en-US" sz="2000" dirty="0" smtClean="0">
                <a:solidFill>
                  <a:schemeClr val="bg1"/>
                </a:solidFill>
                <a:latin typeface="+mj-lt"/>
              </a:rPr>
              <a:t> </a:t>
            </a:r>
            <a:r>
              <a:rPr lang="en-US" sz="2000" dirty="0" err="1" smtClean="0">
                <a:solidFill>
                  <a:schemeClr val="bg1"/>
                </a:solidFill>
                <a:latin typeface="+mj-lt"/>
              </a:rPr>
              <a:t>fungerar</a:t>
            </a:r>
            <a:r>
              <a:rPr lang="en-US" sz="2000" dirty="0" smtClean="0">
                <a:solidFill>
                  <a:schemeClr val="bg1"/>
                </a:solidFill>
                <a:latin typeface="+mj-lt"/>
              </a:rPr>
              <a:t> </a:t>
            </a:r>
            <a:r>
              <a:rPr lang="en-US" sz="2000" dirty="0" err="1" smtClean="0">
                <a:solidFill>
                  <a:schemeClr val="bg1"/>
                </a:solidFill>
                <a:latin typeface="+mj-lt"/>
              </a:rPr>
              <a:t>oavsett</a:t>
            </a:r>
            <a:r>
              <a:rPr lang="en-US" sz="2000" dirty="0" smtClean="0">
                <a:solidFill>
                  <a:schemeClr val="bg1"/>
                </a:solidFill>
                <a:latin typeface="+mj-lt"/>
              </a:rPr>
              <a:t> </a:t>
            </a:r>
            <a:r>
              <a:rPr lang="en-US" sz="2000" dirty="0" err="1" smtClean="0">
                <a:solidFill>
                  <a:schemeClr val="bg1"/>
                </a:solidFill>
                <a:latin typeface="+mj-lt"/>
              </a:rPr>
              <a:t>var</a:t>
            </a:r>
            <a:r>
              <a:rPr lang="en-US" sz="2000" dirty="0" smtClean="0">
                <a:solidFill>
                  <a:schemeClr val="bg1"/>
                </a:solidFill>
                <a:latin typeface="+mj-lt"/>
              </a:rPr>
              <a:t> </a:t>
            </a:r>
            <a:r>
              <a:rPr lang="en-US" sz="2000" dirty="0" err="1" smtClean="0">
                <a:solidFill>
                  <a:schemeClr val="bg1"/>
                </a:solidFill>
                <a:latin typeface="+mj-lt"/>
              </a:rPr>
              <a:t>energin</a:t>
            </a:r>
            <a:r>
              <a:rPr lang="en-US" sz="2000" dirty="0" smtClean="0">
                <a:solidFill>
                  <a:schemeClr val="bg1"/>
                </a:solidFill>
                <a:latin typeface="+mj-lt"/>
              </a:rPr>
              <a:t> </a:t>
            </a:r>
            <a:r>
              <a:rPr lang="en-US" sz="2000" dirty="0" err="1" smtClean="0">
                <a:solidFill>
                  <a:schemeClr val="bg1"/>
                </a:solidFill>
                <a:latin typeface="+mj-lt"/>
              </a:rPr>
              <a:t>kommer</a:t>
            </a:r>
            <a:r>
              <a:rPr lang="en-US" sz="2000" dirty="0" smtClean="0">
                <a:solidFill>
                  <a:schemeClr val="bg1"/>
                </a:solidFill>
                <a:latin typeface="+mj-lt"/>
              </a:rPr>
              <a:t> </a:t>
            </a:r>
            <a:r>
              <a:rPr lang="en-US" sz="2000" dirty="0" err="1" smtClean="0">
                <a:solidFill>
                  <a:schemeClr val="bg1"/>
                </a:solidFill>
                <a:latin typeface="+mj-lt"/>
              </a:rPr>
              <a:t>ifrån</a:t>
            </a:r>
            <a:r>
              <a:rPr lang="en-US" sz="2000" dirty="0" smtClean="0">
                <a:solidFill>
                  <a:schemeClr val="bg1"/>
                </a:solidFill>
                <a:latin typeface="+mj-lt"/>
              </a:rPr>
              <a:t>; </a:t>
            </a:r>
            <a:r>
              <a:rPr lang="en-US" sz="2000" dirty="0" err="1" smtClean="0">
                <a:solidFill>
                  <a:schemeClr val="bg1"/>
                </a:solidFill>
                <a:latin typeface="+mj-lt"/>
              </a:rPr>
              <a:t>besparings-potentialen</a:t>
            </a:r>
            <a:r>
              <a:rPr lang="en-US" sz="2000" dirty="0" smtClean="0">
                <a:solidFill>
                  <a:schemeClr val="bg1"/>
                </a:solidFill>
                <a:latin typeface="+mj-lt"/>
              </a:rPr>
              <a:t> </a:t>
            </a:r>
            <a:r>
              <a:rPr lang="en-US" sz="2000" dirty="0" err="1" smtClean="0">
                <a:solidFill>
                  <a:schemeClr val="bg1"/>
                </a:solidFill>
                <a:latin typeface="+mj-lt"/>
              </a:rPr>
              <a:t>är</a:t>
            </a:r>
            <a:r>
              <a:rPr lang="en-US" sz="2000" dirty="0" smtClean="0">
                <a:solidFill>
                  <a:schemeClr val="bg1"/>
                </a:solidFill>
                <a:latin typeface="+mj-lt"/>
              </a:rPr>
              <a:t> </a:t>
            </a:r>
            <a:r>
              <a:rPr lang="en-US" sz="2000" dirty="0" err="1" smtClean="0">
                <a:solidFill>
                  <a:schemeClr val="bg1"/>
                </a:solidFill>
                <a:latin typeface="+mj-lt"/>
              </a:rPr>
              <a:t>stor</a:t>
            </a:r>
            <a:r>
              <a:rPr lang="en-US" sz="2000" dirty="0" smtClean="0">
                <a:solidFill>
                  <a:schemeClr val="bg1"/>
                </a:solidFill>
                <a:latin typeface="+mj-lt"/>
              </a:rPr>
              <a:t> </a:t>
            </a:r>
            <a:r>
              <a:rPr lang="en-US" sz="2000" dirty="0" err="1" smtClean="0">
                <a:solidFill>
                  <a:schemeClr val="bg1"/>
                </a:solidFill>
                <a:latin typeface="+mj-lt"/>
              </a:rPr>
              <a:t>på</a:t>
            </a:r>
            <a:r>
              <a:rPr lang="en-US" sz="2000" dirty="0" smtClean="0">
                <a:solidFill>
                  <a:schemeClr val="bg1"/>
                </a:solidFill>
                <a:latin typeface="+mj-lt"/>
              </a:rPr>
              <a:t> </a:t>
            </a:r>
            <a:r>
              <a:rPr lang="en-US" sz="2000" dirty="0" err="1" smtClean="0">
                <a:solidFill>
                  <a:schemeClr val="bg1"/>
                </a:solidFill>
                <a:latin typeface="+mj-lt"/>
              </a:rPr>
              <a:t>kort</a:t>
            </a:r>
            <a:r>
              <a:rPr lang="en-US" sz="2000" dirty="0" smtClean="0">
                <a:solidFill>
                  <a:schemeClr val="bg1"/>
                </a:solidFill>
                <a:latin typeface="+mj-lt"/>
              </a:rPr>
              <a:t> </a:t>
            </a:r>
            <a:r>
              <a:rPr lang="en-US" sz="2000" dirty="0" err="1" smtClean="0">
                <a:solidFill>
                  <a:schemeClr val="bg1"/>
                </a:solidFill>
                <a:latin typeface="+mj-lt"/>
              </a:rPr>
              <a:t>och</a:t>
            </a:r>
            <a:r>
              <a:rPr lang="en-US" sz="2000" dirty="0" smtClean="0">
                <a:solidFill>
                  <a:schemeClr val="bg1"/>
                </a:solidFill>
                <a:latin typeface="+mj-lt"/>
              </a:rPr>
              <a:t> </a:t>
            </a:r>
            <a:r>
              <a:rPr lang="en-US" sz="2000" dirty="0" err="1" smtClean="0">
                <a:solidFill>
                  <a:schemeClr val="bg1"/>
                </a:solidFill>
                <a:latin typeface="+mj-lt"/>
              </a:rPr>
              <a:t>lång</a:t>
            </a:r>
            <a:r>
              <a:rPr lang="en-US" sz="2000" dirty="0" smtClean="0">
                <a:solidFill>
                  <a:schemeClr val="bg1"/>
                </a:solidFill>
                <a:latin typeface="+mj-lt"/>
              </a:rPr>
              <a:t> </a:t>
            </a:r>
            <a:r>
              <a:rPr lang="en-US" sz="2000" dirty="0" err="1" smtClean="0">
                <a:solidFill>
                  <a:schemeClr val="bg1"/>
                </a:solidFill>
                <a:latin typeface="+mj-lt"/>
              </a:rPr>
              <a:t>sikt</a:t>
            </a:r>
            <a:r>
              <a:rPr lang="en-US" sz="2400" dirty="0" smtClean="0">
                <a:solidFill>
                  <a:schemeClr val="bg1"/>
                </a:solidFill>
                <a:latin typeface="+mj-lt"/>
              </a:rPr>
              <a:t>.</a:t>
            </a:r>
          </a:p>
          <a:p>
            <a:pPr algn="ctr"/>
            <a:r>
              <a:rPr lang="en-US" sz="2000" dirty="0" err="1" smtClean="0">
                <a:solidFill>
                  <a:schemeClr val="bg1"/>
                </a:solidFill>
                <a:latin typeface="+mj-lt"/>
              </a:rPr>
              <a:t>Detta</a:t>
            </a:r>
            <a:r>
              <a:rPr lang="en-US" sz="2000" dirty="0" smtClean="0">
                <a:solidFill>
                  <a:schemeClr val="bg1"/>
                </a:solidFill>
                <a:latin typeface="+mj-lt"/>
              </a:rPr>
              <a:t> </a:t>
            </a:r>
            <a:r>
              <a:rPr lang="en-US" sz="2000" dirty="0" err="1" smtClean="0">
                <a:solidFill>
                  <a:schemeClr val="bg1"/>
                </a:solidFill>
                <a:latin typeface="+mj-lt"/>
              </a:rPr>
              <a:t>är</a:t>
            </a:r>
            <a:r>
              <a:rPr lang="en-US" sz="2000" dirty="0" smtClean="0">
                <a:solidFill>
                  <a:schemeClr val="bg1"/>
                </a:solidFill>
                <a:latin typeface="+mj-lt"/>
              </a:rPr>
              <a:t> den </a:t>
            </a:r>
            <a:r>
              <a:rPr lang="en-US" sz="2000" dirty="0" err="1" smtClean="0">
                <a:solidFill>
                  <a:schemeClr val="bg1"/>
                </a:solidFill>
                <a:latin typeface="+mj-lt"/>
              </a:rPr>
              <a:t>insats</a:t>
            </a:r>
            <a:r>
              <a:rPr lang="en-US" sz="2000" dirty="0" smtClean="0">
                <a:solidFill>
                  <a:schemeClr val="bg1"/>
                </a:solidFill>
                <a:latin typeface="+mj-lt"/>
              </a:rPr>
              <a:t> </a:t>
            </a:r>
            <a:r>
              <a:rPr lang="en-US" sz="2000" dirty="0" err="1" smtClean="0">
                <a:solidFill>
                  <a:schemeClr val="bg1"/>
                </a:solidFill>
                <a:latin typeface="+mj-lt"/>
              </a:rPr>
              <a:t>som</a:t>
            </a:r>
            <a:r>
              <a:rPr lang="en-US" sz="2000" dirty="0" smtClean="0">
                <a:solidFill>
                  <a:schemeClr val="bg1"/>
                </a:solidFill>
                <a:latin typeface="+mj-lt"/>
              </a:rPr>
              <a:t> </a:t>
            </a:r>
            <a:r>
              <a:rPr lang="en-US" sz="2000" dirty="0" err="1" smtClean="0">
                <a:solidFill>
                  <a:schemeClr val="bg1"/>
                </a:solidFill>
                <a:latin typeface="+mj-lt"/>
              </a:rPr>
              <a:t>ger</a:t>
            </a:r>
            <a:r>
              <a:rPr lang="en-US" sz="2000" dirty="0" smtClean="0">
                <a:solidFill>
                  <a:schemeClr val="bg1"/>
                </a:solidFill>
                <a:latin typeface="+mj-lt"/>
              </a:rPr>
              <a:t> </a:t>
            </a:r>
            <a:r>
              <a:rPr lang="en-US" sz="2000" dirty="0" err="1" smtClean="0">
                <a:solidFill>
                  <a:schemeClr val="bg1"/>
                </a:solidFill>
                <a:latin typeface="+mj-lt"/>
              </a:rPr>
              <a:t>störst</a:t>
            </a:r>
            <a:r>
              <a:rPr lang="en-US" sz="2000" dirty="0" smtClean="0">
                <a:solidFill>
                  <a:schemeClr val="bg1"/>
                </a:solidFill>
                <a:latin typeface="+mj-lt"/>
              </a:rPr>
              <a:t> </a:t>
            </a:r>
            <a:r>
              <a:rPr lang="en-US" sz="2000" dirty="0" err="1" smtClean="0">
                <a:solidFill>
                  <a:schemeClr val="bg1"/>
                </a:solidFill>
                <a:latin typeface="+mj-lt"/>
              </a:rPr>
              <a:t>effekt</a:t>
            </a:r>
            <a:r>
              <a:rPr lang="en-US" sz="2000" dirty="0" smtClean="0">
                <a:solidFill>
                  <a:schemeClr val="bg1"/>
                </a:solidFill>
                <a:latin typeface="+mj-lt"/>
              </a:rPr>
              <a:t> </a:t>
            </a:r>
            <a:r>
              <a:rPr lang="en-US" sz="2000" dirty="0" err="1" smtClean="0">
                <a:solidFill>
                  <a:schemeClr val="bg1"/>
                </a:solidFill>
                <a:latin typeface="+mj-lt"/>
              </a:rPr>
              <a:t>på</a:t>
            </a:r>
            <a:r>
              <a:rPr lang="en-US" sz="2000" dirty="0" smtClean="0">
                <a:solidFill>
                  <a:schemeClr val="bg1"/>
                </a:solidFill>
                <a:latin typeface="+mj-lt"/>
              </a:rPr>
              <a:t> &lt; 10 </a:t>
            </a:r>
            <a:r>
              <a:rPr lang="en-US" sz="2000" dirty="0" err="1" smtClean="0">
                <a:solidFill>
                  <a:schemeClr val="bg1"/>
                </a:solidFill>
                <a:latin typeface="+mj-lt"/>
              </a:rPr>
              <a:t>års</a:t>
            </a:r>
            <a:r>
              <a:rPr lang="en-US" sz="2000" dirty="0" smtClean="0">
                <a:solidFill>
                  <a:schemeClr val="bg1"/>
                </a:solidFill>
                <a:latin typeface="+mj-lt"/>
              </a:rPr>
              <a:t> </a:t>
            </a:r>
            <a:r>
              <a:rPr lang="en-US" sz="2000" dirty="0" err="1" smtClean="0">
                <a:solidFill>
                  <a:schemeClr val="bg1"/>
                </a:solidFill>
                <a:latin typeface="+mj-lt"/>
              </a:rPr>
              <a:t>sikt</a:t>
            </a:r>
            <a:r>
              <a:rPr lang="en-US" sz="2000" dirty="0" smtClean="0">
                <a:solidFill>
                  <a:schemeClr val="bg1"/>
                </a:solidFill>
                <a:latin typeface="+mj-lt"/>
              </a:rPr>
              <a:t>. </a:t>
            </a:r>
            <a:endParaRPr lang="sv-SE" sz="2000" dirty="0" smtClean="0">
              <a:solidFill>
                <a:schemeClr val="bg1"/>
              </a:solidFill>
              <a:latin typeface="+mj-lt"/>
            </a:endParaRPr>
          </a:p>
        </p:txBody>
      </p:sp>
      <p:pic>
        <p:nvPicPr>
          <p:cNvPr id="5" name="Bildobjekt 4" descr="shutterstock_79480852.jpg"/>
          <p:cNvPicPr>
            <a:picLocks noChangeAspect="1"/>
          </p:cNvPicPr>
          <p:nvPr/>
        </p:nvPicPr>
        <p:blipFill>
          <a:blip r:embed="rId3"/>
          <a:srcRect t="24950" b="12675"/>
          <a:stretch>
            <a:fillRect/>
          </a:stretch>
        </p:blipFill>
        <p:spPr>
          <a:xfrm>
            <a:off x="3124200" y="457200"/>
            <a:ext cx="5562600" cy="2057400"/>
          </a:xfrm>
          <a:prstGeom prst="rect">
            <a:avLst/>
          </a:prstGeom>
          <a:ln>
            <a:solidFill>
              <a:schemeClr val="accent4">
                <a:lumMod val="25000"/>
                <a:lumOff val="75000"/>
              </a:schemeClr>
            </a:solidFill>
          </a:ln>
        </p:spPr>
      </p:pic>
      <p:sp>
        <p:nvSpPr>
          <p:cNvPr id="6" name="Rektangel 5"/>
          <p:cNvSpPr/>
          <p:nvPr/>
        </p:nvSpPr>
        <p:spPr>
          <a:xfrm>
            <a:off x="457200" y="457200"/>
            <a:ext cx="2590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eaLnBrk="1" hangingPunct="1"/>
            <a:r>
              <a:rPr lang="sv-SE" sz="2000" b="1" dirty="0" smtClean="0">
                <a:latin typeface="Arial" pitchFamily="-65" charset="0"/>
              </a:rPr>
              <a:t>Bostäder – gamla och nya</a:t>
            </a:r>
          </a:p>
          <a:p>
            <a:pPr eaLnBrk="1" hangingPunct="1"/>
            <a:endParaRPr lang="sv-SE" sz="2000" b="1" dirty="0" smtClean="0">
              <a:latin typeface="Arial" pitchFamily="-65" charset="0"/>
            </a:endParaRPr>
          </a:p>
          <a:p>
            <a:pPr eaLnBrk="1" hangingPunct="1"/>
            <a:r>
              <a:rPr lang="sv-SE" sz="2000" b="1" dirty="0" smtClean="0">
                <a:solidFill>
                  <a:schemeClr val="accent3"/>
                </a:solidFill>
                <a:latin typeface="Arial" pitchFamily="-65" charset="0"/>
              </a:rPr>
              <a:t>Industriell produktion</a:t>
            </a:r>
          </a:p>
          <a:p>
            <a:pPr eaLnBrk="1" hangingPunct="1"/>
            <a:endParaRPr lang="sv-SE" sz="2000" b="1" dirty="0" smtClean="0">
              <a:latin typeface="Arial" pitchFamily="-65" charset="0"/>
            </a:endParaRPr>
          </a:p>
          <a:p>
            <a:pPr eaLnBrk="1" hangingPunct="1"/>
            <a:r>
              <a:rPr lang="sv-SE" sz="2000" b="1" dirty="0" smtClean="0">
                <a:latin typeface="Arial" pitchFamily="-65" charset="0"/>
              </a:rPr>
              <a:t>Transporter och resande</a:t>
            </a:r>
          </a:p>
          <a:p>
            <a:pPr eaLnBrk="1" hangingPunct="1"/>
            <a:endParaRPr lang="sv-SE" sz="2000" b="1" dirty="0" smtClean="0">
              <a:latin typeface="Arial" pitchFamily="-65" charset="0"/>
            </a:endParaRPr>
          </a:p>
          <a:p>
            <a:pPr eaLnBrk="1" hangingPunct="1"/>
            <a:r>
              <a:rPr lang="sv-SE" sz="2000" b="1" dirty="0" smtClean="0">
                <a:solidFill>
                  <a:srgbClr val="EE813C"/>
                </a:solidFill>
                <a:latin typeface="Arial" pitchFamily="-65" charset="0"/>
              </a:rPr>
              <a:t>Jordbruk och matproduktion</a:t>
            </a:r>
          </a:p>
          <a:p>
            <a:pPr algn="ctr"/>
            <a:endParaRPr lang="sv-SE" b="1" dirty="0" smtClean="0">
              <a:solidFill>
                <a:schemeClr val="accent3"/>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25" name="Rektangel 24"/>
          <p:cNvSpPr/>
          <p:nvPr/>
        </p:nvSpPr>
        <p:spPr>
          <a:xfrm>
            <a:off x="4191000" y="457200"/>
            <a:ext cx="4495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3200" b="1" dirty="0" smtClean="0">
              <a:solidFill>
                <a:schemeClr val="accent3"/>
              </a:solidFill>
              <a:latin typeface="+mj-lt"/>
            </a:endParaRPr>
          </a:p>
          <a:p>
            <a:pPr algn="ctr"/>
            <a:r>
              <a:rPr lang="sv-SE" sz="2800" b="1" dirty="0" smtClean="0">
                <a:solidFill>
                  <a:schemeClr val="accent3"/>
                </a:solidFill>
                <a:latin typeface="+mj-lt"/>
              </a:rPr>
              <a:t>EL-EFFEKTIVISERING</a:t>
            </a:r>
          </a:p>
          <a:p>
            <a:pPr algn="ctr"/>
            <a:endParaRPr lang="sv-SE" sz="3200" b="1" dirty="0" smtClean="0">
              <a:solidFill>
                <a:schemeClr val="accent3"/>
              </a:solidFill>
              <a:latin typeface="+mj-lt"/>
            </a:endParaRPr>
          </a:p>
          <a:p>
            <a:pPr algn="ctr">
              <a:spcAft>
                <a:spcPts val="600"/>
              </a:spcAft>
            </a:pPr>
            <a:r>
              <a:rPr lang="sv-SE" sz="2000" dirty="0" smtClean="0">
                <a:solidFill>
                  <a:srgbClr val="FFFFFF"/>
                </a:solidFill>
                <a:latin typeface="+mj-lt"/>
              </a:rPr>
              <a:t>Bättre koll på vår elanvändning</a:t>
            </a:r>
          </a:p>
          <a:p>
            <a:pPr algn="ctr">
              <a:spcAft>
                <a:spcPts val="600"/>
              </a:spcAft>
            </a:pPr>
            <a:r>
              <a:rPr lang="sv-SE" sz="2000" dirty="0" smtClean="0">
                <a:solidFill>
                  <a:schemeClr val="accent3"/>
                </a:solidFill>
                <a:latin typeface="+mj-lt"/>
              </a:rPr>
              <a:t>”Snålare” produkter</a:t>
            </a:r>
          </a:p>
          <a:p>
            <a:pPr algn="ctr">
              <a:spcAft>
                <a:spcPts val="600"/>
              </a:spcAft>
            </a:pPr>
            <a:r>
              <a:rPr lang="sv-SE" sz="2000" dirty="0" smtClean="0">
                <a:solidFill>
                  <a:srgbClr val="FFFFFF"/>
                </a:solidFill>
                <a:latin typeface="+mj-lt"/>
              </a:rPr>
              <a:t>Minska ”förlusterna”</a:t>
            </a:r>
          </a:p>
          <a:p>
            <a:pPr algn="ctr">
              <a:spcAft>
                <a:spcPts val="600"/>
              </a:spcAft>
            </a:pPr>
            <a:r>
              <a:rPr lang="sv-SE" sz="2000" dirty="0" smtClean="0">
                <a:solidFill>
                  <a:schemeClr val="accent3"/>
                </a:solidFill>
                <a:latin typeface="+mj-lt"/>
              </a:rPr>
              <a:t>Slopa standby</a:t>
            </a:r>
          </a:p>
          <a:p>
            <a:pPr algn="ctr">
              <a:spcAft>
                <a:spcPts val="600"/>
              </a:spcAft>
            </a:pPr>
            <a:r>
              <a:rPr lang="sv-SE" sz="2000" dirty="0" smtClean="0">
                <a:solidFill>
                  <a:srgbClr val="FFFFFF"/>
                </a:solidFill>
                <a:latin typeface="+mj-lt"/>
              </a:rPr>
              <a:t>Smarta elmätare</a:t>
            </a:r>
          </a:p>
          <a:p>
            <a:pPr algn="ctr"/>
            <a:r>
              <a:rPr lang="sv-SE" sz="2000" b="1" dirty="0" smtClean="0">
                <a:solidFill>
                  <a:schemeClr val="accent3"/>
                </a:solidFill>
                <a:latin typeface="+mj-lt"/>
              </a:rPr>
              <a:t> </a:t>
            </a:r>
          </a:p>
          <a:p>
            <a:pPr algn="ctr"/>
            <a:endParaRPr lang="sv-SE" sz="2000" b="1" dirty="0" smtClean="0">
              <a:solidFill>
                <a:schemeClr val="accent3"/>
              </a:solidFill>
              <a:latin typeface="+mj-lt"/>
            </a:endParaRPr>
          </a:p>
          <a:p>
            <a:pPr algn="ctr"/>
            <a:endParaRPr lang="sv-SE" sz="2000" b="1" dirty="0" smtClean="0">
              <a:solidFill>
                <a:schemeClr val="accent3"/>
              </a:solidFill>
              <a:latin typeface="+mj-lt"/>
            </a:endParaRPr>
          </a:p>
        </p:txBody>
      </p:sp>
      <p:pic>
        <p:nvPicPr>
          <p:cNvPr id="16" name="Bildobjekt 15" descr="shutterstock_26325724.jpg"/>
          <p:cNvPicPr>
            <a:picLocks noChangeAspect="1"/>
          </p:cNvPicPr>
          <p:nvPr/>
        </p:nvPicPr>
        <p:blipFill>
          <a:blip r:embed="rId3"/>
          <a:srcRect t="6238" b="18908"/>
          <a:stretch>
            <a:fillRect/>
          </a:stretch>
        </p:blipFill>
        <p:spPr>
          <a:xfrm>
            <a:off x="457200" y="457200"/>
            <a:ext cx="3657600" cy="1828800"/>
          </a:xfrm>
          <a:prstGeom prst="rect">
            <a:avLst/>
          </a:prstGeom>
        </p:spPr>
      </p:pic>
      <p:pic>
        <p:nvPicPr>
          <p:cNvPr id="17" name="Bildobjekt 16" descr="shutterstock_89477449.jpg"/>
          <p:cNvPicPr>
            <a:picLocks noChangeAspect="1"/>
          </p:cNvPicPr>
          <p:nvPr/>
        </p:nvPicPr>
        <p:blipFill>
          <a:blip r:embed="rId4"/>
          <a:srcRect r="11111"/>
          <a:stretch>
            <a:fillRect/>
          </a:stretch>
        </p:blipFill>
        <p:spPr>
          <a:xfrm>
            <a:off x="457200" y="3810000"/>
            <a:ext cx="1828800" cy="1374279"/>
          </a:xfrm>
          <a:prstGeom prst="rect">
            <a:avLst/>
          </a:prstGeom>
        </p:spPr>
      </p:pic>
      <p:pic>
        <p:nvPicPr>
          <p:cNvPr id="20" name="Bildobjekt 19" descr="shutterstock_75012184.jpg"/>
          <p:cNvPicPr>
            <a:picLocks noChangeAspect="1"/>
          </p:cNvPicPr>
          <p:nvPr/>
        </p:nvPicPr>
        <p:blipFill>
          <a:blip r:embed="rId5"/>
          <a:srcRect l="32433" r="5405" b="26884"/>
          <a:stretch>
            <a:fillRect/>
          </a:stretch>
        </p:blipFill>
        <p:spPr>
          <a:xfrm>
            <a:off x="2362200" y="3810000"/>
            <a:ext cx="1752600" cy="1371600"/>
          </a:xfrm>
          <a:prstGeom prst="rect">
            <a:avLst/>
          </a:prstGeom>
        </p:spPr>
      </p:pic>
      <p:pic>
        <p:nvPicPr>
          <p:cNvPr id="24" name="Bildobjekt 23" descr="shutterstock_19263952.jpg"/>
          <p:cNvPicPr>
            <a:picLocks noChangeAspect="1"/>
          </p:cNvPicPr>
          <p:nvPr/>
        </p:nvPicPr>
        <p:blipFill>
          <a:blip r:embed="rId6"/>
          <a:srcRect r="10937"/>
          <a:stretch>
            <a:fillRect/>
          </a:stretch>
        </p:blipFill>
        <p:spPr>
          <a:xfrm>
            <a:off x="457200" y="2362200"/>
            <a:ext cx="1828800" cy="1371599"/>
          </a:xfrm>
          <a:prstGeom prst="rect">
            <a:avLst/>
          </a:prstGeom>
        </p:spPr>
      </p:pic>
      <p:pic>
        <p:nvPicPr>
          <p:cNvPr id="26" name="Bildobjekt 25" descr="shutterstock_113728843-1000px.jpg"/>
          <p:cNvPicPr>
            <a:picLocks noChangeAspect="1"/>
          </p:cNvPicPr>
          <p:nvPr/>
        </p:nvPicPr>
        <p:blipFill>
          <a:blip r:embed="rId7"/>
          <a:srcRect l="7801" r="2488"/>
          <a:stretch>
            <a:fillRect/>
          </a:stretch>
        </p:blipFill>
        <p:spPr>
          <a:xfrm>
            <a:off x="2362200" y="2362200"/>
            <a:ext cx="1752600" cy="137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3657600" y="457200"/>
            <a:ext cx="5029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800" dirty="0" smtClean="0">
              <a:solidFill>
                <a:srgbClr val="EE813C"/>
              </a:solidFill>
              <a:latin typeface="+mj-lt"/>
            </a:endParaRPr>
          </a:p>
          <a:p>
            <a:pPr algn="ctr"/>
            <a:endParaRPr lang="sv-SE" sz="2800" dirty="0" smtClean="0">
              <a:solidFill>
                <a:srgbClr val="EE813C"/>
              </a:solidFill>
              <a:latin typeface="+mj-lt"/>
            </a:endParaRPr>
          </a:p>
          <a:p>
            <a:pPr algn="ctr"/>
            <a:r>
              <a:rPr lang="sv-SE" sz="2800" dirty="0" smtClean="0">
                <a:solidFill>
                  <a:srgbClr val="EE813C"/>
                </a:solidFill>
                <a:latin typeface="+mj-lt"/>
              </a:rPr>
              <a:t>KLIMATFÖRÄNDRINGAR</a:t>
            </a:r>
          </a:p>
        </p:txBody>
      </p:sp>
      <p:pic>
        <p:nvPicPr>
          <p:cNvPr id="4" name="Bildobjekt 3" descr="shutterstock_29884111.jpg"/>
          <p:cNvPicPr>
            <a:picLocks noChangeAspect="1"/>
          </p:cNvPicPr>
          <p:nvPr/>
        </p:nvPicPr>
        <p:blipFill>
          <a:blip r:embed="rId3"/>
          <a:srcRect r="25193"/>
          <a:stretch>
            <a:fillRect/>
          </a:stretch>
        </p:blipFill>
        <p:spPr>
          <a:xfrm>
            <a:off x="457200" y="457200"/>
            <a:ext cx="3124200" cy="472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26670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200" b="1" dirty="0" smtClean="0">
                <a:solidFill>
                  <a:srgbClr val="FFFFFF"/>
                </a:solidFill>
                <a:latin typeface="+mj-lt"/>
              </a:rPr>
              <a:t>Global uppvärmning en global utmaning </a:t>
            </a:r>
          </a:p>
          <a:p>
            <a:pPr algn="ctr"/>
            <a:endParaRPr lang="sv-SE" sz="2200" b="1" dirty="0" smtClean="0">
              <a:solidFill>
                <a:schemeClr val="accent3"/>
              </a:solidFill>
              <a:latin typeface="+mj-lt"/>
            </a:endParaRPr>
          </a:p>
          <a:p>
            <a:pPr algn="ctr"/>
            <a:r>
              <a:rPr lang="sv-SE" sz="2200" b="1" dirty="0" smtClean="0">
                <a:solidFill>
                  <a:schemeClr val="accent3"/>
                </a:solidFill>
                <a:latin typeface="+mj-lt"/>
              </a:rPr>
              <a:t>Andelen koldioxid i atmosfären ökar</a:t>
            </a:r>
          </a:p>
          <a:p>
            <a:pPr algn="ctr"/>
            <a:endParaRPr lang="sv-SE" sz="2000" b="1" dirty="0" smtClean="0">
              <a:solidFill>
                <a:schemeClr val="bg1"/>
              </a:solidFill>
              <a:latin typeface="+mj-lt"/>
            </a:endParaRPr>
          </a:p>
          <a:p>
            <a:pPr algn="ctr"/>
            <a:r>
              <a:rPr lang="sv-SE" sz="2000" b="1" dirty="0" smtClean="0">
                <a:solidFill>
                  <a:schemeClr val="bg1"/>
                </a:solidFill>
                <a:latin typeface="+mj-lt"/>
              </a:rPr>
              <a:t>Skilj på klimat och väder </a:t>
            </a:r>
            <a:endParaRPr lang="sv-SE" sz="2200" b="1" dirty="0" smtClean="0">
              <a:solidFill>
                <a:schemeClr val="accent3"/>
              </a:solidFill>
              <a:latin typeface="+mj-lt"/>
            </a:endParaRPr>
          </a:p>
        </p:txBody>
      </p:sp>
      <p:sp>
        <p:nvSpPr>
          <p:cNvPr id="15" name="Rektangel 14"/>
          <p:cNvSpPr/>
          <p:nvPr/>
        </p:nvSpPr>
        <p:spPr>
          <a:xfrm>
            <a:off x="3200400" y="457200"/>
            <a:ext cx="54864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6" name="Bildobjekt 5" descr="26-växthuseffekten.png"/>
          <p:cNvPicPr>
            <a:picLocks noChangeAspect="1"/>
          </p:cNvPicPr>
          <p:nvPr/>
        </p:nvPicPr>
        <p:blipFill>
          <a:blip r:embed="rId3"/>
          <a:stretch>
            <a:fillRect/>
          </a:stretch>
        </p:blipFill>
        <p:spPr>
          <a:xfrm>
            <a:off x="3886200" y="533400"/>
            <a:ext cx="4724400" cy="2839364"/>
          </a:xfrm>
          <a:prstGeom prst="rect">
            <a:avLst/>
          </a:prstGeom>
        </p:spPr>
      </p:pic>
      <p:pic>
        <p:nvPicPr>
          <p:cNvPr id="7" name="Bildobjekt 6" descr="27--växthus-2012-ny-från-nasa.png"/>
          <p:cNvPicPr>
            <a:picLocks noChangeAspect="1"/>
          </p:cNvPicPr>
          <p:nvPr/>
        </p:nvPicPr>
        <p:blipFill>
          <a:blip r:embed="rId4"/>
          <a:stretch>
            <a:fillRect/>
          </a:stretch>
        </p:blipFill>
        <p:spPr>
          <a:xfrm>
            <a:off x="3276600" y="2971800"/>
            <a:ext cx="2871346" cy="21649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26670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200" b="1" dirty="0" err="1" smtClean="0">
                <a:solidFill>
                  <a:srgbClr val="FFFFFF"/>
                </a:solidFill>
                <a:latin typeface="+mj-lt"/>
              </a:rPr>
              <a:t>Carbon</a:t>
            </a:r>
            <a:r>
              <a:rPr lang="sv-SE" sz="2200" b="1" dirty="0" smtClean="0">
                <a:solidFill>
                  <a:srgbClr val="FFFFFF"/>
                </a:solidFill>
                <a:latin typeface="+mj-lt"/>
              </a:rPr>
              <a:t> </a:t>
            </a:r>
            <a:r>
              <a:rPr lang="sv-SE" sz="2200" b="1" dirty="0" err="1" smtClean="0">
                <a:solidFill>
                  <a:srgbClr val="FFFFFF"/>
                </a:solidFill>
                <a:latin typeface="+mj-lt"/>
              </a:rPr>
              <a:t>capture</a:t>
            </a:r>
            <a:r>
              <a:rPr lang="sv-SE" sz="2200" b="1" dirty="0" smtClean="0">
                <a:solidFill>
                  <a:srgbClr val="FFFFFF"/>
                </a:solidFill>
                <a:latin typeface="+mj-lt"/>
              </a:rPr>
              <a:t> and </a:t>
            </a:r>
            <a:r>
              <a:rPr lang="sv-SE" sz="2200" b="1" dirty="0" err="1" smtClean="0">
                <a:solidFill>
                  <a:srgbClr val="FFFFFF"/>
                </a:solidFill>
                <a:latin typeface="+mj-lt"/>
              </a:rPr>
              <a:t>storage</a:t>
            </a:r>
            <a:r>
              <a:rPr lang="sv-SE" sz="2200" b="1" dirty="0" smtClean="0">
                <a:solidFill>
                  <a:srgbClr val="FFFFFF"/>
                </a:solidFill>
                <a:latin typeface="+mj-lt"/>
              </a:rPr>
              <a:t> – CCS.</a:t>
            </a:r>
          </a:p>
          <a:p>
            <a:pPr algn="ctr"/>
            <a:r>
              <a:rPr lang="sv-SE" sz="2200" b="1" dirty="0" smtClean="0">
                <a:solidFill>
                  <a:srgbClr val="FFFFFF"/>
                </a:solidFill>
                <a:latin typeface="+mj-lt"/>
              </a:rPr>
              <a:t>Kan göra fossil energi ”ren(</a:t>
            </a:r>
            <a:r>
              <a:rPr lang="sv-SE" sz="2200" b="1" dirty="0" err="1" smtClean="0">
                <a:solidFill>
                  <a:srgbClr val="FFFFFF"/>
                </a:solidFill>
                <a:latin typeface="+mj-lt"/>
              </a:rPr>
              <a:t>are</a:t>
            </a:r>
            <a:r>
              <a:rPr lang="sv-SE" sz="2200" b="1" dirty="0" smtClean="0">
                <a:solidFill>
                  <a:srgbClr val="FFFFFF"/>
                </a:solidFill>
                <a:latin typeface="+mj-lt"/>
              </a:rPr>
              <a:t>)”</a:t>
            </a:r>
          </a:p>
          <a:p>
            <a:pPr algn="ctr"/>
            <a:endParaRPr lang="sv-SE" sz="2200" b="1" dirty="0">
              <a:solidFill>
                <a:srgbClr val="FFFFFF"/>
              </a:solidFill>
              <a:latin typeface="+mj-lt"/>
            </a:endParaRPr>
          </a:p>
          <a:p>
            <a:pPr algn="ctr"/>
            <a:r>
              <a:rPr lang="sv-SE" sz="2200" b="1" dirty="0" smtClean="0">
                <a:solidFill>
                  <a:srgbClr val="FFFFFF"/>
                </a:solidFill>
                <a:latin typeface="+mj-lt"/>
              </a:rPr>
              <a:t>Fånga upp och lagra CO</a:t>
            </a:r>
            <a:r>
              <a:rPr lang="sv-SE" sz="2200" b="1" baseline="-25000" dirty="0" smtClean="0">
                <a:solidFill>
                  <a:srgbClr val="FFFFFF"/>
                </a:solidFill>
                <a:latin typeface="+mj-lt"/>
              </a:rPr>
              <a:t>2</a:t>
            </a:r>
            <a:endParaRPr lang="sv-SE" sz="2200" b="1" baseline="-25000" dirty="0" smtClean="0">
              <a:solidFill>
                <a:schemeClr val="accent3"/>
              </a:solidFill>
              <a:latin typeface="+mj-lt"/>
            </a:endParaRPr>
          </a:p>
        </p:txBody>
      </p:sp>
      <p:sp>
        <p:nvSpPr>
          <p:cNvPr id="15" name="Rektangel 14"/>
          <p:cNvSpPr/>
          <p:nvPr/>
        </p:nvSpPr>
        <p:spPr>
          <a:xfrm>
            <a:off x="3200400" y="457200"/>
            <a:ext cx="54864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6" name="Bildobjekt 5" descr="26-växthuseffekten.png"/>
          <p:cNvPicPr>
            <a:picLocks noChangeAspect="1"/>
          </p:cNvPicPr>
          <p:nvPr/>
        </p:nvPicPr>
        <p:blipFill>
          <a:blip r:embed="rId3"/>
          <a:stretch>
            <a:fillRect/>
          </a:stretch>
        </p:blipFill>
        <p:spPr>
          <a:xfrm>
            <a:off x="3886200" y="533400"/>
            <a:ext cx="4724400" cy="2839364"/>
          </a:xfrm>
          <a:prstGeom prst="rect">
            <a:avLst/>
          </a:prstGeom>
        </p:spPr>
      </p:pic>
      <p:pic>
        <p:nvPicPr>
          <p:cNvPr id="7" name="Bildobjekt 6" descr="27--växthus-2012-ny-från-nasa.png"/>
          <p:cNvPicPr>
            <a:picLocks noChangeAspect="1"/>
          </p:cNvPicPr>
          <p:nvPr/>
        </p:nvPicPr>
        <p:blipFill>
          <a:blip r:embed="rId4"/>
          <a:stretch>
            <a:fillRect/>
          </a:stretch>
        </p:blipFill>
        <p:spPr>
          <a:xfrm>
            <a:off x="3276600" y="2971800"/>
            <a:ext cx="2871346" cy="2164995"/>
          </a:xfrm>
          <a:prstGeom prst="rect">
            <a:avLst/>
          </a:prstGeom>
        </p:spPr>
      </p:pic>
    </p:spTree>
    <p:extLst>
      <p:ext uri="{BB962C8B-B14F-4D97-AF65-F5344CB8AC3E}">
        <p14:creationId xmlns:p14="http://schemas.microsoft.com/office/powerpoint/2010/main" val="10488254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6096000" y="457200"/>
            <a:ext cx="2590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400" dirty="0" smtClean="0">
                <a:solidFill>
                  <a:srgbClr val="EE813C"/>
                </a:solidFill>
                <a:latin typeface="+mj-lt"/>
              </a:rPr>
              <a:t>Tekniker för att minska utsläppen av koldioxid är under utveckling.</a:t>
            </a:r>
          </a:p>
          <a:p>
            <a:pPr algn="ctr"/>
            <a:endParaRPr lang="sv-SE" sz="2400" dirty="0" smtClean="0">
              <a:solidFill>
                <a:srgbClr val="EE813C"/>
              </a:solidFill>
              <a:latin typeface="+mj-lt"/>
            </a:endParaRPr>
          </a:p>
          <a:p>
            <a:pPr algn="ctr"/>
            <a:r>
              <a:rPr lang="sv-SE" sz="2400" dirty="0" smtClean="0">
                <a:solidFill>
                  <a:srgbClr val="EE813C"/>
                </a:solidFill>
                <a:latin typeface="+mj-lt"/>
              </a:rPr>
              <a:t>Lagring av CO</a:t>
            </a:r>
            <a:r>
              <a:rPr lang="sv-SE" sz="2400" baseline="-25000" dirty="0" smtClean="0">
                <a:solidFill>
                  <a:srgbClr val="EE813C"/>
                </a:solidFill>
                <a:latin typeface="+mj-lt"/>
              </a:rPr>
              <a:t>2</a:t>
            </a:r>
            <a:r>
              <a:rPr lang="sv-SE" sz="2400" dirty="0" smtClean="0">
                <a:solidFill>
                  <a:srgbClr val="EE813C"/>
                </a:solidFill>
                <a:latin typeface="+mj-lt"/>
              </a:rPr>
              <a:t> kan dock också med-föra risker.</a:t>
            </a:r>
          </a:p>
        </p:txBody>
      </p:sp>
      <p:pic>
        <p:nvPicPr>
          <p:cNvPr id="5" name="Bildobjekt 4" descr="30-sleipner-koldi.png"/>
          <p:cNvPicPr>
            <a:picLocks noChangeAspect="1"/>
          </p:cNvPicPr>
          <p:nvPr/>
        </p:nvPicPr>
        <p:blipFill>
          <a:blip r:embed="rId3"/>
          <a:srcRect b="2228"/>
          <a:stretch>
            <a:fillRect/>
          </a:stretch>
        </p:blipFill>
        <p:spPr>
          <a:xfrm>
            <a:off x="457200" y="457200"/>
            <a:ext cx="5562599" cy="472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35896" y="2389086"/>
            <a:ext cx="4822366" cy="2480074"/>
          </a:xfrm>
          <a:prstGeom prst="rect">
            <a:avLst/>
          </a:prstGeom>
        </p:spPr>
      </p:pic>
      <p:sp>
        <p:nvSpPr>
          <p:cNvPr id="8" name="Rektangel 7"/>
          <p:cNvSpPr/>
          <p:nvPr/>
        </p:nvSpPr>
        <p:spPr>
          <a:xfrm>
            <a:off x="541040" y="476672"/>
            <a:ext cx="2878832" cy="273630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dirty="0" smtClean="0">
                <a:solidFill>
                  <a:srgbClr val="EE813C"/>
                </a:solidFill>
                <a:latin typeface="+mj-lt"/>
              </a:rPr>
              <a:t>Vad kan man göra om man vill fånga in CO</a:t>
            </a:r>
            <a:r>
              <a:rPr lang="sv-SE" sz="2800" baseline="-25000" dirty="0" smtClean="0">
                <a:solidFill>
                  <a:srgbClr val="EE813C"/>
                </a:solidFill>
                <a:latin typeface="+mj-lt"/>
              </a:rPr>
              <a:t>2</a:t>
            </a:r>
            <a:r>
              <a:rPr lang="sv-SE" sz="2800" dirty="0" smtClean="0">
                <a:solidFill>
                  <a:srgbClr val="EE813C"/>
                </a:solidFill>
                <a:latin typeface="+mj-lt"/>
              </a:rPr>
              <a:t> men inte lagra det?</a:t>
            </a:r>
          </a:p>
        </p:txBody>
      </p:sp>
      <p:sp>
        <p:nvSpPr>
          <p:cNvPr id="2" name="TextBox 1"/>
          <p:cNvSpPr txBox="1"/>
          <p:nvPr/>
        </p:nvSpPr>
        <p:spPr>
          <a:xfrm>
            <a:off x="3419872" y="1196752"/>
            <a:ext cx="5184576" cy="769441"/>
          </a:xfrm>
          <a:prstGeom prst="rect">
            <a:avLst/>
          </a:prstGeom>
          <a:solidFill>
            <a:srgbClr val="000000"/>
          </a:solidFill>
          <a:ln>
            <a:solidFill>
              <a:schemeClr val="tx1"/>
            </a:solidFill>
          </a:ln>
        </p:spPr>
        <p:txBody>
          <a:bodyPr wrap="square" rtlCol="0">
            <a:spAutoFit/>
          </a:bodyPr>
          <a:lstStyle/>
          <a:p>
            <a:pPr algn="ctr"/>
            <a:r>
              <a:rPr lang="en-US" sz="2200" dirty="0" err="1" smtClean="0">
                <a:solidFill>
                  <a:schemeClr val="bg1"/>
                </a:solidFill>
              </a:rPr>
              <a:t>Omvandla</a:t>
            </a:r>
            <a:r>
              <a:rPr lang="en-US" sz="2200" dirty="0" smtClean="0">
                <a:solidFill>
                  <a:schemeClr val="bg1"/>
                </a:solidFill>
              </a:rPr>
              <a:t> CO</a:t>
            </a:r>
            <a:r>
              <a:rPr lang="en-US" sz="2200" baseline="-25000" dirty="0" smtClean="0">
                <a:solidFill>
                  <a:schemeClr val="bg1"/>
                </a:solidFill>
              </a:rPr>
              <a:t>2</a:t>
            </a:r>
            <a:r>
              <a:rPr lang="en-US" sz="2200" dirty="0" smtClean="0">
                <a:solidFill>
                  <a:schemeClr val="bg1"/>
                </a:solidFill>
              </a:rPr>
              <a:t> till </a:t>
            </a:r>
            <a:r>
              <a:rPr lang="en-US" sz="2200" dirty="0" err="1" smtClean="0">
                <a:solidFill>
                  <a:schemeClr val="bg1"/>
                </a:solidFill>
              </a:rPr>
              <a:t>nya</a:t>
            </a:r>
            <a:r>
              <a:rPr lang="en-US" sz="2200" dirty="0" smtClean="0">
                <a:solidFill>
                  <a:schemeClr val="bg1"/>
                </a:solidFill>
              </a:rPr>
              <a:t> </a:t>
            </a:r>
            <a:r>
              <a:rPr lang="en-US" sz="2200" dirty="0" err="1" smtClean="0">
                <a:solidFill>
                  <a:schemeClr val="bg1"/>
                </a:solidFill>
              </a:rPr>
              <a:t>bränslen</a:t>
            </a:r>
            <a:r>
              <a:rPr lang="en-US" sz="2200" dirty="0" smtClean="0">
                <a:solidFill>
                  <a:schemeClr val="bg1"/>
                </a:solidFill>
              </a:rPr>
              <a:t> </a:t>
            </a:r>
          </a:p>
          <a:p>
            <a:pPr algn="ctr"/>
            <a:r>
              <a:rPr lang="en-US" sz="2200" dirty="0">
                <a:solidFill>
                  <a:schemeClr val="bg1"/>
                </a:solidFill>
              </a:rPr>
              <a:t>m</a:t>
            </a:r>
            <a:r>
              <a:rPr lang="en-US" sz="2200" dirty="0" smtClean="0">
                <a:solidFill>
                  <a:schemeClr val="bg1"/>
                </a:solidFill>
              </a:rPr>
              <a:t>ed </a:t>
            </a:r>
            <a:r>
              <a:rPr lang="en-US" sz="2200" dirty="0" err="1" smtClean="0">
                <a:solidFill>
                  <a:schemeClr val="bg1"/>
                </a:solidFill>
              </a:rPr>
              <a:t>hjälp</a:t>
            </a:r>
            <a:r>
              <a:rPr lang="en-US" sz="2200" dirty="0" smtClean="0">
                <a:solidFill>
                  <a:schemeClr val="bg1"/>
                </a:solidFill>
              </a:rPr>
              <a:t> </a:t>
            </a:r>
            <a:r>
              <a:rPr lang="en-US" sz="2200" dirty="0" err="1" smtClean="0">
                <a:solidFill>
                  <a:schemeClr val="bg1"/>
                </a:solidFill>
              </a:rPr>
              <a:t>av</a:t>
            </a:r>
            <a:r>
              <a:rPr lang="en-US" sz="2200" dirty="0" smtClean="0">
                <a:solidFill>
                  <a:schemeClr val="bg1"/>
                </a:solidFill>
              </a:rPr>
              <a:t> </a:t>
            </a:r>
            <a:r>
              <a:rPr lang="en-US" sz="2200" dirty="0" err="1" smtClean="0">
                <a:solidFill>
                  <a:schemeClr val="bg1"/>
                </a:solidFill>
              </a:rPr>
              <a:t>solljus</a:t>
            </a:r>
            <a:r>
              <a:rPr lang="en-US" sz="2200" dirty="0" smtClean="0">
                <a:solidFill>
                  <a:schemeClr val="bg1"/>
                </a:solidFill>
              </a:rPr>
              <a:t>, </a:t>
            </a:r>
            <a:r>
              <a:rPr lang="en-US" sz="2200" dirty="0" err="1" smtClean="0">
                <a:solidFill>
                  <a:schemeClr val="bg1"/>
                </a:solidFill>
              </a:rPr>
              <a:t>solel</a:t>
            </a:r>
            <a:r>
              <a:rPr lang="en-US" sz="2200" dirty="0" smtClean="0">
                <a:solidFill>
                  <a:schemeClr val="bg1"/>
                </a:solidFill>
              </a:rPr>
              <a:t> </a:t>
            </a:r>
            <a:r>
              <a:rPr lang="en-US" sz="2200" dirty="0" err="1" smtClean="0">
                <a:solidFill>
                  <a:schemeClr val="bg1"/>
                </a:solidFill>
              </a:rPr>
              <a:t>eller</a:t>
            </a:r>
            <a:r>
              <a:rPr lang="en-US" sz="2200" dirty="0" smtClean="0">
                <a:solidFill>
                  <a:schemeClr val="bg1"/>
                </a:solidFill>
              </a:rPr>
              <a:t> </a:t>
            </a:r>
            <a:r>
              <a:rPr lang="en-US" sz="2200" dirty="0" err="1" smtClean="0">
                <a:solidFill>
                  <a:schemeClr val="bg1"/>
                </a:solidFill>
              </a:rPr>
              <a:t>bioenergi</a:t>
            </a:r>
            <a:endParaRPr lang="en-US" sz="2200" dirty="0">
              <a:solidFill>
                <a:schemeClr val="bg1"/>
              </a:solidFill>
            </a:endParaRPr>
          </a:p>
        </p:txBody>
      </p:sp>
      <p:pic>
        <p:nvPicPr>
          <p:cNvPr id="4" name="Picture 3"/>
          <p:cNvPicPr>
            <a:picLocks noChangeAspect="1"/>
          </p:cNvPicPr>
          <p:nvPr/>
        </p:nvPicPr>
        <p:blipFill>
          <a:blip r:embed="rId4"/>
          <a:stretch>
            <a:fillRect/>
          </a:stretch>
        </p:blipFill>
        <p:spPr>
          <a:xfrm>
            <a:off x="1043608" y="3263792"/>
            <a:ext cx="1858268" cy="1605368"/>
          </a:xfrm>
          <a:prstGeom prst="rect">
            <a:avLst/>
          </a:prstGeom>
        </p:spPr>
      </p:pic>
    </p:spTree>
    <p:extLst>
      <p:ext uri="{BB962C8B-B14F-4D97-AF65-F5344CB8AC3E}">
        <p14:creationId xmlns:p14="http://schemas.microsoft.com/office/powerpoint/2010/main" val="17725033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9" name="Rektangel 8"/>
          <p:cNvSpPr/>
          <p:nvPr/>
        </p:nvSpPr>
        <p:spPr>
          <a:xfrm>
            <a:off x="457200" y="457200"/>
            <a:ext cx="5029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000" b="1" dirty="0" smtClean="0">
                <a:solidFill>
                  <a:schemeClr val="accent3"/>
                </a:solidFill>
                <a:latin typeface="+mj-lt"/>
              </a:rPr>
              <a:t>MÄNSKLIGHETENS TIO STÖRSTA UTMANINGAR</a:t>
            </a:r>
          </a:p>
          <a:p>
            <a:pPr marL="996950" indent="-457200">
              <a:spcAft>
                <a:spcPts val="600"/>
              </a:spcAft>
              <a:buFont typeface="+mj-lt"/>
              <a:buAutoNum type="arabicPeriod"/>
            </a:pPr>
            <a:endParaRPr lang="sv-SE" sz="300" b="1" dirty="0" smtClean="0">
              <a:solidFill>
                <a:schemeClr val="accent3"/>
              </a:solidFill>
              <a:latin typeface="+mj-lt"/>
            </a:endParaRPr>
          </a:p>
          <a:p>
            <a:pPr marL="996950" indent="-457200">
              <a:spcAft>
                <a:spcPts val="600"/>
              </a:spcAft>
              <a:buFont typeface="+mj-lt"/>
              <a:buAutoNum type="arabicPeriod"/>
            </a:pPr>
            <a:r>
              <a:rPr lang="sv-SE" sz="1600" dirty="0" smtClean="0">
                <a:solidFill>
                  <a:schemeClr val="bg1"/>
                </a:solidFill>
                <a:latin typeface="+mj-lt"/>
              </a:rPr>
              <a:t>Energi</a:t>
            </a:r>
          </a:p>
          <a:p>
            <a:pPr marL="996950" indent="-457200">
              <a:spcAft>
                <a:spcPts val="600"/>
              </a:spcAft>
              <a:buFont typeface="+mj-lt"/>
              <a:buAutoNum type="arabicPeriod"/>
            </a:pPr>
            <a:r>
              <a:rPr lang="sv-SE" sz="1600" dirty="0" smtClean="0">
                <a:solidFill>
                  <a:schemeClr val="bg1"/>
                </a:solidFill>
                <a:latin typeface="+mj-lt"/>
              </a:rPr>
              <a:t>Vatten</a:t>
            </a:r>
          </a:p>
          <a:p>
            <a:pPr marL="996950" indent="-457200">
              <a:spcAft>
                <a:spcPts val="600"/>
              </a:spcAft>
              <a:buFont typeface="+mj-lt"/>
              <a:buAutoNum type="arabicPeriod"/>
            </a:pPr>
            <a:r>
              <a:rPr lang="sv-SE" sz="1600" dirty="0" smtClean="0">
                <a:solidFill>
                  <a:schemeClr val="bg1"/>
                </a:solidFill>
                <a:latin typeface="+mj-lt"/>
              </a:rPr>
              <a:t>Mat</a:t>
            </a:r>
          </a:p>
          <a:p>
            <a:pPr marL="996950" indent="-457200">
              <a:spcAft>
                <a:spcPts val="600"/>
              </a:spcAft>
              <a:buFont typeface="+mj-lt"/>
              <a:buAutoNum type="arabicPeriod"/>
            </a:pPr>
            <a:r>
              <a:rPr lang="sv-SE" sz="1600" dirty="0" smtClean="0">
                <a:solidFill>
                  <a:schemeClr val="bg1"/>
                </a:solidFill>
                <a:latin typeface="+mj-lt"/>
              </a:rPr>
              <a:t>Miljö </a:t>
            </a:r>
          </a:p>
          <a:p>
            <a:pPr marL="996950" indent="-457200">
              <a:spcAft>
                <a:spcPts val="600"/>
              </a:spcAft>
              <a:buFont typeface="+mj-lt"/>
              <a:buAutoNum type="arabicPeriod"/>
            </a:pPr>
            <a:r>
              <a:rPr lang="sv-SE" sz="1600" dirty="0" smtClean="0">
                <a:solidFill>
                  <a:schemeClr val="bg1"/>
                </a:solidFill>
                <a:latin typeface="+mj-lt"/>
              </a:rPr>
              <a:t>Fattigdom	</a:t>
            </a:r>
          </a:p>
          <a:p>
            <a:pPr marL="996950" indent="-457200">
              <a:spcAft>
                <a:spcPts val="600"/>
              </a:spcAft>
              <a:buFont typeface="+mj-lt"/>
              <a:buAutoNum type="arabicPeriod"/>
            </a:pPr>
            <a:r>
              <a:rPr lang="sv-SE" sz="1600" dirty="0" smtClean="0">
                <a:solidFill>
                  <a:schemeClr val="bg1"/>
                </a:solidFill>
                <a:latin typeface="+mj-lt"/>
              </a:rPr>
              <a:t>Terrorism och krig</a:t>
            </a:r>
          </a:p>
          <a:p>
            <a:pPr marL="996950" indent="-457200">
              <a:spcAft>
                <a:spcPts val="600"/>
              </a:spcAft>
              <a:buFont typeface="+mj-lt"/>
              <a:buAutoNum type="arabicPeriod"/>
            </a:pPr>
            <a:r>
              <a:rPr lang="sv-SE" sz="1600" dirty="0" smtClean="0">
                <a:solidFill>
                  <a:schemeClr val="bg1"/>
                </a:solidFill>
                <a:latin typeface="+mj-lt"/>
              </a:rPr>
              <a:t>Sjukdomar</a:t>
            </a:r>
          </a:p>
          <a:p>
            <a:pPr marL="996950" indent="-457200">
              <a:spcAft>
                <a:spcPts val="600"/>
              </a:spcAft>
              <a:buFont typeface="+mj-lt"/>
              <a:buAutoNum type="arabicPeriod"/>
            </a:pPr>
            <a:r>
              <a:rPr lang="sv-SE" sz="1600" dirty="0" smtClean="0">
                <a:solidFill>
                  <a:schemeClr val="bg1"/>
                </a:solidFill>
                <a:latin typeface="+mj-lt"/>
              </a:rPr>
              <a:t>Utbildning</a:t>
            </a:r>
          </a:p>
          <a:p>
            <a:pPr marL="996950" indent="-457200">
              <a:spcAft>
                <a:spcPts val="600"/>
              </a:spcAft>
              <a:buFont typeface="+mj-lt"/>
              <a:buAutoNum type="arabicPeriod"/>
            </a:pPr>
            <a:r>
              <a:rPr lang="sv-SE" sz="1600" dirty="0" smtClean="0">
                <a:solidFill>
                  <a:schemeClr val="bg1"/>
                </a:solidFill>
                <a:latin typeface="+mj-lt"/>
              </a:rPr>
              <a:t>Demokrati</a:t>
            </a:r>
          </a:p>
          <a:p>
            <a:pPr marL="996950" indent="-457200">
              <a:spcAft>
                <a:spcPts val="600"/>
              </a:spcAft>
              <a:buFont typeface="+mj-lt"/>
              <a:buAutoNum type="arabicPeriod"/>
            </a:pPr>
            <a:r>
              <a:rPr lang="sv-SE" sz="1600" dirty="0" smtClean="0">
                <a:solidFill>
                  <a:schemeClr val="bg1"/>
                </a:solidFill>
                <a:latin typeface="+mj-lt"/>
              </a:rPr>
              <a:t>Befolkningsfrågor</a:t>
            </a:r>
          </a:p>
          <a:p>
            <a:r>
              <a:rPr lang="sv-SE" sz="1200" i="1" dirty="0" smtClean="0">
                <a:solidFill>
                  <a:schemeClr val="bg1"/>
                </a:solidFill>
                <a:latin typeface="+mj-lt"/>
              </a:rPr>
              <a:t>	Enligt Richard </a:t>
            </a:r>
            <a:r>
              <a:rPr lang="sv-SE" sz="1200" i="1" dirty="0" err="1" smtClean="0">
                <a:solidFill>
                  <a:schemeClr val="bg1"/>
                </a:solidFill>
                <a:latin typeface="+mj-lt"/>
              </a:rPr>
              <a:t>Smalley</a:t>
            </a:r>
            <a:r>
              <a:rPr lang="sv-SE" sz="1200" i="1" dirty="0" smtClean="0">
                <a:solidFill>
                  <a:schemeClr val="bg1"/>
                </a:solidFill>
                <a:latin typeface="+mj-lt"/>
              </a:rPr>
              <a:t>, Nobelpristagare i kemi 1996</a:t>
            </a:r>
          </a:p>
        </p:txBody>
      </p:sp>
      <p:pic>
        <p:nvPicPr>
          <p:cNvPr id="16" name="Bildobjekt 15" descr="image6.jpeg"/>
          <p:cNvPicPr>
            <a:picLocks noChangeAspect="1"/>
          </p:cNvPicPr>
          <p:nvPr/>
        </p:nvPicPr>
        <p:blipFill>
          <a:blip r:embed="rId3"/>
          <a:srcRect b="38778"/>
          <a:stretch>
            <a:fillRect/>
          </a:stretch>
        </p:blipFill>
        <p:spPr>
          <a:xfrm>
            <a:off x="5562600" y="457200"/>
            <a:ext cx="3124201" cy="2895600"/>
          </a:xfrm>
          <a:prstGeom prst="rect">
            <a:avLst/>
          </a:prstGeom>
        </p:spPr>
      </p:pic>
      <p:pic>
        <p:nvPicPr>
          <p:cNvPr id="19" name="Bildobjekt 18" descr="image7.png"/>
          <p:cNvPicPr>
            <a:picLocks noChangeAspect="1"/>
          </p:cNvPicPr>
          <p:nvPr/>
        </p:nvPicPr>
        <p:blipFill>
          <a:blip r:embed="rId4"/>
          <a:stretch>
            <a:fillRect/>
          </a:stretch>
        </p:blipFill>
        <p:spPr>
          <a:xfrm>
            <a:off x="5562600" y="3429000"/>
            <a:ext cx="1783080" cy="1753362"/>
          </a:xfrm>
          <a:prstGeom prst="rect">
            <a:avLst/>
          </a:prstGeom>
          <a:solidFill>
            <a:schemeClr val="tx1"/>
          </a:solidFill>
        </p:spPr>
      </p:pic>
      <p:pic>
        <p:nvPicPr>
          <p:cNvPr id="21" name="Bildobjekt 20" descr="shutterstock_68874172.jpg"/>
          <p:cNvPicPr>
            <a:picLocks noChangeAspect="1"/>
          </p:cNvPicPr>
          <p:nvPr/>
        </p:nvPicPr>
        <p:blipFill>
          <a:blip r:embed="rId5"/>
          <a:srcRect l="9242" r="12200" b="4167"/>
          <a:stretch>
            <a:fillRect/>
          </a:stretch>
        </p:blipFill>
        <p:spPr>
          <a:xfrm>
            <a:off x="7391400" y="3429000"/>
            <a:ext cx="1295400" cy="1752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2300" y="431800"/>
            <a:ext cx="7899400" cy="5994400"/>
          </a:xfrm>
          <a:prstGeom prst="rect">
            <a:avLst/>
          </a:prstGeom>
        </p:spPr>
      </p:pic>
    </p:spTree>
    <p:extLst>
      <p:ext uri="{BB962C8B-B14F-4D97-AF65-F5344CB8AC3E}">
        <p14:creationId xmlns:p14="http://schemas.microsoft.com/office/powerpoint/2010/main" val="2349759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8229600" cy="19812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1000" b="1" dirty="0" smtClean="0">
              <a:solidFill>
                <a:schemeClr val="accent3"/>
              </a:solidFill>
              <a:latin typeface="+mj-lt"/>
            </a:endParaRPr>
          </a:p>
          <a:p>
            <a:pPr algn="ctr"/>
            <a:r>
              <a:rPr lang="sv-SE" sz="2800" b="1" dirty="0" smtClean="0">
                <a:solidFill>
                  <a:schemeClr val="accent3"/>
                </a:solidFill>
                <a:latin typeface="+mj-lt"/>
              </a:rPr>
              <a:t>FRAMTIDSSCENARIER</a:t>
            </a:r>
          </a:p>
          <a:p>
            <a:pPr algn="ctr"/>
            <a:r>
              <a:rPr lang="sv-SE" sz="2000" i="1" dirty="0" smtClean="0">
                <a:solidFill>
                  <a:schemeClr val="bg1"/>
                </a:solidFill>
                <a:latin typeface="+mj-lt"/>
              </a:rPr>
              <a:t>”</a:t>
            </a:r>
            <a:r>
              <a:rPr lang="sv-SE" sz="2000" i="1" dirty="0" err="1" smtClean="0">
                <a:solidFill>
                  <a:schemeClr val="bg1"/>
                </a:solidFill>
                <a:latin typeface="+mj-lt"/>
              </a:rPr>
              <a:t>It’s</a:t>
            </a:r>
            <a:r>
              <a:rPr lang="sv-SE" sz="2000" i="1" dirty="0" smtClean="0">
                <a:solidFill>
                  <a:schemeClr val="bg1"/>
                </a:solidFill>
                <a:latin typeface="+mj-lt"/>
              </a:rPr>
              <a:t> </a:t>
            </a:r>
            <a:r>
              <a:rPr lang="sv-SE" sz="2000" i="1" dirty="0" err="1" smtClean="0">
                <a:solidFill>
                  <a:schemeClr val="bg1"/>
                </a:solidFill>
                <a:latin typeface="+mj-lt"/>
              </a:rPr>
              <a:t>difficult</a:t>
            </a:r>
            <a:r>
              <a:rPr lang="sv-SE" sz="2000" i="1" dirty="0" smtClean="0">
                <a:solidFill>
                  <a:schemeClr val="bg1"/>
                </a:solidFill>
                <a:latin typeface="+mj-lt"/>
              </a:rPr>
              <a:t> to make </a:t>
            </a:r>
            <a:r>
              <a:rPr lang="sv-SE" sz="2000" i="1" dirty="0" err="1" smtClean="0">
                <a:solidFill>
                  <a:schemeClr val="bg1"/>
                </a:solidFill>
                <a:latin typeface="+mj-lt"/>
              </a:rPr>
              <a:t>predictions</a:t>
            </a:r>
            <a:r>
              <a:rPr lang="sv-SE" sz="2000" i="1" dirty="0" smtClean="0">
                <a:solidFill>
                  <a:schemeClr val="bg1"/>
                </a:solidFill>
                <a:latin typeface="+mj-lt"/>
              </a:rPr>
              <a:t>, </a:t>
            </a:r>
            <a:r>
              <a:rPr lang="sv-SE" sz="2000" i="1" dirty="0" err="1" smtClean="0">
                <a:solidFill>
                  <a:schemeClr val="bg1"/>
                </a:solidFill>
                <a:latin typeface="+mj-lt"/>
              </a:rPr>
              <a:t>especially</a:t>
            </a:r>
            <a:r>
              <a:rPr lang="sv-SE" sz="2000" i="1" dirty="0" smtClean="0">
                <a:solidFill>
                  <a:schemeClr val="bg1"/>
                </a:solidFill>
                <a:latin typeface="+mj-lt"/>
              </a:rPr>
              <a:t> </a:t>
            </a:r>
            <a:r>
              <a:rPr lang="sv-SE" sz="2000" i="1" dirty="0" err="1" smtClean="0">
                <a:solidFill>
                  <a:schemeClr val="bg1"/>
                </a:solidFill>
                <a:latin typeface="+mj-lt"/>
              </a:rPr>
              <a:t>about</a:t>
            </a:r>
            <a:r>
              <a:rPr lang="sv-SE" sz="2000" i="1" dirty="0" smtClean="0">
                <a:solidFill>
                  <a:schemeClr val="bg1"/>
                </a:solidFill>
                <a:latin typeface="+mj-lt"/>
              </a:rPr>
              <a:t> the </a:t>
            </a:r>
            <a:r>
              <a:rPr lang="sv-SE" sz="2000" i="1" dirty="0" err="1" smtClean="0">
                <a:solidFill>
                  <a:schemeClr val="bg1"/>
                </a:solidFill>
                <a:latin typeface="+mj-lt"/>
              </a:rPr>
              <a:t>future</a:t>
            </a:r>
            <a:r>
              <a:rPr lang="sv-SE" sz="2000" i="1" dirty="0" smtClean="0">
                <a:solidFill>
                  <a:schemeClr val="bg1"/>
                </a:solidFill>
                <a:latin typeface="+mj-lt"/>
              </a:rPr>
              <a:t>.”</a:t>
            </a:r>
          </a:p>
        </p:txBody>
      </p:sp>
      <p:pic>
        <p:nvPicPr>
          <p:cNvPr id="6" name="Bildobjekt 5" descr="shutterstock_72777469.jpg"/>
          <p:cNvPicPr>
            <a:picLocks noChangeAspect="1"/>
          </p:cNvPicPr>
          <p:nvPr/>
        </p:nvPicPr>
        <p:blipFill>
          <a:blip r:embed="rId3"/>
          <a:srcRect l="6634" r="13755"/>
          <a:stretch>
            <a:fillRect/>
          </a:stretch>
        </p:blipFill>
        <p:spPr>
          <a:xfrm>
            <a:off x="457200" y="2514601"/>
            <a:ext cx="2743200" cy="2667000"/>
          </a:xfrm>
          <a:prstGeom prst="rect">
            <a:avLst/>
          </a:prstGeom>
        </p:spPr>
      </p:pic>
      <p:pic>
        <p:nvPicPr>
          <p:cNvPr id="7" name="Bildobjekt 6" descr="shutterstock_106857350.jpg"/>
          <p:cNvPicPr>
            <a:picLocks noChangeAspect="1"/>
          </p:cNvPicPr>
          <p:nvPr/>
        </p:nvPicPr>
        <p:blipFill>
          <a:blip r:embed="rId4"/>
          <a:srcRect l="5555" r="55556" b="2680"/>
          <a:stretch>
            <a:fillRect/>
          </a:stretch>
        </p:blipFill>
        <p:spPr>
          <a:xfrm>
            <a:off x="3276600" y="2514600"/>
            <a:ext cx="1600200" cy="2667000"/>
          </a:xfrm>
          <a:prstGeom prst="rect">
            <a:avLst/>
          </a:prstGeom>
        </p:spPr>
      </p:pic>
      <p:pic>
        <p:nvPicPr>
          <p:cNvPr id="9" name="Bildobjekt 8" descr="shutterstock_113239702.jpg"/>
          <p:cNvPicPr>
            <a:picLocks noChangeAspect="1"/>
          </p:cNvPicPr>
          <p:nvPr/>
        </p:nvPicPr>
        <p:blipFill>
          <a:blip r:embed="rId5"/>
          <a:stretch>
            <a:fillRect/>
          </a:stretch>
        </p:blipFill>
        <p:spPr>
          <a:xfrm>
            <a:off x="4953000" y="2514600"/>
            <a:ext cx="1752600" cy="2696308"/>
          </a:xfrm>
          <a:prstGeom prst="rect">
            <a:avLst/>
          </a:prstGeom>
        </p:spPr>
      </p:pic>
      <p:pic>
        <p:nvPicPr>
          <p:cNvPr id="10" name="Bildobjekt 9" descr="shutterstock_102315979.jpg"/>
          <p:cNvPicPr>
            <a:picLocks noChangeAspect="1"/>
          </p:cNvPicPr>
          <p:nvPr/>
        </p:nvPicPr>
        <p:blipFill>
          <a:blip r:embed="rId6"/>
          <a:srcRect r="56689" b="4580"/>
          <a:stretch>
            <a:fillRect/>
          </a:stretch>
        </p:blipFill>
        <p:spPr>
          <a:xfrm>
            <a:off x="6781800" y="2514600"/>
            <a:ext cx="1848166" cy="266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457200" y="457200"/>
            <a:ext cx="3505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spcAft>
                <a:spcPts val="600"/>
              </a:spcAft>
            </a:pPr>
            <a:r>
              <a:rPr lang="sv-SE" sz="2400" b="1" dirty="0" smtClean="0">
                <a:solidFill>
                  <a:schemeClr val="accent3"/>
                </a:solidFill>
                <a:latin typeface="+mj-lt"/>
              </a:rPr>
              <a:t>Samband mellan energianvändning och tillväxt </a:t>
            </a:r>
          </a:p>
          <a:p>
            <a:pPr algn="ctr">
              <a:spcAft>
                <a:spcPts val="600"/>
              </a:spcAft>
            </a:pPr>
            <a:endParaRPr lang="sv-SE" sz="2000" dirty="0" smtClean="0">
              <a:solidFill>
                <a:srgbClr val="FFFFFF"/>
              </a:solidFill>
              <a:latin typeface="+mj-lt"/>
            </a:endParaRPr>
          </a:p>
          <a:p>
            <a:pPr algn="ctr">
              <a:spcAft>
                <a:spcPts val="600"/>
              </a:spcAft>
            </a:pPr>
            <a:r>
              <a:rPr lang="sv-SE" sz="2000" dirty="0" smtClean="0">
                <a:solidFill>
                  <a:srgbClr val="FFFFFF"/>
                </a:solidFill>
                <a:latin typeface="+mj-lt"/>
              </a:rPr>
              <a:t>Generellt kan man säga att energianvändningen per person ökar i takt med att BNP ökar</a:t>
            </a:r>
          </a:p>
          <a:p>
            <a:pPr algn="ctr">
              <a:spcAft>
                <a:spcPts val="600"/>
              </a:spcAft>
            </a:pPr>
            <a:endParaRPr lang="sv-SE" sz="2000" dirty="0" smtClean="0">
              <a:solidFill>
                <a:srgbClr val="FFFFFF"/>
              </a:solidFill>
              <a:latin typeface="+mj-lt"/>
            </a:endParaRPr>
          </a:p>
          <a:p>
            <a:pPr algn="ctr">
              <a:spcAft>
                <a:spcPts val="600"/>
              </a:spcAft>
            </a:pPr>
            <a:r>
              <a:rPr lang="sv-SE" sz="2000" b="1" dirty="0" smtClean="0">
                <a:solidFill>
                  <a:schemeClr val="accent3"/>
                </a:solidFill>
                <a:latin typeface="+mj-lt"/>
              </a:rPr>
              <a:t>På senare tid har trenden brutits i vissa länder! </a:t>
            </a:r>
          </a:p>
        </p:txBody>
      </p:sp>
      <p:sp>
        <p:nvSpPr>
          <p:cNvPr id="11" name="Rektangel 10"/>
          <p:cNvSpPr/>
          <p:nvPr/>
        </p:nvSpPr>
        <p:spPr>
          <a:xfrm>
            <a:off x="4038600" y="457200"/>
            <a:ext cx="46482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7" name="Bildobjekt 6" descr="A9_gapminder.png"/>
          <p:cNvPicPr>
            <a:picLocks noChangeAspect="1"/>
          </p:cNvPicPr>
          <p:nvPr/>
        </p:nvPicPr>
        <p:blipFill>
          <a:blip r:embed="rId3"/>
          <a:stretch>
            <a:fillRect/>
          </a:stretch>
        </p:blipFill>
        <p:spPr>
          <a:xfrm>
            <a:off x="4186430" y="552496"/>
            <a:ext cx="4347969" cy="44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26670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360000" rIns="252000" bIns="360000" rtlCol="0" anchor="t" anchorCtr="0"/>
          <a:lstStyle/>
          <a:p>
            <a:pPr algn="ctr"/>
            <a:endParaRPr lang="sv-SE" sz="2200" b="1" dirty="0" smtClean="0">
              <a:solidFill>
                <a:schemeClr val="accent3"/>
              </a:solidFill>
              <a:latin typeface="+mj-lt"/>
            </a:endParaRPr>
          </a:p>
          <a:p>
            <a:pPr algn="ctr"/>
            <a:r>
              <a:rPr lang="sv-SE" sz="2400" dirty="0" smtClean="0">
                <a:solidFill>
                  <a:schemeClr val="accent3"/>
                </a:solidFill>
                <a:latin typeface="+mj-lt"/>
              </a:rPr>
              <a:t>Behovet av energi kommer att öka</a:t>
            </a:r>
          </a:p>
          <a:p>
            <a:pPr algn="ctr"/>
            <a:r>
              <a:rPr lang="sv-SE" sz="2400" dirty="0" smtClean="0">
                <a:solidFill>
                  <a:schemeClr val="accent3"/>
                </a:solidFill>
                <a:latin typeface="+mj-lt"/>
              </a:rPr>
              <a:t>-</a:t>
            </a:r>
          </a:p>
          <a:p>
            <a:pPr algn="ctr"/>
            <a:r>
              <a:rPr lang="sv-SE" sz="2400" dirty="0" smtClean="0">
                <a:solidFill>
                  <a:schemeClr val="bg1"/>
                </a:solidFill>
                <a:latin typeface="+mj-lt"/>
              </a:rPr>
              <a:t>Det är säkert!</a:t>
            </a:r>
          </a:p>
          <a:p>
            <a:pPr algn="ctr"/>
            <a:r>
              <a:rPr lang="sv-SE" sz="2400" dirty="0" smtClean="0">
                <a:solidFill>
                  <a:schemeClr val="accent3"/>
                </a:solidFill>
                <a:latin typeface="+mj-lt"/>
              </a:rPr>
              <a:t>-</a:t>
            </a:r>
          </a:p>
          <a:p>
            <a:pPr algn="ctr"/>
            <a:r>
              <a:rPr lang="sv-SE" sz="2400" dirty="0" smtClean="0">
                <a:solidFill>
                  <a:schemeClr val="accent3"/>
                </a:solidFill>
                <a:latin typeface="+mj-lt"/>
              </a:rPr>
              <a:t>Frågan är bara hur mycket…?</a:t>
            </a:r>
            <a:endParaRPr lang="sv-SE" sz="2400" dirty="0">
              <a:solidFill>
                <a:schemeClr val="accent3"/>
              </a:solidFill>
              <a:latin typeface="+mj-lt"/>
            </a:endParaRPr>
          </a:p>
        </p:txBody>
      </p:sp>
      <p:sp>
        <p:nvSpPr>
          <p:cNvPr id="15" name="Rektangel 14"/>
          <p:cNvSpPr/>
          <p:nvPr/>
        </p:nvSpPr>
        <p:spPr>
          <a:xfrm>
            <a:off x="3200400" y="457200"/>
            <a:ext cx="54864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6" name="Bildobjekt 5" descr="world market future prediction.png"/>
          <p:cNvPicPr>
            <a:picLocks noChangeAspect="1"/>
          </p:cNvPicPr>
          <p:nvPr/>
        </p:nvPicPr>
        <p:blipFill>
          <a:blip r:embed="rId3"/>
          <a:stretch>
            <a:fillRect/>
          </a:stretch>
        </p:blipFill>
        <p:spPr>
          <a:xfrm>
            <a:off x="3429000" y="914400"/>
            <a:ext cx="4773930" cy="3298190"/>
          </a:xfrm>
          <a:prstGeom prst="rect">
            <a:avLst/>
          </a:prstGeom>
        </p:spPr>
      </p:pic>
      <p:sp>
        <p:nvSpPr>
          <p:cNvPr id="7" name="Rektangel 6"/>
          <p:cNvSpPr/>
          <p:nvPr/>
        </p:nvSpPr>
        <p:spPr>
          <a:xfrm>
            <a:off x="7620000" y="4800601"/>
            <a:ext cx="990600" cy="246221"/>
          </a:xfrm>
          <a:prstGeom prst="rect">
            <a:avLst/>
          </a:prstGeom>
        </p:spPr>
        <p:txBody>
          <a:bodyPr wrap="square">
            <a:spAutoFit/>
          </a:bodyPr>
          <a:lstStyle/>
          <a:p>
            <a:pPr lvl="0" algn="r"/>
            <a:r>
              <a:rPr lang="sv-SE" sz="1000" dirty="0" smtClean="0"/>
              <a:t>Källa: IEA</a:t>
            </a:r>
            <a:endParaRPr sz="10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26670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200" b="1" dirty="0" smtClean="0">
              <a:solidFill>
                <a:schemeClr val="accent3"/>
              </a:solidFill>
              <a:latin typeface="+mj-lt"/>
            </a:endParaRPr>
          </a:p>
          <a:p>
            <a:pPr algn="ctr"/>
            <a:r>
              <a:rPr lang="sv-SE" sz="2000" dirty="0" smtClean="0">
                <a:solidFill>
                  <a:schemeClr val="bg1"/>
                </a:solidFill>
                <a:latin typeface="+mj-lt"/>
              </a:rPr>
              <a:t>Kina och Indien står tillsammans för 50% av den ökande </a:t>
            </a:r>
            <a:r>
              <a:rPr lang="sv-SE" sz="2000" dirty="0" err="1" smtClean="0">
                <a:solidFill>
                  <a:schemeClr val="bg1"/>
                </a:solidFill>
                <a:latin typeface="+mj-lt"/>
              </a:rPr>
              <a:t>energi-användningen</a:t>
            </a:r>
            <a:r>
              <a:rPr lang="sv-SE" sz="2000" dirty="0" smtClean="0">
                <a:solidFill>
                  <a:schemeClr val="bg1"/>
                </a:solidFill>
                <a:latin typeface="+mj-lt"/>
              </a:rPr>
              <a:t> </a:t>
            </a:r>
          </a:p>
        </p:txBody>
      </p:sp>
      <p:sp>
        <p:nvSpPr>
          <p:cNvPr id="15" name="Rektangel 14"/>
          <p:cNvSpPr/>
          <p:nvPr/>
        </p:nvSpPr>
        <p:spPr>
          <a:xfrm>
            <a:off x="3200400" y="457200"/>
            <a:ext cx="54864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5" name="Bildobjekt 4" descr="A3_dia-B.png"/>
          <p:cNvPicPr>
            <a:picLocks noChangeAspect="1"/>
          </p:cNvPicPr>
          <p:nvPr/>
        </p:nvPicPr>
        <p:blipFill>
          <a:blip r:embed="rId3"/>
          <a:stretch>
            <a:fillRect/>
          </a:stretch>
        </p:blipFill>
        <p:spPr>
          <a:xfrm>
            <a:off x="3276600" y="1219200"/>
            <a:ext cx="5310665" cy="3352800"/>
          </a:xfrm>
          <a:prstGeom prst="rect">
            <a:avLst/>
          </a:prstGeom>
        </p:spPr>
      </p:pic>
      <p:sp>
        <p:nvSpPr>
          <p:cNvPr id="6" name="Rektangel 5"/>
          <p:cNvSpPr/>
          <p:nvPr/>
        </p:nvSpPr>
        <p:spPr>
          <a:xfrm>
            <a:off x="7620000" y="4800601"/>
            <a:ext cx="990600" cy="246221"/>
          </a:xfrm>
          <a:prstGeom prst="rect">
            <a:avLst/>
          </a:prstGeom>
        </p:spPr>
        <p:txBody>
          <a:bodyPr wrap="square">
            <a:spAutoFit/>
          </a:bodyPr>
          <a:lstStyle/>
          <a:p>
            <a:pPr lvl="0" algn="r"/>
            <a:r>
              <a:rPr lang="sv-SE" sz="1000" dirty="0" smtClean="0"/>
              <a:t>Källa: IEA</a:t>
            </a:r>
            <a:endParaRPr sz="10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p:cNvSpPr/>
          <p:nvPr/>
        </p:nvSpPr>
        <p:spPr>
          <a:xfrm>
            <a:off x="457200" y="2819400"/>
            <a:ext cx="20574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rgbClr val="FFFFFF"/>
              </a:solidFill>
              <a:latin typeface="+mj-lt"/>
            </a:endParaRPr>
          </a:p>
        </p:txBody>
      </p:sp>
      <p:sp>
        <p:nvSpPr>
          <p:cNvPr id="22" name="Rektangel 21"/>
          <p:cNvSpPr/>
          <p:nvPr/>
        </p:nvSpPr>
        <p:spPr>
          <a:xfrm>
            <a:off x="457200" y="457200"/>
            <a:ext cx="20574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rgbClr val="FFFFFF"/>
              </a:solidFill>
              <a:latin typeface="+mj-lt"/>
            </a:endParaRPr>
          </a:p>
        </p:txBody>
      </p:sp>
      <p:sp>
        <p:nvSpPr>
          <p:cNvPr id="23" name="Rektangel 22"/>
          <p:cNvSpPr/>
          <p:nvPr/>
        </p:nvSpPr>
        <p:spPr>
          <a:xfrm>
            <a:off x="2590800" y="457200"/>
            <a:ext cx="20574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rgbClr val="FFFFFF"/>
              </a:solidFill>
              <a:latin typeface="+mj-lt"/>
            </a:endParaRPr>
          </a:p>
        </p:txBody>
      </p:sp>
      <p:sp>
        <p:nvSpPr>
          <p:cNvPr id="24" name="Rektangel 23"/>
          <p:cNvSpPr/>
          <p:nvPr/>
        </p:nvSpPr>
        <p:spPr>
          <a:xfrm>
            <a:off x="2590800" y="2819400"/>
            <a:ext cx="20574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rgbClr val="FFFFFF"/>
              </a:solidFill>
              <a:latin typeface="+mj-lt"/>
            </a:endParaRPr>
          </a:p>
        </p:txBody>
      </p:sp>
      <p:sp>
        <p:nvSpPr>
          <p:cNvPr id="25" name="Rektangel 24"/>
          <p:cNvSpPr/>
          <p:nvPr/>
        </p:nvSpPr>
        <p:spPr>
          <a:xfrm>
            <a:off x="6858000" y="457200"/>
            <a:ext cx="1828800" cy="46482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52000" tIns="360000" rIns="144000" bIns="360000" rtlCol="0" anchor="t" anchorCtr="0"/>
          <a:lstStyle/>
          <a:p>
            <a:pPr>
              <a:spcAft>
                <a:spcPts val="600"/>
              </a:spcAft>
            </a:pPr>
            <a:r>
              <a:rPr lang="sv-SE" sz="1400" dirty="0" smtClean="0">
                <a:solidFill>
                  <a:srgbClr val="FFFFFF"/>
                </a:solidFill>
                <a:latin typeface="+mj-lt"/>
              </a:rPr>
              <a:t>OLJAN MINSKAR </a:t>
            </a:r>
          </a:p>
          <a:p>
            <a:pPr>
              <a:spcAft>
                <a:spcPts val="600"/>
              </a:spcAft>
            </a:pPr>
            <a:r>
              <a:rPr lang="sv-SE" sz="1400" dirty="0" smtClean="0">
                <a:solidFill>
                  <a:schemeClr val="accent3"/>
                </a:solidFill>
                <a:latin typeface="+mj-lt"/>
              </a:rPr>
              <a:t>KOLET ÖKAR</a:t>
            </a:r>
          </a:p>
          <a:p>
            <a:pPr>
              <a:spcAft>
                <a:spcPts val="600"/>
              </a:spcAft>
            </a:pPr>
            <a:r>
              <a:rPr lang="sv-SE" sz="1400" dirty="0" smtClean="0">
                <a:solidFill>
                  <a:srgbClr val="FFFFFF"/>
                </a:solidFill>
                <a:latin typeface="+mj-lt"/>
              </a:rPr>
              <a:t>FÖRNYBART TAR PLATS</a:t>
            </a:r>
            <a:r>
              <a:rPr lang="en-US" sz="1400" dirty="0" smtClean="0"/>
              <a:t> </a:t>
            </a:r>
          </a:p>
          <a:p>
            <a:pPr>
              <a:spcAft>
                <a:spcPts val="600"/>
              </a:spcAft>
            </a:pPr>
            <a:endParaRPr lang="en-US" sz="1400" dirty="0" smtClean="0">
              <a:latin typeface="+mj-lt"/>
            </a:endParaRPr>
          </a:p>
          <a:p>
            <a:pPr>
              <a:spcAft>
                <a:spcPts val="600"/>
              </a:spcAft>
            </a:pPr>
            <a:r>
              <a:rPr lang="en-US" sz="800" dirty="0" err="1" smtClean="0">
                <a:latin typeface="+mj-lt"/>
              </a:rPr>
              <a:t>Källa</a:t>
            </a:r>
            <a:r>
              <a:rPr lang="en-US" sz="800" dirty="0" smtClean="0">
                <a:latin typeface="+mj-lt"/>
              </a:rPr>
              <a:t>: </a:t>
            </a:r>
            <a:r>
              <a:rPr lang="en-US" sz="800" i="1" dirty="0" smtClean="0">
                <a:latin typeface="+mj-lt"/>
              </a:rPr>
              <a:t>www.paulchefurka.ca/WEAP2/Energy_GDP_2050.html</a:t>
            </a:r>
            <a:endParaRPr lang="en-US" sz="800" dirty="0" smtClean="0">
              <a:latin typeface="+mj-lt"/>
            </a:endParaRPr>
          </a:p>
          <a:p>
            <a:pPr>
              <a:spcAft>
                <a:spcPts val="600"/>
              </a:spcAft>
            </a:pPr>
            <a:r>
              <a:rPr lang="sv-SE" sz="1000" dirty="0" smtClean="0">
                <a:solidFill>
                  <a:srgbClr val="FFFFFF"/>
                </a:solidFill>
                <a:latin typeface="+mj-lt"/>
              </a:rPr>
              <a:t> </a:t>
            </a:r>
          </a:p>
        </p:txBody>
      </p:sp>
      <p:sp>
        <p:nvSpPr>
          <p:cNvPr id="28" name="Rektangel 27"/>
          <p:cNvSpPr/>
          <p:nvPr/>
        </p:nvSpPr>
        <p:spPr>
          <a:xfrm>
            <a:off x="4724400" y="2819400"/>
            <a:ext cx="20574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rgbClr val="FFFFFF"/>
              </a:solidFill>
              <a:latin typeface="+mj-lt"/>
            </a:endParaRPr>
          </a:p>
        </p:txBody>
      </p:sp>
      <p:sp>
        <p:nvSpPr>
          <p:cNvPr id="29" name="Rektangel 28"/>
          <p:cNvSpPr/>
          <p:nvPr/>
        </p:nvSpPr>
        <p:spPr>
          <a:xfrm>
            <a:off x="4724400" y="457200"/>
            <a:ext cx="20574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rgbClr val="FFFFFF"/>
              </a:solidFill>
              <a:latin typeface="+mj-lt"/>
            </a:endParaRPr>
          </a:p>
        </p:txBody>
      </p:sp>
      <p:graphicFrame>
        <p:nvGraphicFramePr>
          <p:cNvPr id="30" name="Diagram 29"/>
          <p:cNvGraphicFramePr/>
          <p:nvPr/>
        </p:nvGraphicFramePr>
        <p:xfrm>
          <a:off x="457200" y="457200"/>
          <a:ext cx="205740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iagram 30"/>
          <p:cNvGraphicFramePr/>
          <p:nvPr/>
        </p:nvGraphicFramePr>
        <p:xfrm>
          <a:off x="457200" y="2819400"/>
          <a:ext cx="20574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Diagram 31"/>
          <p:cNvGraphicFramePr/>
          <p:nvPr/>
        </p:nvGraphicFramePr>
        <p:xfrm>
          <a:off x="2590800" y="457200"/>
          <a:ext cx="2057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Diagram 32"/>
          <p:cNvGraphicFramePr/>
          <p:nvPr/>
        </p:nvGraphicFramePr>
        <p:xfrm>
          <a:off x="2590800" y="2819400"/>
          <a:ext cx="2057400" cy="2260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Diagram 33"/>
          <p:cNvGraphicFramePr/>
          <p:nvPr/>
        </p:nvGraphicFramePr>
        <p:xfrm>
          <a:off x="4724400" y="838200"/>
          <a:ext cx="2057400" cy="1905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Diagram 34"/>
          <p:cNvGraphicFramePr/>
          <p:nvPr/>
        </p:nvGraphicFramePr>
        <p:xfrm>
          <a:off x="4648200" y="2819400"/>
          <a:ext cx="2209800" cy="2286000"/>
        </p:xfrm>
        <a:graphic>
          <a:graphicData uri="http://schemas.openxmlformats.org/drawingml/2006/chart">
            <c:chart xmlns:c="http://schemas.openxmlformats.org/drawingml/2006/chart" xmlns:r="http://schemas.openxmlformats.org/officeDocument/2006/relationships" r:id="rId8"/>
          </a:graphicData>
        </a:graphic>
      </p:graphicFrame>
      <p:sp>
        <p:nvSpPr>
          <p:cNvPr id="38" name="textruta 37"/>
          <p:cNvSpPr txBox="1"/>
          <p:nvPr/>
        </p:nvSpPr>
        <p:spPr>
          <a:xfrm>
            <a:off x="609600" y="571500"/>
            <a:ext cx="1752600" cy="338554"/>
          </a:xfrm>
          <a:prstGeom prst="rect">
            <a:avLst/>
          </a:prstGeom>
          <a:noFill/>
        </p:spPr>
        <p:txBody>
          <a:bodyPr wrap="square" rtlCol="0">
            <a:spAutoFit/>
          </a:bodyPr>
          <a:lstStyle/>
          <a:p>
            <a:pPr algn="ctr"/>
            <a:r>
              <a:rPr lang="sv-SE" sz="1600" b="1" dirty="0" smtClean="0">
                <a:solidFill>
                  <a:srgbClr val="FFFFFF"/>
                </a:solidFill>
              </a:rPr>
              <a:t>USA 2006</a:t>
            </a:r>
            <a:endParaRPr lang="sv-SE" sz="1600" b="1" dirty="0">
              <a:solidFill>
                <a:srgbClr val="FFFFFF"/>
              </a:solidFill>
            </a:endParaRPr>
          </a:p>
        </p:txBody>
      </p:sp>
      <p:sp>
        <p:nvSpPr>
          <p:cNvPr id="39" name="textruta 38"/>
          <p:cNvSpPr txBox="1"/>
          <p:nvPr/>
        </p:nvSpPr>
        <p:spPr>
          <a:xfrm>
            <a:off x="609600" y="4690646"/>
            <a:ext cx="1752600" cy="338554"/>
          </a:xfrm>
          <a:prstGeom prst="rect">
            <a:avLst/>
          </a:prstGeom>
          <a:noFill/>
        </p:spPr>
        <p:txBody>
          <a:bodyPr wrap="square" rtlCol="0">
            <a:spAutoFit/>
          </a:bodyPr>
          <a:lstStyle/>
          <a:p>
            <a:pPr algn="ctr"/>
            <a:r>
              <a:rPr lang="sv-SE" sz="1600" b="1" dirty="0" smtClean="0">
                <a:solidFill>
                  <a:srgbClr val="FFFFFF"/>
                </a:solidFill>
              </a:rPr>
              <a:t>USA 2050</a:t>
            </a:r>
            <a:endParaRPr lang="sv-SE" sz="1600" b="1" dirty="0">
              <a:solidFill>
                <a:srgbClr val="FFFFFF"/>
              </a:solidFill>
            </a:endParaRPr>
          </a:p>
        </p:txBody>
      </p:sp>
      <p:sp>
        <p:nvSpPr>
          <p:cNvPr id="40" name="textruta 39"/>
          <p:cNvSpPr txBox="1"/>
          <p:nvPr/>
        </p:nvSpPr>
        <p:spPr>
          <a:xfrm>
            <a:off x="2743200" y="571500"/>
            <a:ext cx="1752600" cy="338554"/>
          </a:xfrm>
          <a:prstGeom prst="rect">
            <a:avLst/>
          </a:prstGeom>
          <a:noFill/>
        </p:spPr>
        <p:txBody>
          <a:bodyPr wrap="square" rtlCol="0">
            <a:spAutoFit/>
          </a:bodyPr>
          <a:lstStyle/>
          <a:p>
            <a:pPr algn="ctr"/>
            <a:r>
              <a:rPr lang="sv-SE" sz="1600" b="1" dirty="0" smtClean="0">
                <a:solidFill>
                  <a:srgbClr val="FFFFFF"/>
                </a:solidFill>
              </a:rPr>
              <a:t>KINA 2006</a:t>
            </a:r>
            <a:endParaRPr lang="sv-SE" sz="1600" b="1" dirty="0">
              <a:solidFill>
                <a:srgbClr val="FFFFFF"/>
              </a:solidFill>
            </a:endParaRPr>
          </a:p>
        </p:txBody>
      </p:sp>
      <p:sp>
        <p:nvSpPr>
          <p:cNvPr id="41" name="textruta 40"/>
          <p:cNvSpPr txBox="1"/>
          <p:nvPr/>
        </p:nvSpPr>
        <p:spPr>
          <a:xfrm>
            <a:off x="2743200" y="4690646"/>
            <a:ext cx="1752600" cy="338554"/>
          </a:xfrm>
          <a:prstGeom prst="rect">
            <a:avLst/>
          </a:prstGeom>
          <a:noFill/>
        </p:spPr>
        <p:txBody>
          <a:bodyPr wrap="square" rtlCol="0">
            <a:spAutoFit/>
          </a:bodyPr>
          <a:lstStyle/>
          <a:p>
            <a:pPr algn="ctr"/>
            <a:r>
              <a:rPr lang="sv-SE" sz="1600" b="1" dirty="0" smtClean="0">
                <a:solidFill>
                  <a:srgbClr val="FFFFFF"/>
                </a:solidFill>
              </a:rPr>
              <a:t>KINA 2050</a:t>
            </a:r>
            <a:endParaRPr lang="sv-SE" sz="1600" b="1" dirty="0">
              <a:solidFill>
                <a:srgbClr val="FFFFFF"/>
              </a:solidFill>
            </a:endParaRPr>
          </a:p>
        </p:txBody>
      </p:sp>
      <p:sp>
        <p:nvSpPr>
          <p:cNvPr id="42" name="textruta 41"/>
          <p:cNvSpPr txBox="1"/>
          <p:nvPr/>
        </p:nvSpPr>
        <p:spPr>
          <a:xfrm>
            <a:off x="4876800" y="571500"/>
            <a:ext cx="1752600" cy="338554"/>
          </a:xfrm>
          <a:prstGeom prst="rect">
            <a:avLst/>
          </a:prstGeom>
          <a:noFill/>
        </p:spPr>
        <p:txBody>
          <a:bodyPr wrap="square" rtlCol="0">
            <a:spAutoFit/>
          </a:bodyPr>
          <a:lstStyle/>
          <a:p>
            <a:pPr algn="ctr"/>
            <a:r>
              <a:rPr lang="sv-SE" sz="1600" b="1" dirty="0" smtClean="0">
                <a:solidFill>
                  <a:srgbClr val="FFFFFF"/>
                </a:solidFill>
              </a:rPr>
              <a:t>INDIEN 2006</a:t>
            </a:r>
            <a:endParaRPr lang="sv-SE" sz="1600" b="1" dirty="0">
              <a:solidFill>
                <a:srgbClr val="FFFFFF"/>
              </a:solidFill>
            </a:endParaRPr>
          </a:p>
        </p:txBody>
      </p:sp>
      <p:sp>
        <p:nvSpPr>
          <p:cNvPr id="43" name="textruta 42"/>
          <p:cNvSpPr txBox="1"/>
          <p:nvPr/>
        </p:nvSpPr>
        <p:spPr>
          <a:xfrm>
            <a:off x="4876800" y="4690646"/>
            <a:ext cx="1752600" cy="338554"/>
          </a:xfrm>
          <a:prstGeom prst="rect">
            <a:avLst/>
          </a:prstGeom>
          <a:noFill/>
        </p:spPr>
        <p:txBody>
          <a:bodyPr wrap="square" rtlCol="0">
            <a:spAutoFit/>
          </a:bodyPr>
          <a:lstStyle/>
          <a:p>
            <a:pPr algn="ctr"/>
            <a:r>
              <a:rPr lang="sv-SE" sz="1600" b="1" dirty="0" smtClean="0">
                <a:solidFill>
                  <a:srgbClr val="FFFFFF"/>
                </a:solidFill>
              </a:rPr>
              <a:t>INDIEN 2050</a:t>
            </a:r>
            <a:endParaRPr lang="sv-SE" sz="1600" b="1" dirty="0">
              <a:solidFill>
                <a:srgbClr val="FFFFFF"/>
              </a:solidFill>
            </a:endParaRPr>
          </a:p>
        </p:txBody>
      </p:sp>
      <p:sp>
        <p:nvSpPr>
          <p:cNvPr id="44" name="Rektangel 43"/>
          <p:cNvSpPr/>
          <p:nvPr/>
        </p:nvSpPr>
        <p:spPr>
          <a:xfrm>
            <a:off x="7010400" y="3152001"/>
            <a:ext cx="228600" cy="2286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textruta 44"/>
          <p:cNvSpPr txBox="1"/>
          <p:nvPr/>
        </p:nvSpPr>
        <p:spPr>
          <a:xfrm>
            <a:off x="7239000" y="3152002"/>
            <a:ext cx="1295400" cy="276999"/>
          </a:xfrm>
          <a:prstGeom prst="rect">
            <a:avLst/>
          </a:prstGeom>
          <a:noFill/>
        </p:spPr>
        <p:txBody>
          <a:bodyPr wrap="square" rtlCol="0">
            <a:spAutoFit/>
          </a:bodyPr>
          <a:lstStyle/>
          <a:p>
            <a:r>
              <a:rPr lang="sv-SE" sz="1200" dirty="0" smtClean="0">
                <a:solidFill>
                  <a:srgbClr val="FFFFFF"/>
                </a:solidFill>
              </a:rPr>
              <a:t>VATTENKRAFT</a:t>
            </a:r>
            <a:endParaRPr lang="sv-SE" sz="1200" dirty="0">
              <a:solidFill>
                <a:srgbClr val="FFFFFF"/>
              </a:solidFill>
            </a:endParaRPr>
          </a:p>
        </p:txBody>
      </p:sp>
      <p:sp>
        <p:nvSpPr>
          <p:cNvPr id="48" name="Rektangel 47"/>
          <p:cNvSpPr/>
          <p:nvPr/>
        </p:nvSpPr>
        <p:spPr>
          <a:xfrm>
            <a:off x="7010400" y="3456801"/>
            <a:ext cx="228600" cy="22860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textruta 48"/>
          <p:cNvSpPr txBox="1"/>
          <p:nvPr/>
        </p:nvSpPr>
        <p:spPr>
          <a:xfrm>
            <a:off x="7239000" y="3456802"/>
            <a:ext cx="1371600" cy="276999"/>
          </a:xfrm>
          <a:prstGeom prst="rect">
            <a:avLst/>
          </a:prstGeom>
          <a:noFill/>
        </p:spPr>
        <p:txBody>
          <a:bodyPr wrap="square" rtlCol="0">
            <a:spAutoFit/>
          </a:bodyPr>
          <a:lstStyle/>
          <a:p>
            <a:r>
              <a:rPr lang="sv-SE" sz="1200" dirty="0" smtClean="0">
                <a:solidFill>
                  <a:srgbClr val="FFFFFF"/>
                </a:solidFill>
              </a:rPr>
              <a:t>KÄRNKRAFT</a:t>
            </a:r>
            <a:endParaRPr lang="sv-SE" sz="1200" dirty="0">
              <a:solidFill>
                <a:srgbClr val="FFFFFF"/>
              </a:solidFill>
            </a:endParaRPr>
          </a:p>
        </p:txBody>
      </p:sp>
      <p:sp>
        <p:nvSpPr>
          <p:cNvPr id="50" name="Rektangel 49"/>
          <p:cNvSpPr/>
          <p:nvPr/>
        </p:nvSpPr>
        <p:spPr>
          <a:xfrm>
            <a:off x="7010400" y="3761601"/>
            <a:ext cx="228600" cy="22860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p:cNvSpPr txBox="1"/>
          <p:nvPr/>
        </p:nvSpPr>
        <p:spPr>
          <a:xfrm>
            <a:off x="7239000" y="3761602"/>
            <a:ext cx="1371600" cy="276999"/>
          </a:xfrm>
          <a:prstGeom prst="rect">
            <a:avLst/>
          </a:prstGeom>
          <a:noFill/>
        </p:spPr>
        <p:txBody>
          <a:bodyPr wrap="square" rtlCol="0">
            <a:spAutoFit/>
          </a:bodyPr>
          <a:lstStyle/>
          <a:p>
            <a:r>
              <a:rPr lang="sv-SE" sz="1200" dirty="0" smtClean="0">
                <a:solidFill>
                  <a:srgbClr val="FFFFFF"/>
                </a:solidFill>
              </a:rPr>
              <a:t>KOL</a:t>
            </a:r>
            <a:endParaRPr lang="sv-SE" sz="1200" dirty="0">
              <a:solidFill>
                <a:srgbClr val="FFFFFF"/>
              </a:solidFill>
            </a:endParaRPr>
          </a:p>
        </p:txBody>
      </p:sp>
      <p:sp>
        <p:nvSpPr>
          <p:cNvPr id="52" name="Rektangel 51"/>
          <p:cNvSpPr/>
          <p:nvPr/>
        </p:nvSpPr>
        <p:spPr>
          <a:xfrm>
            <a:off x="7010400" y="4066401"/>
            <a:ext cx="228600" cy="2286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textruta 52"/>
          <p:cNvSpPr txBox="1"/>
          <p:nvPr/>
        </p:nvSpPr>
        <p:spPr>
          <a:xfrm>
            <a:off x="7239000" y="4066401"/>
            <a:ext cx="1371600" cy="276999"/>
          </a:xfrm>
          <a:prstGeom prst="rect">
            <a:avLst/>
          </a:prstGeom>
          <a:noFill/>
        </p:spPr>
        <p:txBody>
          <a:bodyPr wrap="square" rtlCol="0">
            <a:spAutoFit/>
          </a:bodyPr>
          <a:lstStyle/>
          <a:p>
            <a:r>
              <a:rPr lang="sv-SE" sz="1200" dirty="0" smtClean="0">
                <a:solidFill>
                  <a:srgbClr val="FFFFFF"/>
                </a:solidFill>
              </a:rPr>
              <a:t>GAS</a:t>
            </a:r>
          </a:p>
        </p:txBody>
      </p:sp>
      <p:sp>
        <p:nvSpPr>
          <p:cNvPr id="54" name="Rektangel 53"/>
          <p:cNvSpPr/>
          <p:nvPr/>
        </p:nvSpPr>
        <p:spPr>
          <a:xfrm>
            <a:off x="7010400" y="4371201"/>
            <a:ext cx="228600" cy="2286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textruta 54"/>
          <p:cNvSpPr txBox="1"/>
          <p:nvPr/>
        </p:nvSpPr>
        <p:spPr>
          <a:xfrm>
            <a:off x="7239000" y="4371201"/>
            <a:ext cx="1371600" cy="276999"/>
          </a:xfrm>
          <a:prstGeom prst="rect">
            <a:avLst/>
          </a:prstGeom>
          <a:noFill/>
        </p:spPr>
        <p:txBody>
          <a:bodyPr wrap="square" rtlCol="0">
            <a:spAutoFit/>
          </a:bodyPr>
          <a:lstStyle/>
          <a:p>
            <a:r>
              <a:rPr lang="sv-SE" sz="1200" dirty="0" smtClean="0">
                <a:solidFill>
                  <a:srgbClr val="FFFFFF"/>
                </a:solidFill>
              </a:rPr>
              <a:t>OLJA</a:t>
            </a:r>
          </a:p>
        </p:txBody>
      </p:sp>
      <p:sp>
        <p:nvSpPr>
          <p:cNvPr id="56" name="Rektangel 55"/>
          <p:cNvSpPr/>
          <p:nvPr/>
        </p:nvSpPr>
        <p:spPr>
          <a:xfrm>
            <a:off x="7010400" y="4676001"/>
            <a:ext cx="228600" cy="228600"/>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textruta 56"/>
          <p:cNvSpPr txBox="1"/>
          <p:nvPr/>
        </p:nvSpPr>
        <p:spPr>
          <a:xfrm>
            <a:off x="7239000" y="4676001"/>
            <a:ext cx="1371600" cy="276999"/>
          </a:xfrm>
          <a:prstGeom prst="rect">
            <a:avLst/>
          </a:prstGeom>
          <a:noFill/>
        </p:spPr>
        <p:txBody>
          <a:bodyPr wrap="square" rtlCol="0">
            <a:spAutoFit/>
          </a:bodyPr>
          <a:lstStyle/>
          <a:p>
            <a:r>
              <a:rPr lang="sv-SE" sz="1200" dirty="0" smtClean="0">
                <a:solidFill>
                  <a:srgbClr val="FFFFFF"/>
                </a:solidFill>
              </a:rPr>
              <a:t>FÖRNYBART</a:t>
            </a:r>
          </a:p>
        </p:txBody>
      </p:sp>
      <p:sp>
        <p:nvSpPr>
          <p:cNvPr id="2" name="TextBox 1"/>
          <p:cNvSpPr txBox="1"/>
          <p:nvPr/>
        </p:nvSpPr>
        <p:spPr>
          <a:xfrm>
            <a:off x="1979712" y="2132856"/>
            <a:ext cx="4324471" cy="1200328"/>
          </a:xfrm>
          <a:prstGeom prst="rect">
            <a:avLst/>
          </a:prstGeom>
          <a:solidFill>
            <a:srgbClr val="FF6600"/>
          </a:solidFill>
        </p:spPr>
        <p:txBody>
          <a:bodyPr wrap="none" rtlCol="0">
            <a:spAutoFit/>
          </a:bodyPr>
          <a:lstStyle/>
          <a:p>
            <a:pPr algn="ctr"/>
            <a:r>
              <a:rPr lang="en-US" sz="2400" b="1" dirty="0" smtClean="0"/>
              <a:t>OBS –</a:t>
            </a:r>
            <a:r>
              <a:rPr lang="en-US" sz="2400" b="1" dirty="0" err="1" smtClean="0"/>
              <a:t>dessa</a:t>
            </a:r>
            <a:r>
              <a:rPr lang="en-US" sz="2400" b="1" dirty="0" smtClean="0"/>
              <a:t> </a:t>
            </a:r>
            <a:r>
              <a:rPr lang="en-US" sz="2400" b="1" dirty="0" err="1" smtClean="0"/>
              <a:t>ritades</a:t>
            </a:r>
            <a:endParaRPr lang="en-US" sz="2400" b="1" dirty="0" smtClean="0"/>
          </a:p>
          <a:p>
            <a:pPr algn="ctr"/>
            <a:r>
              <a:rPr lang="en-US" sz="2400" b="1" dirty="0" err="1"/>
              <a:t>f</a:t>
            </a:r>
            <a:r>
              <a:rPr lang="en-US" sz="2400" b="1" dirty="0" err="1" smtClean="0"/>
              <a:t>ör</a:t>
            </a:r>
            <a:r>
              <a:rPr lang="en-US" sz="2400" b="1" dirty="0" smtClean="0"/>
              <a:t> 2 </a:t>
            </a:r>
            <a:r>
              <a:rPr lang="en-US" sz="2400" b="1" dirty="0" err="1" smtClean="0"/>
              <a:t>år</a:t>
            </a:r>
            <a:r>
              <a:rPr lang="en-US" sz="2400" b="1" dirty="0" smtClean="0"/>
              <a:t> sedan</a:t>
            </a:r>
          </a:p>
          <a:p>
            <a:pPr algn="ctr"/>
            <a:r>
              <a:rPr lang="en-US" sz="2400" b="1" dirty="0" err="1" smtClean="0"/>
              <a:t>Fracking</a:t>
            </a:r>
            <a:r>
              <a:rPr lang="en-US" sz="2400" b="1" dirty="0" smtClean="0"/>
              <a:t> </a:t>
            </a:r>
            <a:r>
              <a:rPr lang="en-US" sz="2400" b="1" dirty="0" err="1" smtClean="0"/>
              <a:t>ändrar</a:t>
            </a:r>
            <a:r>
              <a:rPr lang="en-US" sz="2400" b="1" dirty="0" smtClean="0"/>
              <a:t> </a:t>
            </a:r>
            <a:r>
              <a:rPr lang="en-US" sz="2400" b="1" dirty="0" err="1" smtClean="0"/>
              <a:t>scenarierna</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ktangel 7"/>
          <p:cNvSpPr/>
          <p:nvPr/>
        </p:nvSpPr>
        <p:spPr>
          <a:xfrm>
            <a:off x="5943600" y="457200"/>
            <a:ext cx="2743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400" dirty="0" smtClean="0">
                <a:solidFill>
                  <a:schemeClr val="accent3"/>
                </a:solidFill>
                <a:latin typeface="+mj-lt"/>
              </a:rPr>
              <a:t> Scenarier för utvecklingen till 2050</a:t>
            </a:r>
          </a:p>
          <a:p>
            <a:pPr algn="ctr"/>
            <a:endParaRPr lang="sv-SE" sz="2400" dirty="0" smtClean="0">
              <a:solidFill>
                <a:schemeClr val="accent3"/>
              </a:solidFill>
              <a:latin typeface="+mj-lt"/>
            </a:endParaRPr>
          </a:p>
          <a:p>
            <a:pPr algn="ctr"/>
            <a:r>
              <a:rPr lang="sv-SE" sz="2000" dirty="0" smtClean="0">
                <a:solidFill>
                  <a:srgbClr val="FFFFFF"/>
                </a:solidFill>
                <a:latin typeface="+mj-lt"/>
              </a:rPr>
              <a:t>I en jämförelse är Sverige mindre beroende av fossilt än världen i övrigt även 2050</a:t>
            </a:r>
          </a:p>
        </p:txBody>
      </p:sp>
      <p:sp>
        <p:nvSpPr>
          <p:cNvPr id="14" name="Rektangel 13"/>
          <p:cNvSpPr/>
          <p:nvPr/>
        </p:nvSpPr>
        <p:spPr>
          <a:xfrm>
            <a:off x="457200" y="457200"/>
            <a:ext cx="54102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5" name="Bildobjekt 4" descr="A4_dia-B.png"/>
          <p:cNvPicPr>
            <a:picLocks noChangeAspect="1"/>
          </p:cNvPicPr>
          <p:nvPr/>
        </p:nvPicPr>
        <p:blipFill>
          <a:blip r:embed="rId3"/>
          <a:stretch>
            <a:fillRect/>
          </a:stretch>
        </p:blipFill>
        <p:spPr>
          <a:xfrm>
            <a:off x="533400" y="1143000"/>
            <a:ext cx="5257800" cy="3126638"/>
          </a:xfrm>
          <a:prstGeom prst="rect">
            <a:avLst/>
          </a:prstGeom>
        </p:spPr>
      </p:pic>
      <p:sp>
        <p:nvSpPr>
          <p:cNvPr id="6" name="Rektangel 5"/>
          <p:cNvSpPr/>
          <p:nvPr/>
        </p:nvSpPr>
        <p:spPr>
          <a:xfrm>
            <a:off x="4088623" y="4800600"/>
            <a:ext cx="1778777" cy="246221"/>
          </a:xfrm>
          <a:prstGeom prst="rect">
            <a:avLst/>
          </a:prstGeom>
        </p:spPr>
        <p:txBody>
          <a:bodyPr wrap="none">
            <a:spAutoFit/>
          </a:bodyPr>
          <a:lstStyle/>
          <a:p>
            <a:pPr lvl="0" algn="r"/>
            <a:r>
              <a:rPr lang="sv-SE" sz="1000" dirty="0" smtClean="0"/>
              <a:t>Källa: </a:t>
            </a:r>
            <a:r>
              <a:rPr lang="sv-SE" sz="1000" dirty="0" err="1" smtClean="0"/>
              <a:t>KVAs</a:t>
            </a:r>
            <a:r>
              <a:rPr lang="sv-SE" sz="1000" dirty="0" smtClean="0"/>
              <a:t> Energikommitté</a:t>
            </a:r>
            <a:endParaRPr sz="1000"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p:cNvSpPr/>
          <p:nvPr/>
        </p:nvSpPr>
        <p:spPr>
          <a:xfrm>
            <a:off x="4191000" y="457200"/>
            <a:ext cx="4495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3200" b="1" dirty="0" smtClean="0">
                <a:solidFill>
                  <a:schemeClr val="accent3"/>
                </a:solidFill>
                <a:latin typeface="+mj-lt"/>
              </a:rPr>
              <a:t>VÄRLDENS ENERGIMIX I FRAMTIDEN</a:t>
            </a:r>
          </a:p>
          <a:p>
            <a:pPr algn="ctr"/>
            <a:endParaRPr lang="sv-SE" b="1" dirty="0" smtClean="0">
              <a:solidFill>
                <a:schemeClr val="bg1"/>
              </a:solidFill>
              <a:latin typeface="+mj-lt"/>
            </a:endParaRPr>
          </a:p>
          <a:p>
            <a:pPr algn="ctr"/>
            <a:r>
              <a:rPr lang="sv-SE" b="1" dirty="0" smtClean="0">
                <a:solidFill>
                  <a:schemeClr val="bg1"/>
                </a:solidFill>
                <a:latin typeface="+mj-lt"/>
              </a:rPr>
              <a:t>Sol</a:t>
            </a:r>
          </a:p>
          <a:p>
            <a:pPr algn="ctr"/>
            <a:r>
              <a:rPr lang="sv-SE" b="1" dirty="0" smtClean="0">
                <a:solidFill>
                  <a:schemeClr val="accent3"/>
                </a:solidFill>
                <a:latin typeface="+mj-lt"/>
              </a:rPr>
              <a:t>Geotermisk energi</a:t>
            </a:r>
          </a:p>
          <a:p>
            <a:pPr algn="ctr"/>
            <a:r>
              <a:rPr lang="sv-SE" b="1" dirty="0" smtClean="0">
                <a:solidFill>
                  <a:srgbClr val="FFFFFF"/>
                </a:solidFill>
                <a:latin typeface="+mj-lt"/>
              </a:rPr>
              <a:t>Biobränslen</a:t>
            </a:r>
          </a:p>
          <a:p>
            <a:pPr algn="ctr"/>
            <a:r>
              <a:rPr lang="sv-SE" b="1" dirty="0" smtClean="0">
                <a:solidFill>
                  <a:schemeClr val="accent3"/>
                </a:solidFill>
                <a:latin typeface="+mj-lt"/>
              </a:rPr>
              <a:t>Vind och våg</a:t>
            </a:r>
          </a:p>
          <a:p>
            <a:pPr algn="ctr"/>
            <a:r>
              <a:rPr lang="sv-SE" b="1" dirty="0" smtClean="0">
                <a:solidFill>
                  <a:srgbClr val="FFFFFF"/>
                </a:solidFill>
                <a:latin typeface="+mj-lt"/>
              </a:rPr>
              <a:t>Tidvatten</a:t>
            </a:r>
          </a:p>
          <a:p>
            <a:pPr algn="ctr"/>
            <a:r>
              <a:rPr lang="sv-SE" b="1" dirty="0" smtClean="0">
                <a:solidFill>
                  <a:schemeClr val="accent3"/>
                </a:solidFill>
                <a:latin typeface="+mj-lt"/>
              </a:rPr>
              <a:t>Fusion</a:t>
            </a:r>
          </a:p>
          <a:p>
            <a:pPr algn="ctr"/>
            <a:endParaRPr lang="sv-SE" sz="1400" dirty="0" smtClean="0">
              <a:solidFill>
                <a:schemeClr val="bg1"/>
              </a:solidFill>
              <a:latin typeface="+mj-lt"/>
            </a:endParaRPr>
          </a:p>
          <a:p>
            <a:pPr algn="ctr"/>
            <a:endParaRPr lang="sv-SE" sz="3200" b="1" dirty="0" smtClean="0">
              <a:solidFill>
                <a:schemeClr val="accent3"/>
              </a:solidFill>
              <a:latin typeface="+mj-lt"/>
            </a:endParaRPr>
          </a:p>
          <a:p>
            <a:pPr algn="ctr"/>
            <a:endParaRPr lang="sv-SE" sz="3200" b="1" dirty="0" smtClean="0">
              <a:solidFill>
                <a:schemeClr val="accent3"/>
              </a:solidFill>
              <a:latin typeface="+mj-lt"/>
            </a:endParaRPr>
          </a:p>
        </p:txBody>
      </p:sp>
      <p:pic>
        <p:nvPicPr>
          <p:cNvPr id="15" name="Bildobjekt 14" descr="shutterstock_14230498.jpg"/>
          <p:cNvPicPr>
            <a:picLocks noChangeAspect="1"/>
          </p:cNvPicPr>
          <p:nvPr/>
        </p:nvPicPr>
        <p:blipFill>
          <a:blip r:embed="rId3"/>
          <a:srcRect l="11111"/>
          <a:stretch>
            <a:fillRect/>
          </a:stretch>
        </p:blipFill>
        <p:spPr>
          <a:xfrm>
            <a:off x="457200" y="3810000"/>
            <a:ext cx="1828800" cy="1374279"/>
          </a:xfrm>
          <a:prstGeom prst="rect">
            <a:avLst/>
          </a:prstGeom>
        </p:spPr>
      </p:pic>
      <p:pic>
        <p:nvPicPr>
          <p:cNvPr id="16" name="Bildobjekt 15" descr="shutterstock_83454136.jpg"/>
          <p:cNvPicPr>
            <a:picLocks noChangeAspect="1"/>
          </p:cNvPicPr>
          <p:nvPr/>
        </p:nvPicPr>
        <p:blipFill>
          <a:blip r:embed="rId4"/>
          <a:srcRect l="14815"/>
          <a:stretch>
            <a:fillRect/>
          </a:stretch>
        </p:blipFill>
        <p:spPr>
          <a:xfrm>
            <a:off x="2362200" y="2362200"/>
            <a:ext cx="1752601" cy="1374279"/>
          </a:xfrm>
          <a:prstGeom prst="rect">
            <a:avLst/>
          </a:prstGeom>
        </p:spPr>
      </p:pic>
      <p:pic>
        <p:nvPicPr>
          <p:cNvPr id="17" name="Bildobjekt 16" descr="shutterstock_76308487.jpg"/>
          <p:cNvPicPr>
            <a:picLocks noChangeAspect="1"/>
          </p:cNvPicPr>
          <p:nvPr/>
        </p:nvPicPr>
        <p:blipFill>
          <a:blip r:embed="rId5"/>
          <a:srcRect r="2951"/>
          <a:stretch>
            <a:fillRect/>
          </a:stretch>
        </p:blipFill>
        <p:spPr>
          <a:xfrm>
            <a:off x="457200" y="2362201"/>
            <a:ext cx="1828800" cy="1371600"/>
          </a:xfrm>
          <a:prstGeom prst="rect">
            <a:avLst/>
          </a:prstGeom>
        </p:spPr>
      </p:pic>
      <p:pic>
        <p:nvPicPr>
          <p:cNvPr id="22" name="Bildobjekt 21" descr="shutterstock_102111826-1000px.jpg"/>
          <p:cNvPicPr>
            <a:picLocks noChangeAspect="1"/>
          </p:cNvPicPr>
          <p:nvPr/>
        </p:nvPicPr>
        <p:blipFill>
          <a:blip r:embed="rId6"/>
          <a:srcRect r="15156"/>
          <a:stretch>
            <a:fillRect/>
          </a:stretch>
        </p:blipFill>
        <p:spPr>
          <a:xfrm>
            <a:off x="2362200" y="3810000"/>
            <a:ext cx="1752600" cy="1371600"/>
          </a:xfrm>
          <a:prstGeom prst="rect">
            <a:avLst/>
          </a:prstGeom>
        </p:spPr>
      </p:pic>
      <p:pic>
        <p:nvPicPr>
          <p:cNvPr id="23" name="Bildobjekt 22" descr="shutterstock_95261755-1000px.jpg"/>
          <p:cNvPicPr>
            <a:picLocks noChangeAspect="1"/>
          </p:cNvPicPr>
          <p:nvPr/>
        </p:nvPicPr>
        <p:blipFill>
          <a:blip r:embed="rId7"/>
          <a:srcRect t="9370" b="15667"/>
          <a:stretch>
            <a:fillRect/>
          </a:stretch>
        </p:blipFill>
        <p:spPr>
          <a:xfrm>
            <a:off x="457200" y="457200"/>
            <a:ext cx="36576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26670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800" dirty="0" smtClean="0">
              <a:solidFill>
                <a:schemeClr val="accent3"/>
              </a:solidFill>
              <a:latin typeface="+mj-lt"/>
            </a:endParaRPr>
          </a:p>
          <a:p>
            <a:pPr algn="ctr"/>
            <a:r>
              <a:rPr lang="sv-SE" sz="2400" dirty="0" smtClean="0">
                <a:solidFill>
                  <a:schemeClr val="accent3"/>
                </a:solidFill>
                <a:latin typeface="+mj-lt"/>
              </a:rPr>
              <a:t>Världen över satsats det på förnybar energi </a:t>
            </a:r>
          </a:p>
        </p:txBody>
      </p:sp>
      <p:pic>
        <p:nvPicPr>
          <p:cNvPr id="5" name="Bildobjekt 4" descr="A8_dia-minskad-B.png"/>
          <p:cNvPicPr>
            <a:picLocks noChangeAspect="1"/>
          </p:cNvPicPr>
          <p:nvPr/>
        </p:nvPicPr>
        <p:blipFill>
          <a:blip r:embed="rId3"/>
          <a:stretch>
            <a:fillRect/>
          </a:stretch>
        </p:blipFill>
        <p:spPr>
          <a:xfrm>
            <a:off x="3200400" y="1066800"/>
            <a:ext cx="5412533" cy="3886199"/>
          </a:xfrm>
          <a:prstGeom prst="rect">
            <a:avLst/>
          </a:prstGeom>
        </p:spPr>
      </p:pic>
      <p:sp>
        <p:nvSpPr>
          <p:cNvPr id="6" name="Rektangel 5"/>
          <p:cNvSpPr/>
          <p:nvPr/>
        </p:nvSpPr>
        <p:spPr>
          <a:xfrm>
            <a:off x="3200400" y="457200"/>
            <a:ext cx="54864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
        <p:nvSpPr>
          <p:cNvPr id="7" name="textruta 6"/>
          <p:cNvSpPr txBox="1"/>
          <p:nvPr/>
        </p:nvSpPr>
        <p:spPr>
          <a:xfrm>
            <a:off x="5943600" y="4876800"/>
            <a:ext cx="2667000" cy="246221"/>
          </a:xfrm>
          <a:prstGeom prst="rect">
            <a:avLst/>
          </a:prstGeom>
          <a:noFill/>
        </p:spPr>
        <p:txBody>
          <a:bodyPr wrap="square" rtlCol="0">
            <a:spAutoFit/>
          </a:bodyPr>
          <a:lstStyle/>
          <a:p>
            <a:pPr lvl="0" algn="r"/>
            <a:r>
              <a:rPr lang="sv-SE" sz="1000" dirty="0" smtClean="0">
                <a:latin typeface="+mj-lt"/>
              </a:rPr>
              <a:t>Källa: </a:t>
            </a:r>
            <a:r>
              <a:rPr sz="1000" dirty="0" smtClean="0">
                <a:latin typeface="+mj-lt"/>
              </a:rPr>
              <a:t>PEW Environment Group</a:t>
            </a:r>
          </a:p>
          <a:p>
            <a:endParaRPr lang="sv-SE"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67544" y="476672"/>
            <a:ext cx="2590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dirty="0" smtClean="0">
                <a:solidFill>
                  <a:schemeClr val="accent3"/>
                </a:solidFill>
                <a:latin typeface="+mj-lt"/>
              </a:rPr>
              <a:t> </a:t>
            </a:r>
          </a:p>
          <a:p>
            <a:pPr algn="ctr"/>
            <a:r>
              <a:rPr lang="sv-SE" sz="2700" dirty="0" smtClean="0">
                <a:solidFill>
                  <a:schemeClr val="accent3"/>
                </a:solidFill>
                <a:latin typeface="+mj-lt"/>
              </a:rPr>
              <a:t>I Sverige fortsätter andelen förnybart för elproduktion att öka</a:t>
            </a:r>
          </a:p>
          <a:p>
            <a:pPr algn="ctr"/>
            <a:endParaRPr lang="sv-SE" sz="2700" dirty="0">
              <a:solidFill>
                <a:schemeClr val="accent3"/>
              </a:solidFill>
              <a:latin typeface="+mj-lt"/>
            </a:endParaRPr>
          </a:p>
          <a:p>
            <a:pPr algn="ctr"/>
            <a:r>
              <a:rPr lang="sv-SE" sz="2700" dirty="0" smtClean="0">
                <a:solidFill>
                  <a:srgbClr val="FFFFFF"/>
                </a:solidFill>
                <a:latin typeface="+mj-lt"/>
              </a:rPr>
              <a:t>Mest bioenergi</a:t>
            </a:r>
          </a:p>
        </p:txBody>
      </p:sp>
      <p:sp>
        <p:nvSpPr>
          <p:cNvPr id="14" name="Rektangel 13"/>
          <p:cNvSpPr/>
          <p:nvPr/>
        </p:nvSpPr>
        <p:spPr>
          <a:xfrm>
            <a:off x="3124200" y="457200"/>
            <a:ext cx="55626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5" name="Bildobjekt 4" descr="A5_dia.png"/>
          <p:cNvPicPr>
            <a:picLocks noChangeAspect="1"/>
          </p:cNvPicPr>
          <p:nvPr/>
        </p:nvPicPr>
        <p:blipFill>
          <a:blip r:embed="rId3"/>
          <a:stretch>
            <a:fillRect/>
          </a:stretch>
        </p:blipFill>
        <p:spPr>
          <a:xfrm>
            <a:off x="3276600" y="1143000"/>
            <a:ext cx="5240924" cy="3123591"/>
          </a:xfrm>
          <a:prstGeom prst="rect">
            <a:avLst/>
          </a:prstGeom>
        </p:spPr>
      </p:pic>
      <p:sp>
        <p:nvSpPr>
          <p:cNvPr id="6" name="textruta 5"/>
          <p:cNvSpPr txBox="1"/>
          <p:nvPr/>
        </p:nvSpPr>
        <p:spPr>
          <a:xfrm>
            <a:off x="5943600" y="4876800"/>
            <a:ext cx="2667000" cy="246221"/>
          </a:xfrm>
          <a:prstGeom prst="rect">
            <a:avLst/>
          </a:prstGeom>
          <a:noFill/>
        </p:spPr>
        <p:txBody>
          <a:bodyPr wrap="square" rtlCol="0">
            <a:spAutoFit/>
          </a:bodyPr>
          <a:lstStyle/>
          <a:p>
            <a:pPr lvl="0" algn="r"/>
            <a:r>
              <a:rPr lang="sv-SE" sz="1000" dirty="0" smtClean="0">
                <a:latin typeface="+mj-lt"/>
              </a:rPr>
              <a:t>Källa: </a:t>
            </a:r>
            <a:r>
              <a:rPr lang="sv-SE" sz="1000" dirty="0" err="1" smtClean="0">
                <a:latin typeface="+mj-lt"/>
              </a:rPr>
              <a:t>KVAs</a:t>
            </a:r>
            <a:r>
              <a:rPr lang="sv-SE" sz="1000" dirty="0" smtClean="0">
                <a:latin typeface="+mj-lt"/>
              </a:rPr>
              <a:t> Energikommitté</a:t>
            </a:r>
            <a:endParaRPr sz="1000" dirty="0" smtClean="0">
              <a:latin typeface="+mj-lt"/>
            </a:endParaRPr>
          </a:p>
          <a:p>
            <a:endParaRPr lang="sv-SE"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9" name="Rektangel 8"/>
          <p:cNvSpPr/>
          <p:nvPr/>
        </p:nvSpPr>
        <p:spPr>
          <a:xfrm>
            <a:off x="457200" y="457200"/>
            <a:ext cx="3886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3600" b="1" dirty="0" smtClean="0">
              <a:solidFill>
                <a:schemeClr val="accent3"/>
              </a:solidFill>
              <a:latin typeface="+mj-lt"/>
            </a:endParaRPr>
          </a:p>
          <a:p>
            <a:pPr algn="ctr"/>
            <a:endParaRPr lang="sv-SE" sz="3600" b="1" dirty="0" smtClean="0">
              <a:solidFill>
                <a:schemeClr val="accent3"/>
              </a:solidFill>
              <a:latin typeface="+mj-lt"/>
            </a:endParaRPr>
          </a:p>
          <a:p>
            <a:pPr algn="ctr"/>
            <a:r>
              <a:rPr lang="sv-SE" sz="3600" b="1" dirty="0" smtClean="0">
                <a:solidFill>
                  <a:schemeClr val="accent3"/>
                </a:solidFill>
                <a:latin typeface="+mj-lt"/>
              </a:rPr>
              <a:t>NI ÄR VIKTIGA(ST)!</a:t>
            </a:r>
          </a:p>
        </p:txBody>
      </p:sp>
      <p:pic>
        <p:nvPicPr>
          <p:cNvPr id="7" name="Bildobjekt 6" descr="shutterstock_81211234.jpg"/>
          <p:cNvPicPr>
            <a:picLocks noChangeAspect="1"/>
          </p:cNvPicPr>
          <p:nvPr/>
        </p:nvPicPr>
        <p:blipFill>
          <a:blip r:embed="rId3"/>
          <a:srcRect l="11112" t="12475" r="13889"/>
          <a:stretch>
            <a:fillRect/>
          </a:stretch>
        </p:blipFill>
        <p:spPr>
          <a:xfrm>
            <a:off x="4419600" y="3581400"/>
            <a:ext cx="2057400" cy="1603858"/>
          </a:xfrm>
          <a:prstGeom prst="rect">
            <a:avLst/>
          </a:prstGeom>
        </p:spPr>
      </p:pic>
      <p:pic>
        <p:nvPicPr>
          <p:cNvPr id="8" name="Bildobjekt 7" descr="shutterstock_104715023.jpg"/>
          <p:cNvPicPr>
            <a:picLocks noChangeAspect="1"/>
          </p:cNvPicPr>
          <p:nvPr/>
        </p:nvPicPr>
        <p:blipFill>
          <a:blip r:embed="rId4"/>
          <a:stretch>
            <a:fillRect/>
          </a:stretch>
        </p:blipFill>
        <p:spPr>
          <a:xfrm>
            <a:off x="4419600" y="457200"/>
            <a:ext cx="2026920" cy="3048000"/>
          </a:xfrm>
          <a:prstGeom prst="rect">
            <a:avLst/>
          </a:prstGeom>
        </p:spPr>
      </p:pic>
      <p:pic>
        <p:nvPicPr>
          <p:cNvPr id="10" name="Bildobjekt 9" descr="shutterstock_95571682.jpg"/>
          <p:cNvPicPr>
            <a:picLocks noChangeAspect="1"/>
          </p:cNvPicPr>
          <p:nvPr/>
        </p:nvPicPr>
        <p:blipFill>
          <a:blip r:embed="rId5"/>
          <a:srcRect b="20455"/>
          <a:stretch>
            <a:fillRect/>
          </a:stretch>
        </p:blipFill>
        <p:spPr>
          <a:xfrm>
            <a:off x="6553200" y="457200"/>
            <a:ext cx="2103120" cy="1672927"/>
          </a:xfrm>
          <a:prstGeom prst="rect">
            <a:avLst/>
          </a:prstGeom>
        </p:spPr>
      </p:pic>
      <p:pic>
        <p:nvPicPr>
          <p:cNvPr id="11" name="Bildobjekt 10" descr="shutterstock_108794993.jpg"/>
          <p:cNvPicPr>
            <a:picLocks noChangeAspect="1"/>
          </p:cNvPicPr>
          <p:nvPr/>
        </p:nvPicPr>
        <p:blipFill>
          <a:blip r:embed="rId6"/>
          <a:srcRect t="7143"/>
          <a:stretch>
            <a:fillRect/>
          </a:stretch>
        </p:blipFill>
        <p:spPr>
          <a:xfrm>
            <a:off x="6553201" y="2209800"/>
            <a:ext cx="2137867" cy="2971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7529"/>
          <a:stretch/>
        </p:blipFill>
        <p:spPr>
          <a:xfrm>
            <a:off x="3115609" y="476672"/>
            <a:ext cx="5573284" cy="4679528"/>
          </a:xfrm>
          <a:prstGeom prst="rect">
            <a:avLst/>
          </a:prstGeom>
        </p:spPr>
      </p:pic>
      <p:sp>
        <p:nvSpPr>
          <p:cNvPr id="8" name="Rektangel 7"/>
          <p:cNvSpPr/>
          <p:nvPr/>
        </p:nvSpPr>
        <p:spPr>
          <a:xfrm>
            <a:off x="457200" y="457200"/>
            <a:ext cx="2602632" cy="469999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dirty="0" smtClean="0">
                <a:solidFill>
                  <a:schemeClr val="accent3"/>
                </a:solidFill>
                <a:latin typeface="+mj-lt"/>
              </a:rPr>
              <a:t> </a:t>
            </a:r>
            <a:r>
              <a:rPr lang="sv-SE" sz="2400" dirty="0" smtClean="0">
                <a:solidFill>
                  <a:schemeClr val="accent3"/>
                </a:solidFill>
                <a:latin typeface="+mj-lt"/>
              </a:rPr>
              <a:t>I Tyskland produceras i genomsnitt 15% av all el från sol (ca. 5 %) och vind (ca. 10%).</a:t>
            </a:r>
          </a:p>
          <a:p>
            <a:pPr algn="ctr"/>
            <a:endParaRPr lang="sv-SE" sz="2400" dirty="0" smtClean="0">
              <a:solidFill>
                <a:schemeClr val="accent3"/>
              </a:solidFill>
              <a:latin typeface="+mj-lt"/>
            </a:endParaRPr>
          </a:p>
          <a:p>
            <a:pPr algn="ctr"/>
            <a:r>
              <a:rPr lang="sv-SE" sz="2400" dirty="0" smtClean="0">
                <a:solidFill>
                  <a:srgbClr val="FFFFFF"/>
                </a:solidFill>
                <a:latin typeface="+mj-lt"/>
              </a:rPr>
              <a:t>Vissa dagar upp till 60 %!</a:t>
            </a:r>
          </a:p>
        </p:txBody>
      </p:sp>
      <p:sp>
        <p:nvSpPr>
          <p:cNvPr id="14" name="Rektangel 13"/>
          <p:cNvSpPr/>
          <p:nvPr/>
        </p:nvSpPr>
        <p:spPr>
          <a:xfrm>
            <a:off x="3124200" y="457200"/>
            <a:ext cx="5562600" cy="4699992"/>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
        <p:nvSpPr>
          <p:cNvPr id="6" name="textruta 5"/>
          <p:cNvSpPr txBox="1"/>
          <p:nvPr/>
        </p:nvSpPr>
        <p:spPr>
          <a:xfrm>
            <a:off x="6228184" y="4869160"/>
            <a:ext cx="2448272" cy="261610"/>
          </a:xfrm>
          <a:prstGeom prst="rect">
            <a:avLst/>
          </a:prstGeom>
          <a:noFill/>
        </p:spPr>
        <p:txBody>
          <a:bodyPr wrap="square" rtlCol="0">
            <a:spAutoFit/>
          </a:bodyPr>
          <a:lstStyle/>
          <a:p>
            <a:pPr lvl="0" algn="r"/>
            <a:r>
              <a:rPr lang="sv-SE" sz="1100" dirty="0" smtClean="0">
                <a:latin typeface="+mj-lt"/>
              </a:rPr>
              <a:t>Källa: </a:t>
            </a:r>
            <a:r>
              <a:rPr lang="sv-SE" sz="1100" dirty="0">
                <a:latin typeface="+mj-lt"/>
              </a:rPr>
              <a:t>http://</a:t>
            </a:r>
            <a:r>
              <a:rPr lang="sv-SE" sz="1100" dirty="0" err="1">
                <a:latin typeface="+mj-lt"/>
              </a:rPr>
              <a:t>www.realclearenergy.org</a:t>
            </a:r>
            <a:endParaRPr sz="1100" dirty="0" smtClean="0">
              <a:latin typeface="+mj-lt"/>
            </a:endParaRPr>
          </a:p>
        </p:txBody>
      </p:sp>
    </p:spTree>
    <p:extLst>
      <p:ext uri="{BB962C8B-B14F-4D97-AF65-F5344CB8AC3E}">
        <p14:creationId xmlns:p14="http://schemas.microsoft.com/office/powerpoint/2010/main" val="28287839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World Deserts.gif"/>
          <p:cNvPicPr>
            <a:picLocks noChangeAspect="1"/>
          </p:cNvPicPr>
          <p:nvPr/>
        </p:nvPicPr>
        <p:blipFill>
          <a:blip r:embed="rId3"/>
          <a:stretch>
            <a:fillRect/>
          </a:stretch>
        </p:blipFill>
        <p:spPr>
          <a:xfrm>
            <a:off x="457200" y="533400"/>
            <a:ext cx="8229600" cy="4594860"/>
          </a:xfrm>
          <a:prstGeom prst="rect">
            <a:avLst/>
          </a:prstGeom>
          <a:solidFill>
            <a:srgbClr val="000000"/>
          </a:solidFill>
          <a:ln>
            <a:solidFill>
              <a:schemeClr val="accent4">
                <a:lumMod val="25000"/>
                <a:lumOff val="75000"/>
              </a:schemeClr>
            </a:solidFill>
          </a:ln>
        </p:spPr>
      </p:pic>
      <p:sp>
        <p:nvSpPr>
          <p:cNvPr id="13" name="Rektangel 12"/>
          <p:cNvSpPr/>
          <p:nvPr/>
        </p:nvSpPr>
        <p:spPr>
          <a:xfrm>
            <a:off x="323528" y="4293096"/>
            <a:ext cx="5832648" cy="830997"/>
          </a:xfrm>
          <a:prstGeom prst="rect">
            <a:avLst/>
          </a:prstGeom>
          <a:solidFill>
            <a:srgbClr val="000000"/>
          </a:solidFill>
        </p:spPr>
        <p:txBody>
          <a:bodyPr wrap="square">
            <a:spAutoFit/>
          </a:bodyPr>
          <a:lstStyle/>
          <a:p>
            <a:r>
              <a:rPr lang="sv-SE" sz="2400" dirty="0" smtClean="0">
                <a:solidFill>
                  <a:srgbClr val="FFFFFF"/>
                </a:solidFill>
              </a:rPr>
              <a:t>Öknar – där solen flödar – finns spridda över alla tidzoner världen över</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 name="Date Placeholder 4"/>
          <p:cNvSpPr>
            <a:spLocks noGrp="1"/>
          </p:cNvSpPr>
          <p:nvPr>
            <p:ph type="dt" sz="half" idx="10"/>
          </p:nvPr>
        </p:nvSpPr>
        <p:spPr/>
        <p:txBody>
          <a:bodyPr/>
          <a:lstStyle/>
          <a:p>
            <a:r>
              <a:rPr lang="sv-SE"/>
              <a:t>B Kasemo</a:t>
            </a:r>
          </a:p>
        </p:txBody>
      </p:sp>
      <p:sp>
        <p:nvSpPr>
          <p:cNvPr id="550914" name="Rectangle 2"/>
          <p:cNvSpPr>
            <a:spLocks noGrp="1" noChangeArrowheads="1"/>
          </p:cNvSpPr>
          <p:nvPr>
            <p:ph type="title"/>
          </p:nvPr>
        </p:nvSpPr>
        <p:spPr>
          <a:xfrm>
            <a:off x="685800" y="228600"/>
            <a:ext cx="7772400" cy="1143000"/>
          </a:xfrm>
          <a:solidFill>
            <a:schemeClr val="tx2">
              <a:lumMod val="40000"/>
              <a:lumOff val="60000"/>
            </a:schemeClr>
          </a:solidFill>
          <a:ln>
            <a:solidFill>
              <a:schemeClr val="tx1"/>
            </a:solidFill>
            <a:miter lim="800000"/>
            <a:headEnd/>
            <a:tailEnd/>
          </a:ln>
        </p:spPr>
        <p:txBody>
          <a:bodyPr>
            <a:normAutofit/>
          </a:bodyPr>
          <a:lstStyle/>
          <a:p>
            <a:r>
              <a:rPr lang="en-US" dirty="0" err="1" smtClean="0"/>
              <a:t>Uthålliga</a:t>
            </a:r>
            <a:r>
              <a:rPr lang="en-US" dirty="0" smtClean="0"/>
              <a:t> </a:t>
            </a:r>
            <a:r>
              <a:rPr lang="en-US" dirty="0" err="1" smtClean="0"/>
              <a:t>energikällor</a:t>
            </a:r>
            <a:endParaRPr lang="en-US" dirty="0"/>
          </a:p>
        </p:txBody>
      </p:sp>
      <p:sp>
        <p:nvSpPr>
          <p:cNvPr id="550915" name="Rectangle 3"/>
          <p:cNvSpPr>
            <a:spLocks noGrp="1" noChangeArrowheads="1"/>
          </p:cNvSpPr>
          <p:nvPr>
            <p:ph type="body" sz="half" idx="1"/>
          </p:nvPr>
        </p:nvSpPr>
        <p:spPr>
          <a:xfrm>
            <a:off x="611560" y="2204864"/>
            <a:ext cx="3810000" cy="1447800"/>
          </a:xfrm>
          <a:solidFill>
            <a:srgbClr val="8EB4E3"/>
          </a:solidFill>
          <a:ln>
            <a:solidFill>
              <a:srgbClr val="000000"/>
            </a:solidFill>
          </a:ln>
        </p:spPr>
        <p:txBody>
          <a:bodyPr/>
          <a:lstStyle/>
          <a:p>
            <a:pPr>
              <a:lnSpc>
                <a:spcPct val="90000"/>
              </a:lnSpc>
            </a:pPr>
            <a:r>
              <a:rPr lang="en-US" dirty="0" err="1" smtClean="0"/>
              <a:t>Kärnenergi</a:t>
            </a:r>
            <a:endParaRPr lang="en-US" dirty="0"/>
          </a:p>
          <a:p>
            <a:pPr>
              <a:lnSpc>
                <a:spcPct val="90000"/>
              </a:lnSpc>
            </a:pPr>
            <a:r>
              <a:rPr lang="en-US" dirty="0" err="1" smtClean="0"/>
              <a:t>Geotermisk</a:t>
            </a:r>
            <a:endParaRPr lang="en-US" dirty="0"/>
          </a:p>
          <a:p>
            <a:pPr>
              <a:lnSpc>
                <a:spcPct val="90000"/>
              </a:lnSpc>
            </a:pPr>
            <a:r>
              <a:rPr lang="en-US" dirty="0" smtClean="0"/>
              <a:t>Gravitation</a:t>
            </a:r>
            <a:endParaRPr lang="en-US" dirty="0"/>
          </a:p>
        </p:txBody>
      </p:sp>
      <p:sp>
        <p:nvSpPr>
          <p:cNvPr id="550916" name="Rectangle 4"/>
          <p:cNvSpPr>
            <a:spLocks noGrp="1" noChangeArrowheads="1"/>
          </p:cNvSpPr>
          <p:nvPr>
            <p:ph type="body" sz="half" idx="2"/>
          </p:nvPr>
        </p:nvSpPr>
        <p:spPr>
          <a:xfrm>
            <a:off x="5029200" y="1600200"/>
            <a:ext cx="3962400" cy="4495800"/>
          </a:xfrm>
          <a:solidFill>
            <a:schemeClr val="bg2">
              <a:lumMod val="90000"/>
            </a:schemeClr>
          </a:solidFill>
          <a:ln>
            <a:solidFill>
              <a:schemeClr val="tx1"/>
            </a:solidFill>
          </a:ln>
        </p:spPr>
        <p:txBody>
          <a:bodyPr/>
          <a:lstStyle/>
          <a:p>
            <a:pPr>
              <a:buFontTx/>
              <a:buNone/>
            </a:pPr>
            <a:r>
              <a:rPr lang="en-US" sz="2000" dirty="0" err="1" smtClean="0"/>
              <a:t>Solenergi</a:t>
            </a:r>
            <a:endParaRPr lang="en-US" sz="2000" dirty="0"/>
          </a:p>
          <a:p>
            <a:r>
              <a:rPr lang="en-US" sz="2000" dirty="0" err="1" smtClean="0"/>
              <a:t>Vattenkraft</a:t>
            </a:r>
            <a:endParaRPr lang="en-US" sz="2000" dirty="0"/>
          </a:p>
          <a:p>
            <a:r>
              <a:rPr lang="en-US" sz="2000" dirty="0" err="1" smtClean="0"/>
              <a:t>Vind</a:t>
            </a:r>
            <a:r>
              <a:rPr lang="en-US" sz="2000" dirty="0" smtClean="0"/>
              <a:t>, </a:t>
            </a:r>
            <a:r>
              <a:rPr lang="en-US" sz="2000" dirty="0" err="1" smtClean="0"/>
              <a:t>våg</a:t>
            </a:r>
            <a:r>
              <a:rPr lang="en-US" sz="2000" dirty="0" smtClean="0"/>
              <a:t>, </a:t>
            </a:r>
            <a:r>
              <a:rPr lang="en-US" sz="2000" dirty="0" err="1" smtClean="0"/>
              <a:t>havsströmmar</a:t>
            </a:r>
            <a:endParaRPr lang="en-US" sz="2000" dirty="0"/>
          </a:p>
          <a:p>
            <a:r>
              <a:rPr lang="en-US" sz="2000" dirty="0" err="1" smtClean="0"/>
              <a:t>Biomassa</a:t>
            </a:r>
            <a:endParaRPr lang="en-US" sz="2000" dirty="0"/>
          </a:p>
          <a:p>
            <a:r>
              <a:rPr lang="en-US" sz="2000" dirty="0" err="1" smtClean="0"/>
              <a:t>Solel</a:t>
            </a:r>
            <a:r>
              <a:rPr lang="en-US" sz="2000" dirty="0" smtClean="0"/>
              <a:t> </a:t>
            </a:r>
            <a:r>
              <a:rPr lang="en-US" sz="2000" dirty="0"/>
              <a:t>(</a:t>
            </a:r>
            <a:r>
              <a:rPr lang="en-US" sz="2000" dirty="0" err="1" smtClean="0"/>
              <a:t>solceller</a:t>
            </a:r>
            <a:r>
              <a:rPr lang="en-US" sz="2000" dirty="0" smtClean="0"/>
              <a:t>)</a:t>
            </a:r>
            <a:endParaRPr lang="en-US" sz="2000" dirty="0"/>
          </a:p>
          <a:p>
            <a:r>
              <a:rPr lang="en-US" sz="2000" dirty="0" err="1" smtClean="0"/>
              <a:t>Termisk</a:t>
            </a:r>
            <a:r>
              <a:rPr lang="en-US" sz="2000" dirty="0" smtClean="0"/>
              <a:t> </a:t>
            </a:r>
            <a:r>
              <a:rPr lang="en-US" sz="2000" dirty="0" err="1" smtClean="0"/>
              <a:t>solenergi</a:t>
            </a:r>
            <a:endParaRPr lang="en-US" sz="2000" dirty="0"/>
          </a:p>
          <a:p>
            <a:r>
              <a:rPr lang="en-US" sz="2000" dirty="0" err="1" smtClean="0"/>
              <a:t>Artificiell</a:t>
            </a:r>
            <a:r>
              <a:rPr lang="en-US" sz="2000" dirty="0" smtClean="0"/>
              <a:t> </a:t>
            </a:r>
            <a:r>
              <a:rPr lang="en-US" sz="2000" dirty="0" err="1" smtClean="0"/>
              <a:t>fotosyntes</a:t>
            </a:r>
            <a:r>
              <a:rPr lang="en-US" sz="2000" dirty="0" smtClean="0"/>
              <a:t> </a:t>
            </a:r>
            <a:r>
              <a:rPr lang="en-US" sz="1800" dirty="0" smtClean="0"/>
              <a:t>(</a:t>
            </a:r>
            <a:r>
              <a:rPr lang="en-US" sz="1800" dirty="0"/>
              <a:t>e.g. H2)</a:t>
            </a:r>
          </a:p>
          <a:p>
            <a:r>
              <a:rPr lang="en-US" sz="2000" dirty="0" err="1" smtClean="0"/>
              <a:t>Ångturbiner</a:t>
            </a:r>
            <a:endParaRPr lang="en-US" sz="2000" dirty="0"/>
          </a:p>
          <a:p>
            <a:pPr lvl="1"/>
            <a:r>
              <a:rPr lang="en-US" sz="2000" dirty="0"/>
              <a:t>……………</a:t>
            </a:r>
          </a:p>
        </p:txBody>
      </p:sp>
      <p:sp>
        <p:nvSpPr>
          <p:cNvPr id="550917" name="Rectangle 5"/>
          <p:cNvSpPr>
            <a:spLocks noChangeArrowheads="1"/>
          </p:cNvSpPr>
          <p:nvPr/>
        </p:nvSpPr>
        <p:spPr bwMode="auto">
          <a:xfrm>
            <a:off x="611560" y="1700808"/>
            <a:ext cx="3810000" cy="519113"/>
          </a:xfrm>
          <a:prstGeom prst="rect">
            <a:avLst/>
          </a:prstGeom>
          <a:solidFill>
            <a:srgbClr val="8EB4E3"/>
          </a:solidFill>
          <a:ln>
            <a:solidFill>
              <a:srgbClr val="000000"/>
            </a:solidFill>
          </a:ln>
          <a:effectLst/>
        </p:spPr>
        <p:txBody>
          <a:bodyPr>
            <a:spAutoFit/>
          </a:bodyPr>
          <a:lstStyle/>
          <a:p>
            <a:pPr>
              <a:buFontTx/>
              <a:buChar char="•"/>
            </a:pPr>
            <a:r>
              <a:rPr lang="en-US" sz="2800" b="0" dirty="0"/>
              <a:t>   </a:t>
            </a:r>
            <a:r>
              <a:rPr lang="en-US" sz="2800" b="0" dirty="0" smtClean="0"/>
              <a:t>Sol</a:t>
            </a:r>
            <a:endParaRPr lang="en-US" sz="2800" b="0" dirty="0"/>
          </a:p>
        </p:txBody>
      </p:sp>
      <p:sp>
        <p:nvSpPr>
          <p:cNvPr id="550918" name="Line 6"/>
          <p:cNvSpPr>
            <a:spLocks noChangeShapeType="1"/>
          </p:cNvSpPr>
          <p:nvPr/>
        </p:nvSpPr>
        <p:spPr bwMode="auto">
          <a:xfrm flipV="1">
            <a:off x="2843808" y="1760984"/>
            <a:ext cx="2109192" cy="1558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0919" name="Rectangle 7"/>
          <p:cNvSpPr>
            <a:spLocks noChangeArrowheads="1"/>
          </p:cNvSpPr>
          <p:nvPr/>
        </p:nvSpPr>
        <p:spPr bwMode="auto">
          <a:xfrm>
            <a:off x="1331640" y="548680"/>
            <a:ext cx="5904656" cy="584776"/>
          </a:xfrm>
          <a:prstGeom prst="rect">
            <a:avLst/>
          </a:prstGeom>
          <a:solidFill>
            <a:srgbClr val="FFFEB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3200" dirty="0" err="1"/>
              <a:t>Marknadsandel</a:t>
            </a:r>
            <a:r>
              <a:rPr lang="en-US" sz="3200" dirty="0"/>
              <a:t> – sol; &lt; 0.1 %</a:t>
            </a:r>
            <a:endParaRPr lang="en-US" sz="2000" dirty="0"/>
          </a:p>
        </p:txBody>
      </p:sp>
    </p:spTree>
    <p:extLst>
      <p:ext uri="{BB962C8B-B14F-4D97-AF65-F5344CB8AC3E}">
        <p14:creationId xmlns:p14="http://schemas.microsoft.com/office/powerpoint/2010/main" val="3618393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0918"/>
                                        </p:tgtEl>
                                        <p:attrNameLst>
                                          <p:attrName>style.visibility</p:attrName>
                                        </p:attrNameLst>
                                      </p:cBhvr>
                                      <p:to>
                                        <p:strVal val="visible"/>
                                      </p:to>
                                    </p:set>
                                    <p:anim calcmode="lin" valueType="num">
                                      <p:cBhvr additive="base">
                                        <p:cTn id="7" dur="500" fill="hold"/>
                                        <p:tgtEl>
                                          <p:spTgt spid="550918"/>
                                        </p:tgtEl>
                                        <p:attrNameLst>
                                          <p:attrName>ppt_x</p:attrName>
                                        </p:attrNameLst>
                                      </p:cBhvr>
                                      <p:tavLst>
                                        <p:tav tm="0">
                                          <p:val>
                                            <p:strVal val="0-#ppt_w/2"/>
                                          </p:val>
                                        </p:tav>
                                        <p:tav tm="100000">
                                          <p:val>
                                            <p:strVal val="#ppt_x"/>
                                          </p:val>
                                        </p:tav>
                                      </p:tavLst>
                                    </p:anim>
                                    <p:anim calcmode="lin" valueType="num">
                                      <p:cBhvr additive="base">
                                        <p:cTn id="8" dur="500" fill="hold"/>
                                        <p:tgtEl>
                                          <p:spTgt spid="5509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0916">
                                            <p:txEl>
                                              <p:pRg st="0" end="0"/>
                                            </p:txEl>
                                          </p:spTgt>
                                        </p:tgtEl>
                                        <p:attrNameLst>
                                          <p:attrName>style.visibility</p:attrName>
                                        </p:attrNameLst>
                                      </p:cBhvr>
                                      <p:to>
                                        <p:strVal val="visible"/>
                                      </p:to>
                                    </p:set>
                                    <p:anim calcmode="lin" valueType="num">
                                      <p:cBhvr additive="base">
                                        <p:cTn id="13" dur="500" fill="hold"/>
                                        <p:tgtEl>
                                          <p:spTgt spid="55091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5091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50916">
                                            <p:txEl>
                                              <p:pRg st="1" end="1"/>
                                            </p:txEl>
                                          </p:spTgt>
                                        </p:tgtEl>
                                        <p:attrNameLst>
                                          <p:attrName>style.visibility</p:attrName>
                                        </p:attrNameLst>
                                      </p:cBhvr>
                                      <p:to>
                                        <p:strVal val="visible"/>
                                      </p:to>
                                    </p:set>
                                    <p:anim calcmode="lin" valueType="num">
                                      <p:cBhvr additive="base">
                                        <p:cTn id="19" dur="500" fill="hold"/>
                                        <p:tgtEl>
                                          <p:spTgt spid="550916">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5091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50916">
                                            <p:txEl>
                                              <p:pRg st="2" end="2"/>
                                            </p:txEl>
                                          </p:spTgt>
                                        </p:tgtEl>
                                        <p:attrNameLst>
                                          <p:attrName>style.visibility</p:attrName>
                                        </p:attrNameLst>
                                      </p:cBhvr>
                                      <p:to>
                                        <p:strVal val="visible"/>
                                      </p:to>
                                    </p:set>
                                    <p:anim calcmode="lin" valueType="num">
                                      <p:cBhvr additive="base">
                                        <p:cTn id="25" dur="500" fill="hold"/>
                                        <p:tgtEl>
                                          <p:spTgt spid="55091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5091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50916">
                                            <p:txEl>
                                              <p:pRg st="3" end="3"/>
                                            </p:txEl>
                                          </p:spTgt>
                                        </p:tgtEl>
                                        <p:attrNameLst>
                                          <p:attrName>style.visibility</p:attrName>
                                        </p:attrNameLst>
                                      </p:cBhvr>
                                      <p:to>
                                        <p:strVal val="visible"/>
                                      </p:to>
                                    </p:set>
                                    <p:anim calcmode="lin" valueType="num">
                                      <p:cBhvr additive="base">
                                        <p:cTn id="31" dur="500" fill="hold"/>
                                        <p:tgtEl>
                                          <p:spTgt spid="550916">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5091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50916">
                                            <p:txEl>
                                              <p:pRg st="4" end="4"/>
                                            </p:txEl>
                                          </p:spTgt>
                                        </p:tgtEl>
                                        <p:attrNameLst>
                                          <p:attrName>style.visibility</p:attrName>
                                        </p:attrNameLst>
                                      </p:cBhvr>
                                      <p:to>
                                        <p:strVal val="visible"/>
                                      </p:to>
                                    </p:set>
                                    <p:anim calcmode="lin" valueType="num">
                                      <p:cBhvr additive="base">
                                        <p:cTn id="37" dur="500" fill="hold"/>
                                        <p:tgtEl>
                                          <p:spTgt spid="550916">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5091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50916">
                                            <p:txEl>
                                              <p:pRg st="5" end="5"/>
                                            </p:txEl>
                                          </p:spTgt>
                                        </p:tgtEl>
                                        <p:attrNameLst>
                                          <p:attrName>style.visibility</p:attrName>
                                        </p:attrNameLst>
                                      </p:cBhvr>
                                      <p:to>
                                        <p:strVal val="visible"/>
                                      </p:to>
                                    </p:set>
                                    <p:anim calcmode="lin" valueType="num">
                                      <p:cBhvr additive="base">
                                        <p:cTn id="43" dur="500" fill="hold"/>
                                        <p:tgtEl>
                                          <p:spTgt spid="550916">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50916">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50916">
                                            <p:txEl>
                                              <p:pRg st="6" end="6"/>
                                            </p:txEl>
                                          </p:spTgt>
                                        </p:tgtEl>
                                        <p:attrNameLst>
                                          <p:attrName>style.visibility</p:attrName>
                                        </p:attrNameLst>
                                      </p:cBhvr>
                                      <p:to>
                                        <p:strVal val="visible"/>
                                      </p:to>
                                    </p:set>
                                    <p:anim calcmode="lin" valueType="num">
                                      <p:cBhvr additive="base">
                                        <p:cTn id="49" dur="500" fill="hold"/>
                                        <p:tgtEl>
                                          <p:spTgt spid="550916">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50916">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Whoosh"/>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50916">
                                            <p:txEl>
                                              <p:pRg st="7" end="7"/>
                                            </p:txEl>
                                          </p:spTgt>
                                        </p:tgtEl>
                                        <p:attrNameLst>
                                          <p:attrName>style.visibility</p:attrName>
                                        </p:attrNameLst>
                                      </p:cBhvr>
                                      <p:to>
                                        <p:strVal val="visible"/>
                                      </p:to>
                                    </p:set>
                                    <p:anim calcmode="lin" valueType="num">
                                      <p:cBhvr additive="base">
                                        <p:cTn id="55" dur="500" fill="hold"/>
                                        <p:tgtEl>
                                          <p:spTgt spid="550916">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50916">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Whoosh"/>
                                        </p:tgtEl>
                                      </p:cMediaNode>
                                    </p:audio>
                                  </p:subTnLst>
                                </p:cTn>
                              </p:par>
                              <p:par>
                                <p:cTn id="57" presetID="2" presetClass="entr" presetSubtype="8" fill="hold" grpId="0" nodeType="withEffect">
                                  <p:stCondLst>
                                    <p:cond delay="0"/>
                                  </p:stCondLst>
                                  <p:childTnLst>
                                    <p:set>
                                      <p:cBhvr>
                                        <p:cTn id="58" dur="1" fill="hold">
                                          <p:stCondLst>
                                            <p:cond delay="0"/>
                                          </p:stCondLst>
                                        </p:cTn>
                                        <p:tgtEl>
                                          <p:spTgt spid="550916">
                                            <p:txEl>
                                              <p:pRg st="8" end="8"/>
                                            </p:txEl>
                                          </p:spTgt>
                                        </p:tgtEl>
                                        <p:attrNameLst>
                                          <p:attrName>style.visibility</p:attrName>
                                        </p:attrNameLst>
                                      </p:cBhvr>
                                      <p:to>
                                        <p:strVal val="visible"/>
                                      </p:to>
                                    </p:set>
                                    <p:anim calcmode="lin" valueType="num">
                                      <p:cBhvr additive="base">
                                        <p:cTn id="59" dur="500" fill="hold"/>
                                        <p:tgtEl>
                                          <p:spTgt spid="550916">
                                            <p:txEl>
                                              <p:pRg st="8" end="8"/>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550916">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Whoosh"/>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550919">
                                            <p:txEl>
                                              <p:pRg st="0" end="0"/>
                                            </p:txEl>
                                          </p:spTgt>
                                        </p:tgtEl>
                                        <p:attrNameLst>
                                          <p:attrName>style.visibility</p:attrName>
                                        </p:attrNameLst>
                                      </p:cBhvr>
                                      <p:to>
                                        <p:strVal val="visible"/>
                                      </p:to>
                                    </p:set>
                                    <p:anim calcmode="lin" valueType="num">
                                      <p:cBhvr additive="base">
                                        <p:cTn id="65" dur="500" fill="hold"/>
                                        <p:tgtEl>
                                          <p:spTgt spid="550919">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55091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Whoosh"/>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550919">
                                            <p:bg/>
                                          </p:spTgt>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550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build="p" autoUpdateAnimBg="0"/>
      <p:bldP spid="550918" grpId="0" animBg="1"/>
      <p:bldP spid="550919" grpId="0" build="p" autoUpdateAnimBg="0"/>
      <p:bldP spid="550919" grpId="1"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Marknadsandel</a:t>
            </a:r>
            <a:r>
              <a:rPr lang="en-US" dirty="0" smtClean="0"/>
              <a:t> – sol; &lt; 0.1 %</a:t>
            </a:r>
            <a:endParaRPr lang="en-US" dirty="0"/>
          </a:p>
        </p:txBody>
      </p:sp>
      <p:pic>
        <p:nvPicPr>
          <p:cNvPr id="4" name="Picture 3"/>
          <p:cNvPicPr>
            <a:picLocks noChangeAspect="1"/>
          </p:cNvPicPr>
          <p:nvPr/>
        </p:nvPicPr>
        <p:blipFill>
          <a:blip r:embed="rId2"/>
          <a:stretch>
            <a:fillRect/>
          </a:stretch>
        </p:blipFill>
        <p:spPr>
          <a:xfrm>
            <a:off x="0" y="2992394"/>
            <a:ext cx="9144000" cy="1248000"/>
          </a:xfrm>
          <a:prstGeom prst="rect">
            <a:avLst/>
          </a:prstGeom>
        </p:spPr>
      </p:pic>
      <p:cxnSp>
        <p:nvCxnSpPr>
          <p:cNvPr id="6" name="Straight Arrow Connector 5"/>
          <p:cNvCxnSpPr/>
          <p:nvPr/>
        </p:nvCxnSpPr>
        <p:spPr>
          <a:xfrm flipV="1">
            <a:off x="4233477" y="4340011"/>
            <a:ext cx="0" cy="5785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647356" y="4340011"/>
            <a:ext cx="0" cy="57857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386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5029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dirty="0" smtClean="0">
                <a:solidFill>
                  <a:schemeClr val="accent3"/>
                </a:solidFill>
                <a:latin typeface="+mj-lt"/>
              </a:rPr>
              <a:t>Utveckling av solcellsteknik</a:t>
            </a:r>
          </a:p>
          <a:p>
            <a:pPr algn="ctr"/>
            <a:endParaRPr lang="sv-SE" sz="2800" dirty="0" smtClean="0">
              <a:solidFill>
                <a:schemeClr val="accent3"/>
              </a:solidFill>
              <a:latin typeface="+mj-lt"/>
            </a:endParaRPr>
          </a:p>
          <a:p>
            <a:r>
              <a:rPr lang="en-US" sz="2000" dirty="0" err="1" smtClean="0">
                <a:latin typeface="+mj-lt"/>
              </a:rPr>
              <a:t>Verkningsgrader</a:t>
            </a:r>
            <a:r>
              <a:rPr lang="en-US" sz="2000" dirty="0" smtClean="0">
                <a:latin typeface="+mj-lt"/>
              </a:rPr>
              <a:t>:</a:t>
            </a:r>
          </a:p>
          <a:p>
            <a:endParaRPr lang="en-US" sz="2000" dirty="0" smtClean="0">
              <a:latin typeface="+mj-lt"/>
            </a:endParaRPr>
          </a:p>
          <a:p>
            <a:pPr>
              <a:buFontTx/>
              <a:buChar char="•"/>
            </a:pPr>
            <a:r>
              <a:rPr lang="en-US" sz="2000" dirty="0">
                <a:latin typeface="+mj-lt"/>
              </a:rPr>
              <a:t> </a:t>
            </a:r>
            <a:r>
              <a:rPr lang="en-US" sz="2000" dirty="0" smtClean="0">
                <a:latin typeface="+mj-lt"/>
              </a:rPr>
              <a:t> </a:t>
            </a:r>
            <a:r>
              <a:rPr lang="en-US" sz="2000" dirty="0" err="1">
                <a:latin typeface="+mj-lt"/>
              </a:rPr>
              <a:t>K</a:t>
            </a:r>
            <a:r>
              <a:rPr lang="en-US" sz="2000" dirty="0" err="1" smtClean="0">
                <a:latin typeface="+mj-lt"/>
              </a:rPr>
              <a:t>ristallint</a:t>
            </a:r>
            <a:r>
              <a:rPr lang="en-US" sz="2000" dirty="0" smtClean="0">
                <a:latin typeface="+mj-lt"/>
              </a:rPr>
              <a:t> </a:t>
            </a:r>
            <a:r>
              <a:rPr lang="en-US" sz="2000" dirty="0" err="1" smtClean="0">
                <a:latin typeface="+mj-lt"/>
              </a:rPr>
              <a:t>kisel</a:t>
            </a:r>
            <a:r>
              <a:rPr lang="en-US" sz="2000" dirty="0" smtClean="0">
                <a:latin typeface="+mj-lt"/>
              </a:rPr>
              <a:t> 	 ca 20 %</a:t>
            </a:r>
          </a:p>
          <a:p>
            <a:pPr>
              <a:buFontTx/>
              <a:buChar char="•"/>
            </a:pPr>
            <a:r>
              <a:rPr lang="en-US" sz="2000" dirty="0" smtClean="0">
                <a:solidFill>
                  <a:schemeClr val="accent3"/>
                </a:solidFill>
                <a:latin typeface="+mj-lt"/>
              </a:rPr>
              <a:t>  </a:t>
            </a:r>
            <a:r>
              <a:rPr lang="en-US" sz="2000" dirty="0" err="1">
                <a:solidFill>
                  <a:schemeClr val="accent3"/>
                </a:solidFill>
                <a:latin typeface="+mj-lt"/>
              </a:rPr>
              <a:t>A</a:t>
            </a:r>
            <a:r>
              <a:rPr lang="en-US" sz="2000" dirty="0" err="1" smtClean="0">
                <a:solidFill>
                  <a:schemeClr val="accent3"/>
                </a:solidFill>
                <a:latin typeface="+mj-lt"/>
              </a:rPr>
              <a:t>morft</a:t>
            </a:r>
            <a:r>
              <a:rPr lang="en-US" sz="2000" dirty="0" smtClean="0">
                <a:solidFill>
                  <a:schemeClr val="accent3"/>
                </a:solidFill>
                <a:latin typeface="+mj-lt"/>
              </a:rPr>
              <a:t> </a:t>
            </a:r>
            <a:r>
              <a:rPr lang="en-US" sz="2000" dirty="0" err="1" smtClean="0">
                <a:solidFill>
                  <a:schemeClr val="accent3"/>
                </a:solidFill>
                <a:latin typeface="+mj-lt"/>
              </a:rPr>
              <a:t>och</a:t>
            </a:r>
            <a:r>
              <a:rPr lang="en-US" sz="2000" dirty="0" smtClean="0">
                <a:solidFill>
                  <a:schemeClr val="accent3"/>
                </a:solidFill>
                <a:latin typeface="+mj-lt"/>
              </a:rPr>
              <a:t> pc </a:t>
            </a:r>
            <a:r>
              <a:rPr lang="en-US" sz="2000" dirty="0" err="1" smtClean="0">
                <a:solidFill>
                  <a:schemeClr val="accent3"/>
                </a:solidFill>
                <a:latin typeface="+mj-lt"/>
              </a:rPr>
              <a:t>kisel</a:t>
            </a:r>
            <a:r>
              <a:rPr lang="en-US" sz="2000" dirty="0" smtClean="0">
                <a:solidFill>
                  <a:schemeClr val="accent3"/>
                </a:solidFill>
                <a:latin typeface="+mj-lt"/>
              </a:rPr>
              <a:t>	 ca 15-18 %</a:t>
            </a:r>
          </a:p>
          <a:p>
            <a:pPr>
              <a:buFontTx/>
              <a:buChar char="•"/>
            </a:pPr>
            <a:r>
              <a:rPr lang="en-US" sz="2000" dirty="0" smtClean="0">
                <a:latin typeface="+mj-lt"/>
              </a:rPr>
              <a:t>  </a:t>
            </a:r>
            <a:r>
              <a:rPr lang="en-US" sz="2000" dirty="0" err="1" smtClean="0">
                <a:latin typeface="+mj-lt"/>
              </a:rPr>
              <a:t>Tunnfilmssolceller</a:t>
            </a:r>
            <a:r>
              <a:rPr lang="en-US" sz="2000" dirty="0" smtClean="0">
                <a:latin typeface="+mj-lt"/>
              </a:rPr>
              <a:t>	 ca 15-18 %</a:t>
            </a:r>
          </a:p>
          <a:p>
            <a:pPr>
              <a:buFontTx/>
              <a:buChar char="•"/>
            </a:pPr>
            <a:r>
              <a:rPr lang="en-US" sz="2000" dirty="0" smtClean="0">
                <a:solidFill>
                  <a:srgbClr val="EE813C"/>
                </a:solidFill>
                <a:latin typeface="+mj-lt"/>
              </a:rPr>
              <a:t>  </a:t>
            </a:r>
            <a:r>
              <a:rPr lang="en-US" sz="2000" dirty="0" err="1" smtClean="0">
                <a:solidFill>
                  <a:srgbClr val="EE813C"/>
                </a:solidFill>
                <a:latin typeface="+mj-lt"/>
              </a:rPr>
              <a:t>Grätzelsolceller</a:t>
            </a:r>
            <a:r>
              <a:rPr lang="en-US" sz="2000" dirty="0" smtClean="0">
                <a:solidFill>
                  <a:srgbClr val="EE813C"/>
                </a:solidFill>
                <a:latin typeface="+mj-lt"/>
              </a:rPr>
              <a:t>	 ca 10 %</a:t>
            </a:r>
          </a:p>
          <a:p>
            <a:pPr>
              <a:buFontTx/>
              <a:buChar char="•"/>
            </a:pPr>
            <a:r>
              <a:rPr lang="en-US" sz="2000" dirty="0" smtClean="0">
                <a:latin typeface="+mj-lt"/>
              </a:rPr>
              <a:t>  </a:t>
            </a:r>
            <a:r>
              <a:rPr lang="en-US" sz="2000" dirty="0" err="1" smtClean="0">
                <a:latin typeface="+mj-lt"/>
              </a:rPr>
              <a:t>Plastsolceller</a:t>
            </a:r>
            <a:r>
              <a:rPr lang="en-US" sz="2000" dirty="0" smtClean="0">
                <a:latin typeface="+mj-lt"/>
              </a:rPr>
              <a:t>		 &lt; 10 %</a:t>
            </a:r>
          </a:p>
          <a:p>
            <a:pPr>
              <a:buFontTx/>
              <a:buChar char="•"/>
            </a:pPr>
            <a:r>
              <a:rPr lang="en-US" sz="2000" dirty="0" smtClean="0">
                <a:latin typeface="+mj-lt"/>
              </a:rPr>
              <a:t> .........................</a:t>
            </a:r>
            <a:endParaRPr lang="sv-SE" sz="2000" b="1" dirty="0" smtClean="0">
              <a:solidFill>
                <a:schemeClr val="accent3"/>
              </a:solidFill>
              <a:latin typeface="+mj-lt"/>
            </a:endParaRPr>
          </a:p>
        </p:txBody>
      </p:sp>
      <p:pic>
        <p:nvPicPr>
          <p:cNvPr id="12" name="Bildobjekt 11" descr="shutterstock_97380155.jpg"/>
          <p:cNvPicPr>
            <a:picLocks noChangeAspect="1"/>
          </p:cNvPicPr>
          <p:nvPr/>
        </p:nvPicPr>
        <p:blipFill>
          <a:blip r:embed="rId3"/>
          <a:srcRect r="287"/>
          <a:stretch>
            <a:fillRect/>
          </a:stretch>
        </p:blipFill>
        <p:spPr>
          <a:xfrm>
            <a:off x="5562600" y="457200"/>
            <a:ext cx="3124200" cy="472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539552" y="1124744"/>
            <a:ext cx="2366392" cy="345638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600" dirty="0" smtClean="0">
                <a:solidFill>
                  <a:schemeClr val="accent3"/>
                </a:solidFill>
                <a:latin typeface="+mj-lt"/>
              </a:rPr>
              <a:t>Närmast osannolik expansion för solceller på bara 10 år!</a:t>
            </a:r>
            <a:endParaRPr lang="sv-SE" sz="2600" dirty="0" smtClean="0">
              <a:solidFill>
                <a:schemeClr val="bg1"/>
              </a:solidFill>
              <a:latin typeface="+mj-lt"/>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151" y="1124744"/>
            <a:ext cx="5623449" cy="3491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57200" y="457200"/>
            <a:ext cx="2602632" cy="469999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800" dirty="0" smtClean="0">
                <a:solidFill>
                  <a:schemeClr val="accent3"/>
                </a:solidFill>
                <a:latin typeface="+mj-lt"/>
              </a:rPr>
              <a:t> </a:t>
            </a:r>
            <a:r>
              <a:rPr lang="sv-SE" sz="2400" dirty="0" smtClean="0">
                <a:solidFill>
                  <a:schemeClr val="accent3"/>
                </a:solidFill>
                <a:latin typeface="+mj-lt"/>
              </a:rPr>
              <a:t>Kostnad för kiselsolceller per Watt producerad energi har minskat drastiskt!</a:t>
            </a:r>
          </a:p>
          <a:p>
            <a:pPr algn="ctr"/>
            <a:endParaRPr lang="sv-SE" sz="2400" dirty="0" smtClean="0">
              <a:solidFill>
                <a:schemeClr val="accent3"/>
              </a:solidFill>
              <a:latin typeface="+mj-lt"/>
            </a:endParaRPr>
          </a:p>
          <a:p>
            <a:pPr algn="ctr"/>
            <a:r>
              <a:rPr lang="sv-SE" sz="2400" dirty="0" smtClean="0">
                <a:solidFill>
                  <a:srgbClr val="FFFFFF"/>
                </a:solidFill>
                <a:latin typeface="+mj-lt"/>
              </a:rPr>
              <a:t>All produktion sker i Kina</a:t>
            </a:r>
          </a:p>
        </p:txBody>
      </p:sp>
      <p:sp>
        <p:nvSpPr>
          <p:cNvPr id="14" name="Rektangel 13"/>
          <p:cNvSpPr/>
          <p:nvPr/>
        </p:nvSpPr>
        <p:spPr>
          <a:xfrm>
            <a:off x="3124200" y="457200"/>
            <a:ext cx="5562600" cy="4699992"/>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
        <p:nvSpPr>
          <p:cNvPr id="6" name="textruta 5"/>
          <p:cNvSpPr txBox="1"/>
          <p:nvPr/>
        </p:nvSpPr>
        <p:spPr>
          <a:xfrm>
            <a:off x="3851920" y="4725144"/>
            <a:ext cx="4104456" cy="261610"/>
          </a:xfrm>
          <a:prstGeom prst="rect">
            <a:avLst/>
          </a:prstGeom>
          <a:noFill/>
        </p:spPr>
        <p:txBody>
          <a:bodyPr wrap="square" rtlCol="0">
            <a:spAutoFit/>
          </a:bodyPr>
          <a:lstStyle/>
          <a:p>
            <a:pPr algn="ctr"/>
            <a:r>
              <a:rPr lang="sv-SE" sz="1100" dirty="0" smtClean="0">
                <a:latin typeface="+mj-lt"/>
              </a:rPr>
              <a:t>Källa: </a:t>
            </a:r>
            <a:r>
              <a:rPr lang="sv-SE" sz="1100" dirty="0" err="1">
                <a:latin typeface="+mj-lt"/>
              </a:rPr>
              <a:t>www.greentechmedia.com</a:t>
            </a:r>
            <a:r>
              <a:rPr lang="sv-SE" sz="1100" dirty="0">
                <a:latin typeface="+mj-lt"/>
              </a:rPr>
              <a:t> &amp; GTM </a:t>
            </a:r>
            <a:r>
              <a:rPr lang="sv-SE" sz="1100" dirty="0" smtClean="0">
                <a:latin typeface="+mj-lt"/>
              </a:rPr>
              <a:t>Research</a:t>
            </a:r>
            <a:endParaRPr lang="sv-SE" sz="1100" dirty="0">
              <a:latin typeface="+mj-lt"/>
            </a:endParaRPr>
          </a:p>
        </p:txBody>
      </p:sp>
      <p:pic>
        <p:nvPicPr>
          <p:cNvPr id="7" name="Picture 6"/>
          <p:cNvPicPr>
            <a:picLocks noChangeAspect="1"/>
          </p:cNvPicPr>
          <p:nvPr/>
        </p:nvPicPr>
        <p:blipFill rotWithShape="1">
          <a:blip r:embed="rId3"/>
          <a:srcRect l="2159" t="2208" r="2589" b="2336"/>
          <a:stretch/>
        </p:blipFill>
        <p:spPr>
          <a:xfrm>
            <a:off x="3181351" y="495300"/>
            <a:ext cx="5365750" cy="3917950"/>
          </a:xfrm>
          <a:prstGeom prst="rect">
            <a:avLst/>
          </a:prstGeom>
        </p:spPr>
      </p:pic>
    </p:spTree>
    <p:extLst>
      <p:ext uri="{BB962C8B-B14F-4D97-AF65-F5344CB8AC3E}">
        <p14:creationId xmlns:p14="http://schemas.microsoft.com/office/powerpoint/2010/main" val="25805140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24384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b="1" dirty="0" smtClean="0">
              <a:solidFill>
                <a:schemeClr val="accent3"/>
              </a:solidFill>
              <a:latin typeface="+mj-lt"/>
            </a:endParaRPr>
          </a:p>
          <a:p>
            <a:pPr algn="ctr"/>
            <a:endParaRPr lang="sv-SE" sz="2000" b="1" dirty="0" smtClean="0">
              <a:solidFill>
                <a:schemeClr val="accent3"/>
              </a:solidFill>
              <a:latin typeface="+mj-lt"/>
            </a:endParaRPr>
          </a:p>
          <a:p>
            <a:pPr algn="ctr"/>
            <a:r>
              <a:rPr lang="sv-SE" sz="2400" dirty="0" err="1" smtClean="0">
                <a:solidFill>
                  <a:schemeClr val="accent3"/>
                </a:solidFill>
                <a:latin typeface="03 Myriad Normaal" charset="0"/>
              </a:rPr>
              <a:t>Solel</a:t>
            </a:r>
            <a:r>
              <a:rPr lang="sv-SE" sz="2400" dirty="0" smtClean="0">
                <a:solidFill>
                  <a:schemeClr val="accent3"/>
                </a:solidFill>
                <a:latin typeface="03 Myriad Normaal" charset="0"/>
              </a:rPr>
              <a:t> är på väg att bli konkurrens-kraftig i förhållande till annan elproduktion</a:t>
            </a:r>
            <a:endParaRPr lang="sv-SE" sz="2400" dirty="0" smtClean="0">
              <a:solidFill>
                <a:schemeClr val="accent3"/>
              </a:solidFill>
            </a:endParaRPr>
          </a:p>
        </p:txBody>
      </p:sp>
      <p:pic>
        <p:nvPicPr>
          <p:cNvPr id="4" name="Picture 2"/>
          <p:cNvPicPr>
            <a:picLocks noChangeAspect="1"/>
          </p:cNvPicPr>
          <p:nvPr/>
        </p:nvPicPr>
        <p:blipFill>
          <a:blip r:embed="rId3"/>
          <a:stretch>
            <a:fillRect/>
          </a:stretch>
        </p:blipFill>
        <p:spPr>
          <a:xfrm>
            <a:off x="3048000" y="609600"/>
            <a:ext cx="5518912" cy="3683381"/>
          </a:xfrm>
          <a:prstGeom prst="rect">
            <a:avLst/>
          </a:prstGeom>
        </p:spPr>
      </p:pic>
      <p:sp>
        <p:nvSpPr>
          <p:cNvPr id="6" name="textruta 5"/>
          <p:cNvSpPr txBox="1"/>
          <p:nvPr/>
        </p:nvSpPr>
        <p:spPr>
          <a:xfrm>
            <a:off x="4953000" y="4876800"/>
            <a:ext cx="3581400" cy="246221"/>
          </a:xfrm>
          <a:prstGeom prst="rect">
            <a:avLst/>
          </a:prstGeom>
          <a:noFill/>
        </p:spPr>
        <p:txBody>
          <a:bodyPr wrap="square" rtlCol="0">
            <a:spAutoFit/>
          </a:bodyPr>
          <a:lstStyle/>
          <a:p>
            <a:pPr algn="r"/>
            <a:r>
              <a:rPr lang="en-US" sz="1000" dirty="0" err="1" smtClean="0"/>
              <a:t>Källa</a:t>
            </a:r>
            <a:r>
              <a:rPr lang="en-US" sz="1000" dirty="0" smtClean="0"/>
              <a:t>: Scientific American </a:t>
            </a:r>
            <a:endParaRPr lang="sv-SE" sz="1000" dirty="0"/>
          </a:p>
        </p:txBody>
      </p:sp>
      <p:sp>
        <p:nvSpPr>
          <p:cNvPr id="7" name="Rektangel 6"/>
          <p:cNvSpPr/>
          <p:nvPr/>
        </p:nvSpPr>
        <p:spPr>
          <a:xfrm>
            <a:off x="2971800" y="457200"/>
            <a:ext cx="57150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2209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accent3"/>
              </a:solidFill>
              <a:latin typeface="+mj-lt"/>
            </a:endParaRPr>
          </a:p>
          <a:p>
            <a:pPr algn="ctr"/>
            <a:r>
              <a:rPr lang="sv-SE" sz="2400" b="1" dirty="0" smtClean="0">
                <a:solidFill>
                  <a:schemeClr val="accent3"/>
                </a:solidFill>
                <a:latin typeface="+mj-lt"/>
              </a:rPr>
              <a:t>Framtid? </a:t>
            </a:r>
          </a:p>
          <a:p>
            <a:pPr algn="ctr"/>
            <a:endParaRPr lang="sv-SE" sz="2000" dirty="0" smtClean="0">
              <a:solidFill>
                <a:schemeClr val="bg1"/>
              </a:solidFill>
              <a:latin typeface="+mj-lt"/>
            </a:endParaRPr>
          </a:p>
          <a:p>
            <a:pPr algn="ctr"/>
            <a:r>
              <a:rPr lang="sv-SE" sz="2000" dirty="0" smtClean="0">
                <a:solidFill>
                  <a:schemeClr val="bg1"/>
                </a:solidFill>
                <a:latin typeface="+mj-lt"/>
              </a:rPr>
              <a:t>Elnät som utgår från de platser där förnybara energikällor är mest </a:t>
            </a:r>
            <a:r>
              <a:rPr lang="sv-SE" sz="2000" dirty="0" err="1" smtClean="0">
                <a:solidFill>
                  <a:schemeClr val="bg1"/>
                </a:solidFill>
                <a:latin typeface="+mj-lt"/>
              </a:rPr>
              <a:t>förekom-mande</a:t>
            </a:r>
            <a:r>
              <a:rPr lang="sv-SE" sz="2000" dirty="0" smtClean="0">
                <a:solidFill>
                  <a:schemeClr val="bg1"/>
                </a:solidFill>
                <a:latin typeface="+mj-lt"/>
              </a:rPr>
              <a:t>. </a:t>
            </a:r>
          </a:p>
        </p:txBody>
      </p:sp>
      <p:pic>
        <p:nvPicPr>
          <p:cNvPr id="4" name="Bildobjekt 3" descr="B1_nätkarta.png"/>
          <p:cNvPicPr>
            <a:picLocks noChangeAspect="1"/>
          </p:cNvPicPr>
          <p:nvPr/>
        </p:nvPicPr>
        <p:blipFill>
          <a:blip r:embed="rId3"/>
          <a:srcRect r="781"/>
          <a:stretch>
            <a:fillRect/>
          </a:stretch>
        </p:blipFill>
        <p:spPr>
          <a:xfrm>
            <a:off x="2743200" y="457200"/>
            <a:ext cx="5943600" cy="472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pPr algn="ctr"/>
            <a:endParaRPr lang="en-US"/>
          </a:p>
        </p:txBody>
      </p:sp>
      <p:pic>
        <p:nvPicPr>
          <p:cNvPr id="5123" name="Picture 3"/>
          <p:cNvPicPr>
            <a:picLocks noChangeAspect="1" noChangeArrowheads="1"/>
          </p:cNvPicPr>
          <p:nvPr/>
        </p:nvPicPr>
        <p:blipFill>
          <a:blip r:embed="rId3"/>
          <a:srcRect l="32617" t="24001" r="27969" b="11417"/>
          <a:stretch>
            <a:fillRect/>
          </a:stretch>
        </p:blipFill>
        <p:spPr bwMode="auto">
          <a:xfrm>
            <a:off x="2135188" y="1204913"/>
            <a:ext cx="4805362" cy="4921250"/>
          </a:xfrm>
          <a:prstGeom prst="rect">
            <a:avLst/>
          </a:prstGeom>
          <a:noFill/>
          <a:ln w="9525">
            <a:noFill/>
            <a:miter lim="800000"/>
            <a:headEnd/>
            <a:tailEnd/>
          </a:ln>
          <a:effectLst/>
        </p:spPr>
      </p:pic>
      <p:grpSp>
        <p:nvGrpSpPr>
          <p:cNvPr id="2" name="Group 4"/>
          <p:cNvGrpSpPr>
            <a:grpSpLocks/>
          </p:cNvGrpSpPr>
          <p:nvPr/>
        </p:nvGrpSpPr>
        <p:grpSpPr bwMode="auto">
          <a:xfrm>
            <a:off x="2628900" y="2078038"/>
            <a:ext cx="2990850" cy="3165475"/>
            <a:chOff x="1656" y="1192"/>
            <a:chExt cx="1884" cy="1994"/>
          </a:xfrm>
        </p:grpSpPr>
        <p:sp>
          <p:nvSpPr>
            <p:cNvPr id="5125" name="Freeform 5"/>
            <p:cNvSpPr>
              <a:spLocks/>
            </p:cNvSpPr>
            <p:nvPr/>
          </p:nvSpPr>
          <p:spPr bwMode="auto">
            <a:xfrm>
              <a:off x="2089" y="1192"/>
              <a:ext cx="791" cy="1596"/>
            </a:xfrm>
            <a:custGeom>
              <a:avLst/>
              <a:gdLst/>
              <a:ahLst/>
              <a:cxnLst>
                <a:cxn ang="0">
                  <a:pos x="751" y="0"/>
                </a:cxn>
                <a:cxn ang="0">
                  <a:pos x="779" y="380"/>
                </a:cxn>
                <a:cxn ang="0">
                  <a:pos x="707" y="840"/>
                </a:cxn>
                <a:cxn ang="0">
                  <a:pos x="275" y="1148"/>
                </a:cxn>
                <a:cxn ang="0">
                  <a:pos x="39" y="1436"/>
                </a:cxn>
                <a:cxn ang="0">
                  <a:pos x="39" y="1520"/>
                </a:cxn>
                <a:cxn ang="0">
                  <a:pos x="247" y="1596"/>
                </a:cxn>
              </a:cxnLst>
              <a:rect l="0" t="0" r="r" b="b"/>
              <a:pathLst>
                <a:path w="791" h="1596">
                  <a:moveTo>
                    <a:pt x="751" y="0"/>
                  </a:moveTo>
                  <a:cubicBezTo>
                    <a:pt x="768" y="120"/>
                    <a:pt x="786" y="240"/>
                    <a:pt x="779" y="380"/>
                  </a:cubicBezTo>
                  <a:cubicBezTo>
                    <a:pt x="772" y="520"/>
                    <a:pt x="791" y="712"/>
                    <a:pt x="707" y="840"/>
                  </a:cubicBezTo>
                  <a:cubicBezTo>
                    <a:pt x="623" y="968"/>
                    <a:pt x="386" y="1049"/>
                    <a:pt x="275" y="1148"/>
                  </a:cubicBezTo>
                  <a:cubicBezTo>
                    <a:pt x="164" y="1247"/>
                    <a:pt x="78" y="1374"/>
                    <a:pt x="39" y="1436"/>
                  </a:cubicBezTo>
                  <a:cubicBezTo>
                    <a:pt x="0" y="1498"/>
                    <a:pt x="4" y="1493"/>
                    <a:pt x="39" y="1520"/>
                  </a:cubicBezTo>
                  <a:cubicBezTo>
                    <a:pt x="74" y="1547"/>
                    <a:pt x="160" y="1571"/>
                    <a:pt x="247" y="1596"/>
                  </a:cubicBezTo>
                </a:path>
              </a:pathLst>
            </a:custGeom>
            <a:noFill/>
            <a:ln w="19050" cmpd="sng">
              <a:solidFill>
                <a:srgbClr val="FF0000"/>
              </a:solidFill>
              <a:round/>
              <a:headEnd/>
              <a:tailEnd/>
            </a:ln>
            <a:effectLst/>
          </p:spPr>
          <p:txBody>
            <a:bodyPr>
              <a:prstTxWarp prst="textNoShape">
                <a:avLst/>
              </a:prstTxWarp>
            </a:bodyPr>
            <a:lstStyle/>
            <a:p>
              <a:endParaRPr lang="en-US"/>
            </a:p>
          </p:txBody>
        </p:sp>
        <p:sp>
          <p:nvSpPr>
            <p:cNvPr id="5126" name="Freeform 6"/>
            <p:cNvSpPr>
              <a:spLocks/>
            </p:cNvSpPr>
            <p:nvPr/>
          </p:nvSpPr>
          <p:spPr bwMode="auto">
            <a:xfrm>
              <a:off x="2729" y="2016"/>
              <a:ext cx="811" cy="834"/>
            </a:xfrm>
            <a:custGeom>
              <a:avLst/>
              <a:gdLst/>
              <a:ahLst/>
              <a:cxnLst>
                <a:cxn ang="0">
                  <a:pos x="73" y="0"/>
                </a:cxn>
                <a:cxn ang="0">
                  <a:pos x="73" y="192"/>
                </a:cxn>
                <a:cxn ang="0">
                  <a:pos x="511" y="594"/>
                </a:cxn>
                <a:cxn ang="0">
                  <a:pos x="811" y="834"/>
                </a:cxn>
              </a:cxnLst>
              <a:rect l="0" t="0" r="r" b="b"/>
              <a:pathLst>
                <a:path w="811" h="834">
                  <a:moveTo>
                    <a:pt x="73" y="0"/>
                  </a:moveTo>
                  <a:cubicBezTo>
                    <a:pt x="36" y="46"/>
                    <a:pt x="0" y="93"/>
                    <a:pt x="73" y="192"/>
                  </a:cubicBezTo>
                  <a:cubicBezTo>
                    <a:pt x="146" y="291"/>
                    <a:pt x="388" y="487"/>
                    <a:pt x="511" y="594"/>
                  </a:cubicBezTo>
                  <a:cubicBezTo>
                    <a:pt x="634" y="701"/>
                    <a:pt x="722" y="767"/>
                    <a:pt x="811" y="834"/>
                  </a:cubicBezTo>
                </a:path>
              </a:pathLst>
            </a:custGeom>
            <a:noFill/>
            <a:ln w="19050" cmpd="sng">
              <a:solidFill>
                <a:srgbClr val="FF0000"/>
              </a:solidFill>
              <a:round/>
              <a:headEnd/>
              <a:tailEnd/>
            </a:ln>
            <a:effectLst/>
          </p:spPr>
          <p:txBody>
            <a:bodyPr>
              <a:prstTxWarp prst="textNoShape">
                <a:avLst/>
              </a:prstTxWarp>
            </a:bodyPr>
            <a:lstStyle/>
            <a:p>
              <a:endParaRPr lang="en-US"/>
            </a:p>
          </p:txBody>
        </p:sp>
        <p:sp>
          <p:nvSpPr>
            <p:cNvPr id="5127" name="Freeform 7"/>
            <p:cNvSpPr>
              <a:spLocks/>
            </p:cNvSpPr>
            <p:nvPr/>
          </p:nvSpPr>
          <p:spPr bwMode="auto">
            <a:xfrm>
              <a:off x="2964" y="2448"/>
              <a:ext cx="86" cy="474"/>
            </a:xfrm>
            <a:custGeom>
              <a:avLst/>
              <a:gdLst/>
              <a:ahLst/>
              <a:cxnLst>
                <a:cxn ang="0">
                  <a:pos x="84" y="0"/>
                </a:cxn>
                <a:cxn ang="0">
                  <a:pos x="72" y="186"/>
                </a:cxn>
                <a:cxn ang="0">
                  <a:pos x="0" y="474"/>
                </a:cxn>
              </a:cxnLst>
              <a:rect l="0" t="0" r="r" b="b"/>
              <a:pathLst>
                <a:path w="86" h="474">
                  <a:moveTo>
                    <a:pt x="84" y="0"/>
                  </a:moveTo>
                  <a:cubicBezTo>
                    <a:pt x="85" y="53"/>
                    <a:pt x="86" y="107"/>
                    <a:pt x="72" y="186"/>
                  </a:cubicBezTo>
                  <a:cubicBezTo>
                    <a:pt x="58" y="265"/>
                    <a:pt x="29" y="369"/>
                    <a:pt x="0" y="474"/>
                  </a:cubicBezTo>
                </a:path>
              </a:pathLst>
            </a:custGeom>
            <a:noFill/>
            <a:ln w="19050" cmpd="sng">
              <a:solidFill>
                <a:srgbClr val="FF0000"/>
              </a:solidFill>
              <a:round/>
              <a:headEnd/>
              <a:tailEnd/>
            </a:ln>
            <a:effectLst/>
          </p:spPr>
          <p:txBody>
            <a:bodyPr>
              <a:prstTxWarp prst="textNoShape">
                <a:avLst/>
              </a:prstTxWarp>
            </a:bodyPr>
            <a:lstStyle/>
            <a:p>
              <a:endParaRPr lang="en-US"/>
            </a:p>
          </p:txBody>
        </p:sp>
        <p:sp>
          <p:nvSpPr>
            <p:cNvPr id="5128" name="Freeform 8"/>
            <p:cNvSpPr>
              <a:spLocks/>
            </p:cNvSpPr>
            <p:nvPr/>
          </p:nvSpPr>
          <p:spPr bwMode="auto">
            <a:xfrm>
              <a:off x="1656" y="2694"/>
              <a:ext cx="444" cy="492"/>
            </a:xfrm>
            <a:custGeom>
              <a:avLst/>
              <a:gdLst/>
              <a:ahLst/>
              <a:cxnLst>
                <a:cxn ang="0">
                  <a:pos x="444" y="0"/>
                </a:cxn>
                <a:cxn ang="0">
                  <a:pos x="306" y="246"/>
                </a:cxn>
                <a:cxn ang="0">
                  <a:pos x="0" y="492"/>
                </a:cxn>
              </a:cxnLst>
              <a:rect l="0" t="0" r="r" b="b"/>
              <a:pathLst>
                <a:path w="444" h="492">
                  <a:moveTo>
                    <a:pt x="444" y="0"/>
                  </a:moveTo>
                  <a:cubicBezTo>
                    <a:pt x="412" y="82"/>
                    <a:pt x="380" y="164"/>
                    <a:pt x="306" y="246"/>
                  </a:cubicBezTo>
                  <a:cubicBezTo>
                    <a:pt x="232" y="328"/>
                    <a:pt x="116" y="410"/>
                    <a:pt x="0" y="492"/>
                  </a:cubicBezTo>
                </a:path>
              </a:pathLst>
            </a:custGeom>
            <a:noFill/>
            <a:ln w="19050" cmpd="sng">
              <a:solidFill>
                <a:srgbClr val="FF0000"/>
              </a:solidFill>
              <a:round/>
              <a:headEnd/>
              <a:tailEnd/>
            </a:ln>
            <a:effectLst/>
          </p:spPr>
          <p:txBody>
            <a:bodyPr>
              <a:prstTxWarp prst="textNoShape">
                <a:avLst/>
              </a:prstTxWarp>
            </a:bodyPr>
            <a:lstStyle/>
            <a:p>
              <a:endParaRPr lang="en-US"/>
            </a:p>
          </p:txBody>
        </p:sp>
      </p:grpSp>
      <p:sp>
        <p:nvSpPr>
          <p:cNvPr id="5129" name="Rectangle 9"/>
          <p:cNvSpPr>
            <a:spLocks noGrp="1" noChangeArrowheads="1"/>
          </p:cNvSpPr>
          <p:nvPr>
            <p:ph type="title"/>
          </p:nvPr>
        </p:nvSpPr>
        <p:spPr>
          <a:xfrm>
            <a:off x="1223963" y="6086475"/>
            <a:ext cx="6619875" cy="519113"/>
          </a:xfrm>
        </p:spPr>
        <p:txBody>
          <a:bodyPr/>
          <a:lstStyle/>
          <a:p>
            <a:r>
              <a:rPr lang="sv-SE" sz="2000">
                <a:solidFill>
                  <a:schemeClr val="bg1"/>
                </a:solidFill>
              </a:rPr>
              <a:t>11 TWh/decemberdag från solceller (160 x 160 km</a:t>
            </a:r>
            <a:r>
              <a:rPr lang="sv-SE" sz="2000" baseline="30000">
                <a:solidFill>
                  <a:schemeClr val="bg1"/>
                </a:solidFill>
              </a:rPr>
              <a:t>2</a:t>
            </a:r>
            <a:r>
              <a:rPr lang="sv-SE" sz="2000">
                <a:solidFill>
                  <a:schemeClr val="bg1"/>
                </a:solidFill>
              </a:rPr>
              <a:t>)</a:t>
            </a:r>
          </a:p>
        </p:txBody>
      </p:sp>
      <p:sp>
        <p:nvSpPr>
          <p:cNvPr id="5130" name="Rectangle 10"/>
          <p:cNvSpPr>
            <a:spLocks noChangeAspect="1" noChangeArrowheads="1"/>
          </p:cNvSpPr>
          <p:nvPr/>
        </p:nvSpPr>
        <p:spPr bwMode="auto">
          <a:xfrm>
            <a:off x="4044950" y="4883150"/>
            <a:ext cx="22225" cy="22225"/>
          </a:xfrm>
          <a:prstGeom prst="rect">
            <a:avLst/>
          </a:prstGeom>
          <a:solidFill>
            <a:schemeClr val="accent2"/>
          </a:solidFill>
          <a:ln w="28575">
            <a:solidFill>
              <a:schemeClr val="accent2"/>
            </a:solidFill>
            <a:miter lim="800000"/>
            <a:headEnd/>
            <a:tailEnd/>
          </a:ln>
          <a:effectLst/>
        </p:spPr>
        <p:txBody>
          <a:bodyPr wrap="none" anchor="ctr">
            <a:prstTxWarp prst="textNoShape">
              <a:avLst/>
            </a:prstTxWarp>
          </a:bodyPr>
          <a:lstStyle/>
          <a:p>
            <a:endParaRPr lang="en-US"/>
          </a:p>
        </p:txBody>
      </p:sp>
      <p:sp>
        <p:nvSpPr>
          <p:cNvPr id="5131" name="Rectangle 11"/>
          <p:cNvSpPr>
            <a:spLocks noChangeAspect="1" noChangeArrowheads="1"/>
          </p:cNvSpPr>
          <p:nvPr/>
        </p:nvSpPr>
        <p:spPr bwMode="auto">
          <a:xfrm>
            <a:off x="4044950" y="4830763"/>
            <a:ext cx="22225" cy="22225"/>
          </a:xfrm>
          <a:prstGeom prst="rect">
            <a:avLst/>
          </a:prstGeom>
          <a:solidFill>
            <a:schemeClr val="accent2"/>
          </a:solidFill>
          <a:ln w="28575">
            <a:solidFill>
              <a:schemeClr val="accent2"/>
            </a:solidFill>
            <a:miter lim="800000"/>
            <a:headEnd/>
            <a:tailEnd/>
          </a:ln>
          <a:effectLst/>
        </p:spPr>
        <p:txBody>
          <a:bodyPr wrap="none" anchor="ctr">
            <a:prstTxWarp prst="textNoShape">
              <a:avLst/>
            </a:prstTxWarp>
          </a:bodyPr>
          <a:lstStyle/>
          <a:p>
            <a:endParaRPr lang="en-US"/>
          </a:p>
        </p:txBody>
      </p:sp>
      <p:sp>
        <p:nvSpPr>
          <p:cNvPr id="5132" name="Rectangle 12"/>
          <p:cNvSpPr>
            <a:spLocks noChangeAspect="1" noChangeArrowheads="1"/>
          </p:cNvSpPr>
          <p:nvPr/>
        </p:nvSpPr>
        <p:spPr bwMode="auto">
          <a:xfrm>
            <a:off x="4097338" y="4830763"/>
            <a:ext cx="22225" cy="22225"/>
          </a:xfrm>
          <a:prstGeom prst="rect">
            <a:avLst/>
          </a:prstGeom>
          <a:solidFill>
            <a:schemeClr val="accent2"/>
          </a:solidFill>
          <a:ln w="28575">
            <a:solidFill>
              <a:schemeClr val="accent2"/>
            </a:solidFill>
            <a:miter lim="800000"/>
            <a:headEnd/>
            <a:tailEnd/>
          </a:ln>
          <a:effectLst/>
        </p:spPr>
        <p:txBody>
          <a:bodyPr wrap="none" anchor="ctr">
            <a:prstTxWarp prst="textNoShape">
              <a:avLst/>
            </a:prstTxWarp>
          </a:bodyPr>
          <a:lstStyle/>
          <a:p>
            <a:endParaRPr lang="en-US"/>
          </a:p>
        </p:txBody>
      </p:sp>
      <p:sp>
        <p:nvSpPr>
          <p:cNvPr id="5133" name="Rectangle 13"/>
          <p:cNvSpPr>
            <a:spLocks noChangeAspect="1" noChangeArrowheads="1"/>
          </p:cNvSpPr>
          <p:nvPr/>
        </p:nvSpPr>
        <p:spPr bwMode="auto">
          <a:xfrm>
            <a:off x="4097338" y="4883150"/>
            <a:ext cx="22225" cy="22225"/>
          </a:xfrm>
          <a:prstGeom prst="rect">
            <a:avLst/>
          </a:prstGeom>
          <a:solidFill>
            <a:schemeClr val="accent2"/>
          </a:solidFill>
          <a:ln w="28575">
            <a:solidFill>
              <a:schemeClr val="accent2"/>
            </a:solidFill>
            <a:miter lim="800000"/>
            <a:headEnd/>
            <a:tailEnd/>
          </a:ln>
          <a:effectLst/>
        </p:spPr>
        <p:txBody>
          <a:bodyPr wrap="none" anchor="ctr">
            <a:prstTxWarp prst="textNoShape">
              <a:avLst/>
            </a:prstTxWarp>
          </a:bodyPr>
          <a:lstStyle/>
          <a:p>
            <a:endParaRPr lang="en-US"/>
          </a:p>
        </p:txBody>
      </p:sp>
      <p:sp>
        <p:nvSpPr>
          <p:cNvPr id="5134" name="Rectangle 14"/>
          <p:cNvSpPr>
            <a:spLocks noChangeArrowheads="1"/>
          </p:cNvSpPr>
          <p:nvPr/>
        </p:nvSpPr>
        <p:spPr bwMode="auto">
          <a:xfrm>
            <a:off x="1971675" y="642938"/>
            <a:ext cx="5080000" cy="635000"/>
          </a:xfrm>
          <a:prstGeom prst="rect">
            <a:avLst/>
          </a:prstGeom>
          <a:noFill/>
          <a:ln w="9525">
            <a:noFill/>
            <a:miter lim="800000"/>
            <a:headEnd/>
            <a:tailEnd/>
          </a:ln>
          <a:effectLst/>
        </p:spPr>
        <p:txBody>
          <a:bodyPr anchor="ctr">
            <a:prstTxWarp prst="textNoShape">
              <a:avLst/>
            </a:prstTxWarp>
          </a:bodyPr>
          <a:lstStyle/>
          <a:p>
            <a:pPr algn="ctr"/>
            <a:r>
              <a:rPr lang="sv-SE" sz="2000">
                <a:solidFill>
                  <a:schemeClr val="bg1"/>
                </a:solidFill>
              </a:rPr>
              <a:t>124 TWh dammkapacitet i Norden</a:t>
            </a:r>
            <a:endParaRPr lang="sv-SE" sz="2000" baseline="30000">
              <a:solidFill>
                <a:schemeClr val="bg1"/>
              </a:solidFill>
            </a:endParaRPr>
          </a:p>
        </p:txBody>
      </p:sp>
      <p:pic>
        <p:nvPicPr>
          <p:cNvPr id="5135" name="Picture 15"/>
          <p:cNvPicPr>
            <a:picLocks noChangeAspect="1" noChangeArrowheads="1"/>
          </p:cNvPicPr>
          <p:nvPr/>
        </p:nvPicPr>
        <p:blipFill>
          <a:blip r:embed="rId4"/>
          <a:srcRect/>
          <a:stretch>
            <a:fillRect/>
          </a:stretch>
        </p:blipFill>
        <p:spPr bwMode="auto">
          <a:xfrm>
            <a:off x="7424738" y="1747838"/>
            <a:ext cx="1525587" cy="3860800"/>
          </a:xfrm>
          <a:prstGeom prst="rect">
            <a:avLst/>
          </a:prstGeom>
          <a:noFill/>
          <a:ln w="9525">
            <a:noFill/>
            <a:miter lim="800000"/>
            <a:headEnd/>
            <a:tailEnd/>
          </a:ln>
          <a:effectLst/>
        </p:spPr>
      </p:pic>
      <p:sp>
        <p:nvSpPr>
          <p:cNvPr id="5136" name="Oval 16"/>
          <p:cNvSpPr>
            <a:spLocks noChangeArrowheads="1"/>
          </p:cNvSpPr>
          <p:nvPr/>
        </p:nvSpPr>
        <p:spPr bwMode="auto">
          <a:xfrm>
            <a:off x="4406900" y="1979613"/>
            <a:ext cx="203200" cy="203200"/>
          </a:xfrm>
          <a:prstGeom prst="ellipse">
            <a:avLst/>
          </a:prstGeom>
          <a:solidFill>
            <a:schemeClr val="accent1"/>
          </a:solidFill>
          <a:ln w="9525">
            <a:solidFill>
              <a:schemeClr val="accent1"/>
            </a:solidFill>
            <a:round/>
            <a:headEnd/>
            <a:tailEnd/>
          </a:ln>
          <a:effectLst/>
        </p:spPr>
        <p:txBody>
          <a:bodyPr wrap="none" anchor="ctr">
            <a:prstTxWarp prst="textNoShape">
              <a:avLst/>
            </a:prstTxWarp>
          </a:bodyPr>
          <a:lstStyle/>
          <a:p>
            <a:endParaRPr lang="en-US"/>
          </a:p>
        </p:txBody>
      </p:sp>
      <p:sp>
        <p:nvSpPr>
          <p:cNvPr id="5137" name="Text Box 17"/>
          <p:cNvSpPr txBox="1">
            <a:spLocks noChangeArrowheads="1"/>
          </p:cNvSpPr>
          <p:nvPr/>
        </p:nvSpPr>
        <p:spPr bwMode="auto">
          <a:xfrm>
            <a:off x="2932113" y="3228975"/>
            <a:ext cx="2849562" cy="396875"/>
          </a:xfrm>
          <a:prstGeom prst="rect">
            <a:avLst/>
          </a:prstGeom>
          <a:noFill/>
          <a:ln w="9525">
            <a:noFill/>
            <a:miter lim="800000"/>
            <a:headEnd/>
            <a:tailEnd/>
          </a:ln>
          <a:effectLst/>
        </p:spPr>
        <p:txBody>
          <a:bodyPr wrap="none">
            <a:prstTxWarp prst="textNoShape">
              <a:avLst/>
            </a:prstTxWarp>
            <a:spAutoFit/>
          </a:bodyPr>
          <a:lstStyle/>
          <a:p>
            <a:r>
              <a:rPr lang="sv-SE" sz="2000">
                <a:solidFill>
                  <a:schemeClr val="bg1"/>
                </a:solidFill>
              </a:rPr>
              <a:t>Max 11 TWh/d i Europa</a:t>
            </a:r>
          </a:p>
        </p:txBody>
      </p:sp>
      <p:sp>
        <p:nvSpPr>
          <p:cNvPr id="5138" name="Line 18"/>
          <p:cNvSpPr>
            <a:spLocks noChangeShapeType="1"/>
          </p:cNvSpPr>
          <p:nvPr/>
        </p:nvSpPr>
        <p:spPr bwMode="auto">
          <a:xfrm flipH="1" flipV="1">
            <a:off x="4122738" y="5062538"/>
            <a:ext cx="115887" cy="871537"/>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p>
        </p:txBody>
      </p:sp>
      <p:sp>
        <p:nvSpPr>
          <p:cNvPr id="5139" name="Text Box 19"/>
          <p:cNvSpPr txBox="1">
            <a:spLocks noChangeArrowheads="1"/>
          </p:cNvSpPr>
          <p:nvPr/>
        </p:nvSpPr>
        <p:spPr bwMode="auto">
          <a:xfrm>
            <a:off x="7658100" y="977900"/>
            <a:ext cx="1289050" cy="641350"/>
          </a:xfrm>
          <a:prstGeom prst="rect">
            <a:avLst/>
          </a:prstGeom>
          <a:noFill/>
          <a:ln w="9525">
            <a:noFill/>
            <a:miter lim="800000"/>
            <a:headEnd/>
            <a:tailEnd/>
          </a:ln>
          <a:effectLst/>
        </p:spPr>
        <p:txBody>
          <a:bodyPr wrap="none">
            <a:prstTxWarp prst="textNoShape">
              <a:avLst/>
            </a:prstTxWarp>
            <a:spAutoFit/>
          </a:bodyPr>
          <a:lstStyle/>
          <a:p>
            <a:r>
              <a:rPr lang="sv-SE">
                <a:solidFill>
                  <a:schemeClr val="bg1"/>
                </a:solidFill>
              </a:rPr>
              <a:t>Vattenkraft</a:t>
            </a:r>
          </a:p>
          <a:p>
            <a:r>
              <a:rPr lang="sv-SE">
                <a:solidFill>
                  <a:schemeClr val="bg1"/>
                </a:solidFill>
              </a:rPr>
              <a:t>i Sverige</a:t>
            </a:r>
          </a:p>
        </p:txBody>
      </p:sp>
      <p:sp>
        <p:nvSpPr>
          <p:cNvPr id="5140" name="Text Box 20"/>
          <p:cNvSpPr txBox="1">
            <a:spLocks noChangeArrowheads="1"/>
          </p:cNvSpPr>
          <p:nvPr/>
        </p:nvSpPr>
        <p:spPr bwMode="auto">
          <a:xfrm>
            <a:off x="4122738" y="5608638"/>
            <a:ext cx="2425063" cy="461665"/>
          </a:xfrm>
          <a:prstGeom prst="rect">
            <a:avLst/>
          </a:prstGeom>
          <a:noFill/>
          <a:ln w="9525">
            <a:noFill/>
            <a:miter lim="800000"/>
            <a:headEnd/>
            <a:tailEnd/>
          </a:ln>
          <a:effectLst/>
        </p:spPr>
        <p:txBody>
          <a:bodyPr wrap="none">
            <a:prstTxWarp prst="textNoShape">
              <a:avLst/>
            </a:prstTxWarp>
            <a:spAutoFit/>
          </a:bodyPr>
          <a:lstStyle/>
          <a:p>
            <a:r>
              <a:rPr lang="sv-SE" sz="2400" dirty="0" err="1"/>
              <a:t>www.kuhlins.com</a:t>
            </a:r>
            <a:endParaRPr lang="sv-SE" sz="2400" dirty="0"/>
          </a:p>
        </p:txBody>
      </p:sp>
      <p:sp>
        <p:nvSpPr>
          <p:cNvPr id="5141" name="Text Box 21"/>
          <p:cNvSpPr txBox="1">
            <a:spLocks noChangeArrowheads="1"/>
          </p:cNvSpPr>
          <p:nvPr/>
        </p:nvSpPr>
        <p:spPr bwMode="auto">
          <a:xfrm>
            <a:off x="2809875" y="3962400"/>
            <a:ext cx="2914650" cy="366713"/>
          </a:xfrm>
          <a:prstGeom prst="rect">
            <a:avLst/>
          </a:prstGeom>
          <a:noFill/>
          <a:ln w="9525">
            <a:noFill/>
            <a:miter lim="800000"/>
            <a:headEnd/>
            <a:tailEnd/>
          </a:ln>
          <a:effectLst/>
        </p:spPr>
        <p:txBody>
          <a:bodyPr wrap="none">
            <a:prstTxWarp prst="textNoShape">
              <a:avLst/>
            </a:prstTxWarp>
            <a:spAutoFit/>
          </a:bodyPr>
          <a:lstStyle/>
          <a:p>
            <a:r>
              <a:rPr lang="sv-SE">
                <a:solidFill>
                  <a:schemeClr val="bg1"/>
                </a:solidFill>
              </a:rPr>
              <a:t>HVDC: 3% förlust/1000 km</a:t>
            </a:r>
          </a:p>
        </p:txBody>
      </p:sp>
      <p:sp>
        <p:nvSpPr>
          <p:cNvPr id="22" name="Rectangle 21"/>
          <p:cNvSpPr/>
          <p:nvPr/>
        </p:nvSpPr>
        <p:spPr>
          <a:xfrm>
            <a:off x="-1852297" y="6420922"/>
            <a:ext cx="5821047" cy="369332"/>
          </a:xfrm>
          <a:prstGeom prst="rect">
            <a:avLst/>
          </a:prstGeom>
        </p:spPr>
        <p:txBody>
          <a:bodyPr wrap="square">
            <a:spAutoFit/>
          </a:bodyPr>
          <a:lstStyle/>
          <a:p>
            <a:pPr algn="ctr"/>
            <a:r>
              <a:rPr lang="en-US" dirty="0">
                <a:solidFill>
                  <a:schemeClr val="bg1"/>
                </a:solidFill>
              </a:rPr>
              <a:t>Bengt </a:t>
            </a:r>
            <a:r>
              <a:rPr lang="en-US" dirty="0" smtClean="0">
                <a:solidFill>
                  <a:schemeClr val="bg1"/>
                </a:solidFill>
              </a:rPr>
              <a:t>Kasemo</a:t>
            </a:r>
            <a:endParaRPr lang="en-US" i="1" dirty="0">
              <a:solidFill>
                <a:schemeClr val="bg1"/>
              </a:solidFill>
            </a:endParaRPr>
          </a:p>
        </p:txBody>
      </p:sp>
    </p:spTree>
    <p:extLst>
      <p:ext uri="{BB962C8B-B14F-4D97-AF65-F5344CB8AC3E}">
        <p14:creationId xmlns:p14="http://schemas.microsoft.com/office/powerpoint/2010/main" val="141565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9"/>
                                        </p:tgtEl>
                                        <p:attrNameLst>
                                          <p:attrName>style.visibility</p:attrName>
                                        </p:attrNameLst>
                                      </p:cBhvr>
                                      <p:to>
                                        <p:strVal val="visible"/>
                                      </p:to>
                                    </p:set>
                                  </p:childTnLst>
                                </p:cTn>
                              </p:par>
                              <p:par>
                                <p:cTn id="19" presetID="53" presetClass="entr" presetSubtype="0" fill="hold" grpId="0" nodeType="withEffect">
                                  <p:stCondLst>
                                    <p:cond delay="0"/>
                                  </p:stCondLst>
                                  <p:childTnLst>
                                    <p:set>
                                      <p:cBhvr>
                                        <p:cTn id="20" dur="1" fill="hold">
                                          <p:stCondLst>
                                            <p:cond delay="0"/>
                                          </p:stCondLst>
                                        </p:cTn>
                                        <p:tgtEl>
                                          <p:spTgt spid="5138"/>
                                        </p:tgtEl>
                                        <p:attrNameLst>
                                          <p:attrName>style.visibility</p:attrName>
                                        </p:attrNameLst>
                                      </p:cBhvr>
                                      <p:to>
                                        <p:strVal val="visible"/>
                                      </p:to>
                                    </p:set>
                                    <p:anim calcmode="lin" valueType="num">
                                      <p:cBhvr>
                                        <p:cTn id="21" dur="500" fill="hold"/>
                                        <p:tgtEl>
                                          <p:spTgt spid="5138"/>
                                        </p:tgtEl>
                                        <p:attrNameLst>
                                          <p:attrName>ppt_w</p:attrName>
                                        </p:attrNameLst>
                                      </p:cBhvr>
                                      <p:tavLst>
                                        <p:tav tm="0">
                                          <p:val>
                                            <p:fltVal val="0"/>
                                          </p:val>
                                        </p:tav>
                                        <p:tav tm="100000">
                                          <p:val>
                                            <p:strVal val="#ppt_w"/>
                                          </p:val>
                                        </p:tav>
                                      </p:tavLst>
                                    </p:anim>
                                    <p:anim calcmode="lin" valueType="num">
                                      <p:cBhvr>
                                        <p:cTn id="22" dur="500" fill="hold"/>
                                        <p:tgtEl>
                                          <p:spTgt spid="5138"/>
                                        </p:tgtEl>
                                        <p:attrNameLst>
                                          <p:attrName>ppt_h</p:attrName>
                                        </p:attrNameLst>
                                      </p:cBhvr>
                                      <p:tavLst>
                                        <p:tav tm="0">
                                          <p:val>
                                            <p:fltVal val="0"/>
                                          </p:val>
                                        </p:tav>
                                        <p:tav tm="100000">
                                          <p:val>
                                            <p:strVal val="#ppt_h"/>
                                          </p:val>
                                        </p:tav>
                                      </p:tavLst>
                                    </p:anim>
                                    <p:animEffect transition="in" filter="fade">
                                      <p:cBhvr>
                                        <p:cTn id="23" dur="500"/>
                                        <p:tgtEl>
                                          <p:spTgt spid="5138"/>
                                        </p:tgtEl>
                                      </p:cBhvr>
                                    </p:animEffect>
                                  </p:childTnLst>
                                </p:cTn>
                              </p:par>
                            </p:childTnLst>
                          </p:cTn>
                        </p:par>
                      </p:childTnLst>
                    </p:cTn>
                  </p:par>
                  <p:par>
                    <p:cTn id="24" fill="hold">
                      <p:stCondLst>
                        <p:cond delay="indefinite"/>
                      </p:stCondLst>
                      <p:childTnLst>
                        <p:par>
                          <p:cTn id="25" fill="hold">
                            <p:stCondLst>
                              <p:cond delay="0"/>
                            </p:stCondLst>
                            <p:childTnLst>
                              <p:par>
                                <p:cTn id="26" presetID="56" presetClass="path" presetSubtype="0" accel="50000" decel="50000" fill="hold" grpId="1" nodeType="clickEffect">
                                  <p:stCondLst>
                                    <p:cond delay="0"/>
                                  </p:stCondLst>
                                  <p:childTnLst>
                                    <p:animMotion origin="layout" path="M 4.44444E-6 -4.33526E-6 L 0.16614 -0.01757 " pathEditMode="relative" rAng="0" ptsTypes="AA">
                                      <p:cBhvr>
                                        <p:cTn id="27" dur="2000" fill="hold"/>
                                        <p:tgtEl>
                                          <p:spTgt spid="5132"/>
                                        </p:tgtEl>
                                        <p:attrNameLst>
                                          <p:attrName>ppt_x</p:attrName>
                                          <p:attrName>ppt_y</p:attrName>
                                        </p:attrNameLst>
                                      </p:cBhvr>
                                      <p:rCtr x="8300" y="-900"/>
                                    </p:animMotion>
                                  </p:childTnLst>
                                </p:cTn>
                              </p:par>
                              <p:par>
                                <p:cTn id="28" presetID="35" presetClass="path" presetSubtype="0" accel="50000" decel="50000" fill="hold" grpId="1" nodeType="withEffect">
                                  <p:stCondLst>
                                    <p:cond delay="0"/>
                                  </p:stCondLst>
                                  <p:childTnLst>
                                    <p:animMotion origin="layout" path="M 4.44444E-6 -4.39306E-6 L 0.06579 -0.00948 " pathEditMode="relative" rAng="0" ptsTypes="AA">
                                      <p:cBhvr>
                                        <p:cTn id="29" dur="2000" fill="hold"/>
                                        <p:tgtEl>
                                          <p:spTgt spid="5133"/>
                                        </p:tgtEl>
                                        <p:attrNameLst>
                                          <p:attrName>ppt_x</p:attrName>
                                          <p:attrName>ppt_y</p:attrName>
                                        </p:attrNameLst>
                                      </p:cBhvr>
                                      <p:rCtr x="3300" y="-500"/>
                                    </p:animMotion>
                                  </p:childTnLst>
                                </p:cTn>
                              </p:par>
                              <p:par>
                                <p:cTn id="30" presetID="35" presetClass="path" presetSubtype="0" accel="50000" decel="50000" fill="hold" grpId="1" nodeType="withEffect">
                                  <p:stCondLst>
                                    <p:cond delay="0"/>
                                  </p:stCondLst>
                                  <p:childTnLst>
                                    <p:animMotion origin="layout" path="M 3.61111E-6 4.81481E-6 L -0.0375 -0.03334 " pathEditMode="relative" rAng="0" ptsTypes="AA">
                                      <p:cBhvr>
                                        <p:cTn id="31" dur="2000" fill="hold"/>
                                        <p:tgtEl>
                                          <p:spTgt spid="5131"/>
                                        </p:tgtEl>
                                        <p:attrNameLst>
                                          <p:attrName>ppt_x</p:attrName>
                                          <p:attrName>ppt_y</p:attrName>
                                        </p:attrNameLst>
                                      </p:cBhvr>
                                      <p:rCtr x="-1900" y="-1700"/>
                                    </p:animMotion>
                                  </p:childTnLst>
                                </p:cTn>
                              </p:par>
                              <p:par>
                                <p:cTn id="32" presetID="35" presetClass="path" presetSubtype="0" accel="50000" decel="50000" fill="hold" grpId="1" nodeType="withEffect">
                                  <p:stCondLst>
                                    <p:cond delay="0"/>
                                  </p:stCondLst>
                                  <p:childTnLst>
                                    <p:animMotion origin="layout" path="M 3.61111E-6 -4.07407E-6 L -0.1566 0.05093 " pathEditMode="relative" rAng="0" ptsTypes="AA">
                                      <p:cBhvr>
                                        <p:cTn id="33" dur="2000" fill="hold"/>
                                        <p:tgtEl>
                                          <p:spTgt spid="5130"/>
                                        </p:tgtEl>
                                        <p:attrNameLst>
                                          <p:attrName>ppt_x</p:attrName>
                                          <p:attrName>ppt_y</p:attrName>
                                        </p:attrNameLst>
                                      </p:cBhvr>
                                      <p:rCtr x="-7800" y="2500"/>
                                    </p:animMotion>
                                  </p:childTnLst>
                                </p:cTn>
                              </p:par>
                              <p:par>
                                <p:cTn id="34" presetID="1" presetClass="exit" presetSubtype="0" fill="hold" grpId="1" nodeType="withEffect">
                                  <p:stCondLst>
                                    <p:cond delay="0"/>
                                  </p:stCondLst>
                                  <p:childTnLst>
                                    <p:set>
                                      <p:cBhvr>
                                        <p:cTn id="35" dur="1" fill="hold">
                                          <p:stCondLst>
                                            <p:cond delay="0"/>
                                          </p:stCondLst>
                                        </p:cTn>
                                        <p:tgtEl>
                                          <p:spTgt spid="513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13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1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14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3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1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p:bldP spid="5130" grpId="0" animBg="1"/>
      <p:bldP spid="5130" grpId="1" animBg="1"/>
      <p:bldP spid="5131" grpId="0" animBg="1"/>
      <p:bldP spid="5131" grpId="1" animBg="1"/>
      <p:bldP spid="5132" grpId="0" animBg="1"/>
      <p:bldP spid="5132" grpId="1" animBg="1"/>
      <p:bldP spid="5133" grpId="0" animBg="1"/>
      <p:bldP spid="5133" grpId="1" animBg="1"/>
      <p:bldP spid="5136" grpId="0" animBg="1"/>
      <p:bldP spid="5137" grpId="0"/>
      <p:bldP spid="5138" grpId="0" animBg="1"/>
      <p:bldP spid="5138" grpId="1" animBg="1"/>
      <p:bldP spid="5140" grpId="0"/>
      <p:bldP spid="51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8229600" cy="1905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3200" b="1" dirty="0" smtClean="0">
                <a:solidFill>
                  <a:schemeClr val="accent3"/>
                </a:solidFill>
                <a:latin typeface="+mj-lt"/>
              </a:rPr>
              <a:t>ENERGI</a:t>
            </a:r>
          </a:p>
          <a:p>
            <a:pPr algn="ctr"/>
            <a:r>
              <a:rPr lang="sv-SE" sz="2800" dirty="0" smtClean="0">
                <a:solidFill>
                  <a:srgbClr val="FFFFFF"/>
                </a:solidFill>
                <a:latin typeface="+mj-lt"/>
              </a:rPr>
              <a:t> en ytterst väsentlig del av vår vardag </a:t>
            </a:r>
          </a:p>
        </p:txBody>
      </p:sp>
      <p:pic>
        <p:nvPicPr>
          <p:cNvPr id="4" name="Bildobjekt 3" descr="1-el-mat-rorelseALLA.png"/>
          <p:cNvPicPr>
            <a:picLocks noChangeAspect="1"/>
          </p:cNvPicPr>
          <p:nvPr/>
        </p:nvPicPr>
        <p:blipFill>
          <a:blip r:embed="rId3"/>
          <a:srcRect l="872" t="25230" r="5000" b="32307"/>
          <a:stretch>
            <a:fillRect/>
          </a:stretch>
        </p:blipFill>
        <p:spPr>
          <a:xfrm>
            <a:off x="457200" y="2514600"/>
            <a:ext cx="8229600" cy="2622884"/>
          </a:xfrm>
          <a:prstGeom prst="rect">
            <a:avLst/>
          </a:prstGeom>
          <a:ln>
            <a:solidFill>
              <a:schemeClr val="accent4">
                <a:lumMod val="25000"/>
                <a:lumOff val="75000"/>
              </a:schemeClr>
            </a:solidFill>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6096000" y="457200"/>
            <a:ext cx="2590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accent3"/>
              </a:solidFill>
              <a:latin typeface="+mj-lt"/>
            </a:endParaRPr>
          </a:p>
          <a:p>
            <a:pPr algn="ctr"/>
            <a:r>
              <a:rPr lang="sv-SE" sz="2400" b="1" dirty="0" smtClean="0">
                <a:solidFill>
                  <a:schemeClr val="accent3"/>
                </a:solidFill>
                <a:latin typeface="+mj-lt"/>
              </a:rPr>
              <a:t>SMARTA NÄT</a:t>
            </a:r>
          </a:p>
          <a:p>
            <a:pPr algn="ctr"/>
            <a:endParaRPr lang="sv-SE" sz="2400" b="1" dirty="0" smtClean="0">
              <a:solidFill>
                <a:schemeClr val="accent3"/>
              </a:solidFill>
              <a:latin typeface="+mj-lt"/>
            </a:endParaRPr>
          </a:p>
          <a:p>
            <a:pPr algn="ctr"/>
            <a:r>
              <a:rPr lang="sv-SE" sz="2000" dirty="0" smtClean="0">
                <a:solidFill>
                  <a:schemeClr val="bg1"/>
                </a:solidFill>
                <a:latin typeface="+mj-lt"/>
              </a:rPr>
              <a:t>Med smarta nät kan elkonsumenten också bli elproducent. </a:t>
            </a:r>
          </a:p>
          <a:p>
            <a:pPr algn="ctr"/>
            <a:endParaRPr lang="sv-SE" sz="2400" b="1" dirty="0" smtClean="0">
              <a:solidFill>
                <a:schemeClr val="accent3"/>
              </a:solidFill>
              <a:latin typeface="+mj-lt"/>
            </a:endParaRPr>
          </a:p>
          <a:p>
            <a:pPr algn="ctr"/>
            <a:endParaRPr lang="sv-SE" sz="2400" b="1" dirty="0" smtClean="0">
              <a:solidFill>
                <a:schemeClr val="accent3"/>
              </a:solidFill>
              <a:latin typeface="+mj-lt"/>
            </a:endParaRPr>
          </a:p>
          <a:p>
            <a:pPr algn="ctr"/>
            <a:endParaRPr lang="sv-SE" sz="2000" dirty="0" smtClean="0">
              <a:solidFill>
                <a:schemeClr val="bg1"/>
              </a:solidFill>
              <a:latin typeface="+mj-lt"/>
            </a:endParaRPr>
          </a:p>
        </p:txBody>
      </p:sp>
      <p:sp>
        <p:nvSpPr>
          <p:cNvPr id="13" name="Rektangel 12"/>
          <p:cNvSpPr/>
          <p:nvPr/>
        </p:nvSpPr>
        <p:spPr>
          <a:xfrm>
            <a:off x="457200" y="457200"/>
            <a:ext cx="55626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5" name="Bildobjekt 4" descr="A6_elutbyte_inzoom-B.png"/>
          <p:cNvPicPr>
            <a:picLocks noChangeAspect="1"/>
          </p:cNvPicPr>
          <p:nvPr/>
        </p:nvPicPr>
        <p:blipFill>
          <a:blip r:embed="rId3"/>
          <a:srcRect l="2782" r="2017"/>
          <a:stretch>
            <a:fillRect/>
          </a:stretch>
        </p:blipFill>
        <p:spPr>
          <a:xfrm>
            <a:off x="485588" y="685800"/>
            <a:ext cx="5505824" cy="419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shutterstock_97837634.jpg"/>
          <p:cNvPicPr>
            <a:picLocks noChangeAspect="1"/>
          </p:cNvPicPr>
          <p:nvPr/>
        </p:nvPicPr>
        <p:blipFill>
          <a:blip r:embed="rId3"/>
          <a:srcRect t="13189"/>
          <a:stretch>
            <a:fillRect/>
          </a:stretch>
        </p:blipFill>
        <p:spPr>
          <a:xfrm>
            <a:off x="457200" y="457200"/>
            <a:ext cx="8229600" cy="4762803"/>
          </a:xfrm>
          <a:prstGeom prst="rect">
            <a:avLst/>
          </a:prstGeom>
        </p:spPr>
      </p:pic>
      <p:sp>
        <p:nvSpPr>
          <p:cNvPr id="13" name="textruta 12"/>
          <p:cNvSpPr txBox="1"/>
          <p:nvPr/>
        </p:nvSpPr>
        <p:spPr>
          <a:xfrm>
            <a:off x="914400" y="838200"/>
            <a:ext cx="6781800" cy="1938992"/>
          </a:xfrm>
          <a:prstGeom prst="rect">
            <a:avLst/>
          </a:prstGeom>
          <a:noFill/>
        </p:spPr>
        <p:txBody>
          <a:bodyPr wrap="square" rtlCol="0">
            <a:spAutoFit/>
          </a:bodyPr>
          <a:lstStyle/>
          <a:p>
            <a:r>
              <a:rPr lang="en-US" sz="2400" b="1" dirty="0" smtClean="0">
                <a:solidFill>
                  <a:schemeClr val="accent3"/>
                </a:solidFill>
              </a:rPr>
              <a:t>TERMISK SOLEL</a:t>
            </a:r>
            <a:r>
              <a:rPr lang="en-US" sz="2400" dirty="0" smtClean="0">
                <a:solidFill>
                  <a:schemeClr val="bg1"/>
                </a:solidFill>
              </a:rPr>
              <a:t/>
            </a:r>
            <a:br>
              <a:rPr lang="en-US" sz="2400" dirty="0" smtClean="0">
                <a:solidFill>
                  <a:schemeClr val="bg1"/>
                </a:solidFill>
              </a:rPr>
            </a:br>
            <a:r>
              <a:rPr lang="en-US" sz="2400" dirty="0" err="1" smtClean="0">
                <a:solidFill>
                  <a:schemeClr val="bg1"/>
                </a:solidFill>
              </a:rPr>
              <a:t>Solens</a:t>
            </a:r>
            <a:r>
              <a:rPr lang="en-US" sz="2400" dirty="0" smtClean="0">
                <a:solidFill>
                  <a:schemeClr val="bg1"/>
                </a:solidFill>
              </a:rPr>
              <a:t> </a:t>
            </a:r>
            <a:r>
              <a:rPr lang="en-US" sz="2400" dirty="0" err="1" smtClean="0">
                <a:solidFill>
                  <a:schemeClr val="bg1"/>
                </a:solidFill>
              </a:rPr>
              <a:t>ljus</a:t>
            </a:r>
            <a:r>
              <a:rPr lang="en-US" sz="2400" dirty="0" smtClean="0">
                <a:solidFill>
                  <a:schemeClr val="bg1"/>
                </a:solidFill>
              </a:rPr>
              <a:t> </a:t>
            </a:r>
            <a:r>
              <a:rPr lang="en-US" sz="2400" dirty="0" err="1" smtClean="0">
                <a:solidFill>
                  <a:schemeClr val="bg1"/>
                </a:solidFill>
              </a:rPr>
              <a:t>används</a:t>
            </a:r>
            <a:r>
              <a:rPr lang="en-US" sz="2400" dirty="0" smtClean="0">
                <a:solidFill>
                  <a:schemeClr val="bg1"/>
                </a:solidFill>
              </a:rPr>
              <a:t> till </a:t>
            </a:r>
            <a:r>
              <a:rPr lang="en-US" sz="2400" dirty="0" err="1" smtClean="0">
                <a:solidFill>
                  <a:schemeClr val="bg1"/>
                </a:solidFill>
              </a:rPr>
              <a:t>att</a:t>
            </a:r>
            <a:r>
              <a:rPr lang="en-US" sz="2400" dirty="0" smtClean="0">
                <a:solidFill>
                  <a:schemeClr val="bg1"/>
                </a:solidFill>
              </a:rPr>
              <a:t> </a:t>
            </a:r>
            <a:r>
              <a:rPr lang="en-US" sz="2400" dirty="0" err="1" smtClean="0">
                <a:solidFill>
                  <a:schemeClr val="bg1"/>
                </a:solidFill>
              </a:rPr>
              <a:t>koka</a:t>
            </a:r>
            <a:r>
              <a:rPr lang="en-US" sz="2400" dirty="0" smtClean="0">
                <a:solidFill>
                  <a:schemeClr val="bg1"/>
                </a:solidFill>
              </a:rPr>
              <a:t> </a:t>
            </a:r>
            <a:r>
              <a:rPr lang="en-US" sz="2400" dirty="0" err="1" smtClean="0">
                <a:solidFill>
                  <a:schemeClr val="bg1"/>
                </a:solidFill>
              </a:rPr>
              <a:t>vatten</a:t>
            </a:r>
            <a:r>
              <a:rPr lang="en-US" sz="2400" dirty="0" smtClean="0">
                <a:solidFill>
                  <a:schemeClr val="bg1"/>
                </a:solidFill>
              </a:rPr>
              <a:t> till</a:t>
            </a:r>
            <a:br>
              <a:rPr lang="en-US" sz="2400" dirty="0" smtClean="0">
                <a:solidFill>
                  <a:schemeClr val="bg1"/>
                </a:solidFill>
              </a:rPr>
            </a:br>
            <a:r>
              <a:rPr lang="en-US" sz="2400" dirty="0" err="1" smtClean="0">
                <a:solidFill>
                  <a:schemeClr val="bg1"/>
                </a:solidFill>
              </a:rPr>
              <a:t>ånga</a:t>
            </a:r>
            <a:r>
              <a:rPr lang="en-US" sz="2400" dirty="0" smtClean="0">
                <a:solidFill>
                  <a:schemeClr val="bg1"/>
                </a:solidFill>
              </a:rPr>
              <a:t> med </a:t>
            </a:r>
            <a:r>
              <a:rPr lang="en-US" sz="2400" dirty="0" err="1" smtClean="0">
                <a:solidFill>
                  <a:schemeClr val="bg1"/>
                </a:solidFill>
              </a:rPr>
              <a:t>temperatur</a:t>
            </a:r>
            <a:r>
              <a:rPr lang="en-US" sz="2400" dirty="0" smtClean="0">
                <a:solidFill>
                  <a:schemeClr val="bg1"/>
                </a:solidFill>
              </a:rPr>
              <a:t> </a:t>
            </a:r>
            <a:r>
              <a:rPr lang="en-US" sz="2400" dirty="0" err="1" smtClean="0">
                <a:solidFill>
                  <a:schemeClr val="bg1"/>
                </a:solidFill>
              </a:rPr>
              <a:t>på</a:t>
            </a:r>
            <a:r>
              <a:rPr lang="en-US" sz="2400" dirty="0" smtClean="0">
                <a:solidFill>
                  <a:schemeClr val="bg1"/>
                </a:solidFill>
              </a:rPr>
              <a:t> </a:t>
            </a:r>
            <a:r>
              <a:rPr lang="en-US" sz="2400" dirty="0" err="1" smtClean="0">
                <a:solidFill>
                  <a:schemeClr val="bg1"/>
                </a:solidFill>
              </a:rPr>
              <a:t>över</a:t>
            </a:r>
            <a:r>
              <a:rPr lang="en-US" sz="2400" dirty="0" smtClean="0">
                <a:solidFill>
                  <a:schemeClr val="bg1"/>
                </a:solidFill>
              </a:rPr>
              <a:t> 300 grader. </a:t>
            </a:r>
            <a:endParaRPr lang="en-US" sz="2400" smtClean="0">
              <a:solidFill>
                <a:schemeClr val="bg1"/>
              </a:solidFill>
            </a:endParaRPr>
          </a:p>
          <a:p>
            <a:r>
              <a:rPr lang="en-US" sz="2400" smtClean="0">
                <a:solidFill>
                  <a:schemeClr val="bg1"/>
                </a:solidFill>
              </a:rPr>
              <a:t>Med </a:t>
            </a:r>
            <a:r>
              <a:rPr lang="en-US" sz="2400" dirty="0" err="1" smtClean="0">
                <a:solidFill>
                  <a:schemeClr val="bg1"/>
                </a:solidFill>
              </a:rPr>
              <a:t>denna</a:t>
            </a:r>
            <a:r>
              <a:rPr lang="en-US" sz="2400" dirty="0" smtClean="0">
                <a:solidFill>
                  <a:schemeClr val="bg1"/>
                </a:solidFill>
              </a:rPr>
              <a:t> </a:t>
            </a:r>
            <a:r>
              <a:rPr lang="en-US" sz="2400" dirty="0" err="1" smtClean="0">
                <a:solidFill>
                  <a:schemeClr val="bg1"/>
                </a:solidFill>
              </a:rPr>
              <a:t>ånga</a:t>
            </a:r>
            <a:r>
              <a:rPr lang="en-US" sz="2400" dirty="0" smtClean="0">
                <a:solidFill>
                  <a:schemeClr val="bg1"/>
                </a:solidFill>
              </a:rPr>
              <a:t> </a:t>
            </a:r>
            <a:r>
              <a:rPr lang="en-US" sz="2400" dirty="0" err="1" smtClean="0">
                <a:solidFill>
                  <a:schemeClr val="bg1"/>
                </a:solidFill>
              </a:rPr>
              <a:t>drivs</a:t>
            </a:r>
            <a:r>
              <a:rPr lang="en-US" sz="2400" dirty="0" smtClean="0">
                <a:solidFill>
                  <a:schemeClr val="bg1"/>
                </a:solidFill>
              </a:rPr>
              <a:t> en </a:t>
            </a:r>
            <a:r>
              <a:rPr lang="en-US" sz="2400" dirty="0" err="1" smtClean="0">
                <a:solidFill>
                  <a:schemeClr val="bg1"/>
                </a:solidFill>
              </a:rPr>
              <a:t>ångturbin</a:t>
            </a:r>
            <a:r>
              <a:rPr lang="en-US" sz="2400" dirty="0" smtClean="0">
                <a:solidFill>
                  <a:schemeClr val="bg1"/>
                </a:solidFill>
              </a:rPr>
              <a:t> </a:t>
            </a:r>
            <a:r>
              <a:rPr lang="en-US" sz="2400" dirty="0" err="1" smtClean="0">
                <a:solidFill>
                  <a:schemeClr val="bg1"/>
                </a:solidFill>
              </a:rPr>
              <a:t>kopplad</a:t>
            </a:r>
            <a:r>
              <a:rPr lang="en-US" sz="2400" dirty="0" smtClean="0">
                <a:solidFill>
                  <a:schemeClr val="bg1"/>
                </a:solidFill>
              </a:rPr>
              <a:t> till en generator </a:t>
            </a:r>
            <a:r>
              <a:rPr lang="en-US" sz="2400" dirty="0" err="1" smtClean="0">
                <a:solidFill>
                  <a:schemeClr val="bg1"/>
                </a:solidFill>
              </a:rPr>
              <a:t>som</a:t>
            </a:r>
            <a:r>
              <a:rPr lang="en-US" sz="2400" dirty="0" smtClean="0">
                <a:solidFill>
                  <a:schemeClr val="bg1"/>
                </a:solidFill>
              </a:rPr>
              <a:t> </a:t>
            </a:r>
            <a:r>
              <a:rPr lang="en-US" sz="2400" dirty="0" err="1" smtClean="0">
                <a:solidFill>
                  <a:schemeClr val="bg1"/>
                </a:solidFill>
              </a:rPr>
              <a:t>genererar</a:t>
            </a:r>
            <a:r>
              <a:rPr lang="en-US" sz="2400" dirty="0" smtClean="0">
                <a:solidFill>
                  <a:schemeClr val="bg1"/>
                </a:solidFill>
              </a:rPr>
              <a:t> el. </a:t>
            </a:r>
            <a:endParaRPr lang="sv-SE" sz="2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24384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en-US" sz="2400" dirty="0" smtClean="0">
                <a:solidFill>
                  <a:schemeClr val="accent3"/>
                </a:solidFill>
                <a:latin typeface="Arial"/>
                <a:cs typeface="Arial"/>
              </a:rPr>
              <a:t>250 </a:t>
            </a:r>
            <a:r>
              <a:rPr lang="en-US" sz="2400" dirty="0" err="1" smtClean="0">
                <a:solidFill>
                  <a:schemeClr val="accent3"/>
                </a:solidFill>
                <a:latin typeface="Arial"/>
                <a:cs typeface="Arial"/>
              </a:rPr>
              <a:t>kvadrat</a:t>
            </a:r>
            <a:r>
              <a:rPr lang="en-US" sz="2400" dirty="0" smtClean="0">
                <a:solidFill>
                  <a:schemeClr val="accent3"/>
                </a:solidFill>
                <a:latin typeface="Arial"/>
                <a:cs typeface="Arial"/>
              </a:rPr>
              <a:t>-kilometer </a:t>
            </a:r>
            <a:r>
              <a:rPr lang="en-US" sz="2400" dirty="0" err="1" smtClean="0">
                <a:solidFill>
                  <a:schemeClr val="accent3"/>
                </a:solidFill>
                <a:latin typeface="Arial"/>
                <a:cs typeface="Arial"/>
              </a:rPr>
              <a:t>öknen</a:t>
            </a:r>
            <a:r>
              <a:rPr lang="en-US" sz="2400" dirty="0" smtClean="0">
                <a:solidFill>
                  <a:schemeClr val="accent3"/>
                </a:solidFill>
                <a:latin typeface="Arial"/>
                <a:cs typeface="Arial"/>
              </a:rPr>
              <a:t> </a:t>
            </a:r>
            <a:r>
              <a:rPr lang="en-US" sz="2400" dirty="0" err="1" smtClean="0">
                <a:solidFill>
                  <a:schemeClr val="accent3"/>
                </a:solidFill>
                <a:latin typeface="Arial"/>
                <a:cs typeface="Arial"/>
              </a:rPr>
              <a:t>täckt</a:t>
            </a:r>
            <a:r>
              <a:rPr lang="en-US" sz="2400" dirty="0" smtClean="0">
                <a:solidFill>
                  <a:schemeClr val="accent3"/>
                </a:solidFill>
                <a:latin typeface="Arial"/>
                <a:cs typeface="Arial"/>
              </a:rPr>
              <a:t> med </a:t>
            </a:r>
            <a:r>
              <a:rPr lang="en-US" sz="2400" dirty="0" err="1" smtClean="0">
                <a:solidFill>
                  <a:schemeClr val="accent3"/>
                </a:solidFill>
                <a:latin typeface="Arial"/>
                <a:cs typeface="Arial"/>
              </a:rPr>
              <a:t>termisk</a:t>
            </a:r>
            <a:r>
              <a:rPr lang="en-US" sz="2400" dirty="0" smtClean="0">
                <a:solidFill>
                  <a:schemeClr val="accent3"/>
                </a:solidFill>
                <a:latin typeface="Arial"/>
                <a:cs typeface="Arial"/>
              </a:rPr>
              <a:t> </a:t>
            </a:r>
            <a:r>
              <a:rPr lang="en-US" sz="2400" dirty="0" err="1" smtClean="0">
                <a:solidFill>
                  <a:schemeClr val="accent3"/>
                </a:solidFill>
                <a:latin typeface="Arial"/>
                <a:cs typeface="Arial"/>
              </a:rPr>
              <a:t>solel</a:t>
            </a:r>
            <a:r>
              <a:rPr lang="en-US" sz="2400" dirty="0" smtClean="0">
                <a:solidFill>
                  <a:schemeClr val="accent3"/>
                </a:solidFill>
                <a:latin typeface="Arial"/>
                <a:cs typeface="Arial"/>
              </a:rPr>
              <a:t>- installation </a:t>
            </a:r>
            <a:r>
              <a:rPr lang="en-US" sz="2400" dirty="0" err="1" smtClean="0">
                <a:solidFill>
                  <a:schemeClr val="accent3"/>
                </a:solidFill>
                <a:latin typeface="Arial"/>
                <a:cs typeface="Arial"/>
              </a:rPr>
              <a:t>skulle</a:t>
            </a:r>
            <a:r>
              <a:rPr lang="en-US" sz="2400" dirty="0" smtClean="0">
                <a:solidFill>
                  <a:schemeClr val="accent3"/>
                </a:solidFill>
                <a:latin typeface="Arial"/>
                <a:cs typeface="Arial"/>
              </a:rPr>
              <a:t> </a:t>
            </a:r>
            <a:r>
              <a:rPr lang="en-US" sz="2400" dirty="0" err="1" smtClean="0">
                <a:solidFill>
                  <a:schemeClr val="accent3"/>
                </a:solidFill>
                <a:latin typeface="Arial"/>
                <a:cs typeface="Arial"/>
              </a:rPr>
              <a:t>kunna</a:t>
            </a:r>
            <a:r>
              <a:rPr lang="en-US" sz="2400" dirty="0" smtClean="0">
                <a:solidFill>
                  <a:schemeClr val="accent3"/>
                </a:solidFill>
                <a:latin typeface="Arial"/>
                <a:cs typeface="Arial"/>
              </a:rPr>
              <a:t> </a:t>
            </a:r>
            <a:r>
              <a:rPr lang="en-US" sz="2400" dirty="0" err="1" smtClean="0">
                <a:solidFill>
                  <a:schemeClr val="accent3"/>
                </a:solidFill>
                <a:latin typeface="Arial"/>
                <a:cs typeface="Arial"/>
              </a:rPr>
              <a:t>generera</a:t>
            </a:r>
            <a:r>
              <a:rPr lang="en-US" sz="2400" dirty="0" smtClean="0">
                <a:solidFill>
                  <a:schemeClr val="accent3"/>
                </a:solidFill>
                <a:latin typeface="Arial"/>
                <a:cs typeface="Arial"/>
              </a:rPr>
              <a:t> </a:t>
            </a:r>
            <a:r>
              <a:rPr lang="en-US" sz="2400" dirty="0" err="1" smtClean="0">
                <a:solidFill>
                  <a:schemeClr val="accent3"/>
                </a:solidFill>
                <a:latin typeface="Arial"/>
                <a:cs typeface="Arial"/>
              </a:rPr>
              <a:t>världens</a:t>
            </a:r>
            <a:r>
              <a:rPr lang="en-US" sz="2400" dirty="0" smtClean="0">
                <a:solidFill>
                  <a:schemeClr val="accent3"/>
                </a:solidFill>
                <a:latin typeface="Arial"/>
                <a:cs typeface="Arial"/>
              </a:rPr>
              <a:t> </a:t>
            </a:r>
            <a:r>
              <a:rPr lang="en-US" sz="2400" dirty="0" err="1" smtClean="0">
                <a:solidFill>
                  <a:schemeClr val="accent3"/>
                </a:solidFill>
                <a:latin typeface="Arial"/>
                <a:cs typeface="Arial"/>
              </a:rPr>
              <a:t>elbehov</a:t>
            </a:r>
            <a:endParaRPr lang="en-US" sz="2400" dirty="0">
              <a:solidFill>
                <a:schemeClr val="accent3"/>
              </a:solidFill>
              <a:latin typeface="Arial"/>
              <a:cs typeface="Arial"/>
            </a:endParaRPr>
          </a:p>
          <a:p>
            <a:pPr algn="ctr"/>
            <a:r>
              <a:rPr lang="en-US" sz="2400" dirty="0" smtClean="0">
                <a:solidFill>
                  <a:srgbClr val="FF6600"/>
                </a:solidFill>
                <a:latin typeface="Arial"/>
                <a:cs typeface="Arial"/>
              </a:rPr>
              <a:t> </a:t>
            </a:r>
            <a:endParaRPr lang="sv-SE" sz="2400" dirty="0" smtClean="0">
              <a:solidFill>
                <a:srgbClr val="FF6600"/>
              </a:solidFill>
              <a:latin typeface="Arial"/>
              <a:cs typeface="Arial"/>
            </a:endParaRPr>
          </a:p>
        </p:txBody>
      </p:sp>
      <p:sp>
        <p:nvSpPr>
          <p:cNvPr id="6" name="textruta 5"/>
          <p:cNvSpPr txBox="1"/>
          <p:nvPr/>
        </p:nvSpPr>
        <p:spPr>
          <a:xfrm>
            <a:off x="6012160" y="4876800"/>
            <a:ext cx="2522240" cy="246221"/>
          </a:xfrm>
          <a:prstGeom prst="rect">
            <a:avLst/>
          </a:prstGeom>
          <a:noFill/>
        </p:spPr>
        <p:txBody>
          <a:bodyPr wrap="square" rtlCol="0">
            <a:spAutoFit/>
          </a:bodyPr>
          <a:lstStyle/>
          <a:p>
            <a:pPr algn="r"/>
            <a:r>
              <a:rPr lang="en-US" sz="1000" dirty="0" err="1" smtClean="0"/>
              <a:t>Källa</a:t>
            </a:r>
            <a:r>
              <a:rPr lang="en-US" sz="1000" dirty="0" smtClean="0"/>
              <a:t>: </a:t>
            </a:r>
            <a:r>
              <a:rPr lang="en-US" sz="1000" dirty="0"/>
              <a:t>http://</a:t>
            </a:r>
            <a:r>
              <a:rPr lang="en-US" sz="1000" dirty="0" err="1"/>
              <a:t>www.ecoprofile.se</a:t>
            </a:r>
            <a:r>
              <a:rPr lang="en-US" sz="1000" dirty="0" smtClean="0"/>
              <a:t>/</a:t>
            </a:r>
            <a:endParaRPr lang="sv-SE" sz="1000" dirty="0"/>
          </a:p>
        </p:txBody>
      </p:sp>
      <p:sp>
        <p:nvSpPr>
          <p:cNvPr id="7" name="Rektangel 6"/>
          <p:cNvSpPr/>
          <p:nvPr/>
        </p:nvSpPr>
        <p:spPr>
          <a:xfrm>
            <a:off x="2971800" y="457200"/>
            <a:ext cx="57150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pic>
        <p:nvPicPr>
          <p:cNvPr id="8" name="Picture 7"/>
          <p:cNvPicPr>
            <a:picLocks noChangeAspect="1"/>
          </p:cNvPicPr>
          <p:nvPr/>
        </p:nvPicPr>
        <p:blipFill rotWithShape="1">
          <a:blip r:embed="rId3"/>
          <a:srcRect l="4391" r="14707"/>
          <a:stretch/>
        </p:blipFill>
        <p:spPr>
          <a:xfrm>
            <a:off x="2987824" y="476672"/>
            <a:ext cx="5688632" cy="4320480"/>
          </a:xfrm>
          <a:prstGeom prst="rect">
            <a:avLst/>
          </a:prstGeom>
        </p:spPr>
      </p:pic>
    </p:spTree>
    <p:extLst>
      <p:ext uri="{BB962C8B-B14F-4D97-AF65-F5344CB8AC3E}">
        <p14:creationId xmlns:p14="http://schemas.microsoft.com/office/powerpoint/2010/main" val="200433059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24384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en-US" sz="2800" dirty="0" err="1" smtClean="0">
                <a:solidFill>
                  <a:schemeClr val="accent3"/>
                </a:solidFill>
                <a:latin typeface="03 Myriad Normaal" charset="0"/>
              </a:rPr>
              <a:t>Solkraft</a:t>
            </a:r>
            <a:r>
              <a:rPr lang="en-US" sz="2800" dirty="0" smtClean="0">
                <a:solidFill>
                  <a:schemeClr val="accent3"/>
                </a:solidFill>
                <a:latin typeface="03 Myriad Normaal" charset="0"/>
              </a:rPr>
              <a:t> </a:t>
            </a:r>
            <a:r>
              <a:rPr lang="en-US" sz="2800" dirty="0" err="1" smtClean="0">
                <a:solidFill>
                  <a:schemeClr val="accent3"/>
                </a:solidFill>
                <a:latin typeface="03 Myriad Normaal" charset="0"/>
              </a:rPr>
              <a:t>och</a:t>
            </a:r>
            <a:r>
              <a:rPr lang="en-US" sz="2800" dirty="0" smtClean="0">
                <a:solidFill>
                  <a:schemeClr val="accent3"/>
                </a:solidFill>
                <a:latin typeface="03 Myriad Normaal" charset="0"/>
              </a:rPr>
              <a:t> </a:t>
            </a:r>
            <a:r>
              <a:rPr lang="en-US" sz="2800" dirty="0" err="1" smtClean="0">
                <a:solidFill>
                  <a:schemeClr val="accent3"/>
                </a:solidFill>
                <a:latin typeface="03 Myriad Normaal" charset="0"/>
              </a:rPr>
              <a:t>vindkraft</a:t>
            </a:r>
            <a:r>
              <a:rPr lang="en-US" sz="2800" dirty="0" smtClean="0">
                <a:solidFill>
                  <a:schemeClr val="accent3"/>
                </a:solidFill>
                <a:latin typeface="03 Myriad Normaal" charset="0"/>
              </a:rPr>
              <a:t> </a:t>
            </a:r>
            <a:r>
              <a:rPr lang="en-US" sz="2800" dirty="0" err="1" smtClean="0">
                <a:solidFill>
                  <a:schemeClr val="accent3"/>
                </a:solidFill>
                <a:latin typeface="03 Myriad Normaal" charset="0"/>
              </a:rPr>
              <a:t>bidrar</a:t>
            </a:r>
            <a:r>
              <a:rPr lang="en-US" sz="2800" dirty="0" smtClean="0">
                <a:solidFill>
                  <a:schemeClr val="accent3"/>
                </a:solidFill>
                <a:latin typeface="03 Myriad Normaal" charset="0"/>
              </a:rPr>
              <a:t> till </a:t>
            </a:r>
            <a:r>
              <a:rPr lang="en-US" sz="2800" dirty="0" err="1" smtClean="0">
                <a:solidFill>
                  <a:schemeClr val="accent3"/>
                </a:solidFill>
                <a:latin typeface="03 Myriad Normaal" charset="0"/>
              </a:rPr>
              <a:t>förnybar</a:t>
            </a:r>
            <a:r>
              <a:rPr lang="en-US" sz="2800" dirty="0" smtClean="0">
                <a:solidFill>
                  <a:schemeClr val="accent3"/>
                </a:solidFill>
                <a:latin typeface="03 Myriad Normaal" charset="0"/>
              </a:rPr>
              <a:t> </a:t>
            </a:r>
            <a:r>
              <a:rPr lang="en-US" sz="2800" dirty="0" err="1" smtClean="0">
                <a:solidFill>
                  <a:schemeClr val="accent3"/>
                </a:solidFill>
                <a:latin typeface="03 Myriad Normaal" charset="0"/>
              </a:rPr>
              <a:t>energi</a:t>
            </a:r>
            <a:r>
              <a:rPr lang="en-US" sz="2800" dirty="0" smtClean="0">
                <a:solidFill>
                  <a:schemeClr val="accent3"/>
                </a:solidFill>
                <a:latin typeface="03 Myriad Normaal" charset="0"/>
              </a:rPr>
              <a:t> </a:t>
            </a:r>
            <a:r>
              <a:rPr lang="en-US" sz="2800" dirty="0" err="1" smtClean="0">
                <a:solidFill>
                  <a:schemeClr val="accent3"/>
                </a:solidFill>
                <a:latin typeface="03 Myriad Normaal" charset="0"/>
              </a:rPr>
              <a:t>i</a:t>
            </a:r>
            <a:r>
              <a:rPr lang="en-US" sz="2800" dirty="0" smtClean="0">
                <a:solidFill>
                  <a:schemeClr val="accent3"/>
                </a:solidFill>
                <a:latin typeface="03 Myriad Normaal" charset="0"/>
              </a:rPr>
              <a:t/>
            </a:r>
            <a:br>
              <a:rPr lang="en-US" sz="2800" dirty="0" smtClean="0">
                <a:solidFill>
                  <a:schemeClr val="accent3"/>
                </a:solidFill>
                <a:latin typeface="03 Myriad Normaal" charset="0"/>
              </a:rPr>
            </a:br>
            <a:r>
              <a:rPr lang="en-US" sz="2800" dirty="0" smtClean="0">
                <a:solidFill>
                  <a:schemeClr val="accent3"/>
                </a:solidFill>
                <a:latin typeface="03 Myriad Normaal" charset="0"/>
              </a:rPr>
              <a:t> </a:t>
            </a:r>
            <a:r>
              <a:rPr lang="en-US" sz="2800" dirty="0" err="1" smtClean="0">
                <a:solidFill>
                  <a:schemeClr val="accent3"/>
                </a:solidFill>
                <a:latin typeface="03 Myriad Normaal" charset="0"/>
              </a:rPr>
              <a:t>Europa</a:t>
            </a:r>
            <a:r>
              <a:rPr lang="en-US" sz="2800" dirty="0" smtClean="0">
                <a:solidFill>
                  <a:schemeClr val="accent3"/>
                </a:solidFill>
                <a:latin typeface="03 Myriad Normaal" charset="0"/>
              </a:rPr>
              <a:t> </a:t>
            </a:r>
            <a:r>
              <a:rPr lang="en-US" sz="2800" dirty="0" err="1" smtClean="0">
                <a:solidFill>
                  <a:schemeClr val="accent3"/>
                </a:solidFill>
                <a:latin typeface="03 Myriad Normaal" charset="0"/>
              </a:rPr>
              <a:t>fram</a:t>
            </a:r>
            <a:r>
              <a:rPr lang="en-US" sz="2800" dirty="0" smtClean="0">
                <a:solidFill>
                  <a:schemeClr val="accent3"/>
                </a:solidFill>
                <a:latin typeface="03 Myriad Normaal" charset="0"/>
              </a:rPr>
              <a:t> till 2020</a:t>
            </a:r>
            <a:endParaRPr lang="sv-SE" sz="2800" dirty="0" smtClean="0">
              <a:solidFill>
                <a:schemeClr val="accent3"/>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66800"/>
            <a:ext cx="5133440" cy="35000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ruta 5"/>
          <p:cNvSpPr txBox="1"/>
          <p:nvPr/>
        </p:nvSpPr>
        <p:spPr>
          <a:xfrm>
            <a:off x="4953000" y="4876800"/>
            <a:ext cx="3581400" cy="246221"/>
          </a:xfrm>
          <a:prstGeom prst="rect">
            <a:avLst/>
          </a:prstGeom>
          <a:noFill/>
        </p:spPr>
        <p:txBody>
          <a:bodyPr wrap="square" rtlCol="0">
            <a:spAutoFit/>
          </a:bodyPr>
          <a:lstStyle/>
          <a:p>
            <a:pPr algn="r"/>
            <a:r>
              <a:rPr lang="en-US" sz="1000" dirty="0" err="1" smtClean="0"/>
              <a:t>Källa</a:t>
            </a:r>
            <a:r>
              <a:rPr lang="en-US" sz="1000" dirty="0" smtClean="0"/>
              <a:t>: JRC PV Status report (2011), </a:t>
            </a:r>
            <a:r>
              <a:rPr lang="en-US" sz="1000" dirty="0" err="1" smtClean="0"/>
              <a:t>Ispra</a:t>
            </a:r>
            <a:endParaRPr lang="sv-SE" sz="1000" dirty="0"/>
          </a:p>
        </p:txBody>
      </p:sp>
      <p:sp>
        <p:nvSpPr>
          <p:cNvPr id="7" name="Rektangel 6"/>
          <p:cNvSpPr/>
          <p:nvPr/>
        </p:nvSpPr>
        <p:spPr>
          <a:xfrm>
            <a:off x="2971800" y="457200"/>
            <a:ext cx="57150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ktangel 24"/>
          <p:cNvSpPr/>
          <p:nvPr/>
        </p:nvSpPr>
        <p:spPr>
          <a:xfrm>
            <a:off x="4191000" y="457200"/>
            <a:ext cx="44958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3200" b="1" dirty="0" smtClean="0">
              <a:solidFill>
                <a:schemeClr val="accent3"/>
              </a:solidFill>
              <a:latin typeface="+mj-lt"/>
            </a:endParaRPr>
          </a:p>
          <a:p>
            <a:pPr algn="ctr"/>
            <a:r>
              <a:rPr lang="sv-SE" sz="3200" b="1" dirty="0" smtClean="0">
                <a:solidFill>
                  <a:schemeClr val="accent3"/>
                </a:solidFill>
                <a:latin typeface="+mj-lt"/>
              </a:rPr>
              <a:t>FRAMTIDENS TRANSPORTER</a:t>
            </a:r>
          </a:p>
          <a:p>
            <a:pPr algn="ctr"/>
            <a:endParaRPr lang="sv-SE" sz="3200" b="1" dirty="0" smtClean="0">
              <a:solidFill>
                <a:schemeClr val="accent3"/>
              </a:solidFill>
              <a:latin typeface="+mj-lt"/>
            </a:endParaRPr>
          </a:p>
          <a:p>
            <a:pPr algn="ctr">
              <a:spcAft>
                <a:spcPts val="600"/>
              </a:spcAft>
            </a:pPr>
            <a:r>
              <a:rPr lang="sv-SE" sz="2400" dirty="0" smtClean="0">
                <a:solidFill>
                  <a:srgbClr val="FFFFFF"/>
                </a:solidFill>
                <a:latin typeface="+mj-lt"/>
              </a:rPr>
              <a:t>Satellitnavigering</a:t>
            </a:r>
          </a:p>
          <a:p>
            <a:pPr algn="ctr">
              <a:spcAft>
                <a:spcPts val="600"/>
              </a:spcAft>
            </a:pPr>
            <a:r>
              <a:rPr lang="sv-SE" sz="2400" dirty="0" smtClean="0">
                <a:solidFill>
                  <a:schemeClr val="accent3"/>
                </a:solidFill>
                <a:latin typeface="+mj-lt"/>
              </a:rPr>
              <a:t>Logistik planering</a:t>
            </a:r>
          </a:p>
          <a:p>
            <a:pPr algn="ctr">
              <a:spcAft>
                <a:spcPts val="600"/>
              </a:spcAft>
            </a:pPr>
            <a:r>
              <a:rPr lang="sv-SE" sz="2400" dirty="0" smtClean="0">
                <a:solidFill>
                  <a:schemeClr val="bg1"/>
                </a:solidFill>
                <a:latin typeface="+mj-lt"/>
              </a:rPr>
              <a:t>Nya drivmedel</a:t>
            </a:r>
          </a:p>
          <a:p>
            <a:pPr algn="ctr">
              <a:spcAft>
                <a:spcPts val="600"/>
              </a:spcAft>
            </a:pPr>
            <a:r>
              <a:rPr lang="sv-SE" sz="2400" dirty="0" smtClean="0">
                <a:solidFill>
                  <a:schemeClr val="accent3"/>
                </a:solidFill>
                <a:latin typeface="+mj-lt"/>
              </a:rPr>
              <a:t>Virtuella möten</a:t>
            </a:r>
          </a:p>
          <a:p>
            <a:pPr algn="ctr"/>
            <a:r>
              <a:rPr lang="sv-SE" sz="2000" b="1" dirty="0" smtClean="0">
                <a:solidFill>
                  <a:schemeClr val="accent3"/>
                </a:solidFill>
                <a:latin typeface="+mj-lt"/>
              </a:rPr>
              <a:t> </a:t>
            </a:r>
          </a:p>
          <a:p>
            <a:pPr algn="ctr"/>
            <a:endParaRPr lang="sv-SE" sz="2000" b="1" dirty="0" smtClean="0">
              <a:solidFill>
                <a:schemeClr val="accent3"/>
              </a:solidFill>
              <a:latin typeface="+mj-lt"/>
            </a:endParaRPr>
          </a:p>
          <a:p>
            <a:pPr algn="ctr"/>
            <a:endParaRPr lang="sv-SE" sz="2000" b="1" dirty="0" smtClean="0">
              <a:solidFill>
                <a:schemeClr val="accent3"/>
              </a:solidFill>
              <a:latin typeface="+mj-lt"/>
            </a:endParaRPr>
          </a:p>
        </p:txBody>
      </p:sp>
      <p:pic>
        <p:nvPicPr>
          <p:cNvPr id="15" name="Bildobjekt 14" descr="shutterstock_24975106.jpg"/>
          <p:cNvPicPr>
            <a:picLocks noChangeAspect="1"/>
          </p:cNvPicPr>
          <p:nvPr/>
        </p:nvPicPr>
        <p:blipFill>
          <a:blip r:embed="rId3"/>
          <a:srcRect b="25146"/>
          <a:stretch>
            <a:fillRect/>
          </a:stretch>
        </p:blipFill>
        <p:spPr>
          <a:xfrm>
            <a:off x="457200" y="457200"/>
            <a:ext cx="3657600" cy="1828800"/>
          </a:xfrm>
          <a:prstGeom prst="rect">
            <a:avLst/>
          </a:prstGeom>
        </p:spPr>
      </p:pic>
      <p:pic>
        <p:nvPicPr>
          <p:cNvPr id="16" name="Bildobjekt 15" descr="shutterstock_51121051-1000px.jpg"/>
          <p:cNvPicPr>
            <a:picLocks noChangeAspect="1"/>
          </p:cNvPicPr>
          <p:nvPr/>
        </p:nvPicPr>
        <p:blipFill>
          <a:blip r:embed="rId4"/>
          <a:stretch>
            <a:fillRect/>
          </a:stretch>
        </p:blipFill>
        <p:spPr>
          <a:xfrm>
            <a:off x="2286000" y="2362200"/>
            <a:ext cx="1828800" cy="1371601"/>
          </a:xfrm>
          <a:prstGeom prst="rect">
            <a:avLst/>
          </a:prstGeom>
        </p:spPr>
      </p:pic>
      <p:pic>
        <p:nvPicPr>
          <p:cNvPr id="17" name="Bildobjekt 16" descr="shutterstock_68601250-1000px.jpg"/>
          <p:cNvPicPr>
            <a:picLocks noChangeAspect="1"/>
          </p:cNvPicPr>
          <p:nvPr/>
        </p:nvPicPr>
        <p:blipFill>
          <a:blip r:embed="rId5"/>
          <a:srcRect r="11481"/>
          <a:stretch>
            <a:fillRect/>
          </a:stretch>
        </p:blipFill>
        <p:spPr>
          <a:xfrm>
            <a:off x="2286000" y="3810000"/>
            <a:ext cx="1828800" cy="1371600"/>
          </a:xfrm>
          <a:prstGeom prst="rect">
            <a:avLst/>
          </a:prstGeom>
        </p:spPr>
      </p:pic>
      <p:pic>
        <p:nvPicPr>
          <p:cNvPr id="20" name="Bildobjekt 19" descr="shutterstock_95400001-1000px.jpg"/>
          <p:cNvPicPr>
            <a:picLocks noChangeAspect="1"/>
          </p:cNvPicPr>
          <p:nvPr/>
        </p:nvPicPr>
        <p:blipFill>
          <a:blip r:embed="rId6"/>
          <a:srcRect r="6367"/>
          <a:stretch>
            <a:fillRect/>
          </a:stretch>
        </p:blipFill>
        <p:spPr>
          <a:xfrm>
            <a:off x="457200" y="2362200"/>
            <a:ext cx="1752600" cy="2819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descr="B2_elcertifikatflödeNY-korr.png"/>
          <p:cNvPicPr>
            <a:picLocks noChangeAspect="1"/>
          </p:cNvPicPr>
          <p:nvPr/>
        </p:nvPicPr>
        <p:blipFill>
          <a:blip r:embed="rId3"/>
          <a:stretch>
            <a:fillRect/>
          </a:stretch>
        </p:blipFill>
        <p:spPr>
          <a:xfrm>
            <a:off x="533400" y="553771"/>
            <a:ext cx="6934200" cy="4581194"/>
          </a:xfrm>
          <a:prstGeom prst="rect">
            <a:avLst/>
          </a:prstGeom>
        </p:spPr>
      </p:pic>
      <p:sp>
        <p:nvSpPr>
          <p:cNvPr id="13" name="Rektangel 12"/>
          <p:cNvSpPr/>
          <p:nvPr/>
        </p:nvSpPr>
        <p:spPr>
          <a:xfrm>
            <a:off x="457200" y="457200"/>
            <a:ext cx="8229600" cy="4724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
        <p:nvSpPr>
          <p:cNvPr id="15" name="textruta 14"/>
          <p:cNvSpPr txBox="1"/>
          <p:nvPr/>
        </p:nvSpPr>
        <p:spPr>
          <a:xfrm>
            <a:off x="4419600" y="612338"/>
            <a:ext cx="4343400" cy="1292662"/>
          </a:xfrm>
          <a:prstGeom prst="rect">
            <a:avLst/>
          </a:prstGeom>
          <a:noFill/>
        </p:spPr>
        <p:txBody>
          <a:bodyPr wrap="square" rtlCol="0">
            <a:spAutoFit/>
          </a:bodyPr>
          <a:lstStyle/>
          <a:p>
            <a:r>
              <a:rPr lang="sv-SE" sz="2400" b="1" dirty="0" smtClean="0">
                <a:solidFill>
                  <a:schemeClr val="accent3"/>
                </a:solidFill>
              </a:rPr>
              <a:t>EKONOMISKA STYRMEDEL</a:t>
            </a:r>
          </a:p>
          <a:p>
            <a:r>
              <a:rPr lang="sv-SE" dirty="0" err="1" smtClean="0"/>
              <a:t>Elcertifikat</a:t>
            </a:r>
            <a:r>
              <a:rPr lang="sv-SE" dirty="0" smtClean="0"/>
              <a:t> är ett sätt att med styrmedel påverka lönsamheten för olika energilösningar. </a:t>
            </a:r>
            <a:endParaRPr lang="sv-SE"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8229600" cy="4572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indent="355600">
              <a:spcAft>
                <a:spcPts val="600"/>
              </a:spcAft>
            </a:pPr>
            <a:r>
              <a:rPr lang="en-US" sz="2800" b="1" dirty="0" smtClean="0">
                <a:solidFill>
                  <a:srgbClr val="EE813C"/>
                </a:solidFill>
                <a:latin typeface="+mj-lt"/>
              </a:rPr>
              <a:t>SUMMERING</a:t>
            </a:r>
            <a:r>
              <a:rPr lang="en-US" sz="2000" dirty="0" smtClean="0">
                <a:latin typeface="+mj-lt"/>
              </a:rPr>
              <a:t> </a:t>
            </a:r>
          </a:p>
          <a:p>
            <a:pPr indent="355600">
              <a:spcAft>
                <a:spcPts val="600"/>
              </a:spcAft>
              <a:buFont typeface="Arial"/>
              <a:buChar char="•"/>
            </a:pPr>
            <a:r>
              <a:rPr lang="en-US" dirty="0" err="1" smtClean="0">
                <a:latin typeface="+mj-lt"/>
              </a:rPr>
              <a:t>Världen</a:t>
            </a:r>
            <a:r>
              <a:rPr lang="en-US" dirty="0" smtClean="0">
                <a:latin typeface="+mj-lt"/>
              </a:rPr>
              <a:t> </a:t>
            </a:r>
            <a:r>
              <a:rPr lang="en-US" dirty="0" err="1" smtClean="0">
                <a:latin typeface="+mj-lt"/>
              </a:rPr>
              <a:t>är</a:t>
            </a:r>
            <a:r>
              <a:rPr lang="en-US" dirty="0" smtClean="0">
                <a:latin typeface="+mj-lt"/>
              </a:rPr>
              <a:t> </a:t>
            </a:r>
            <a:r>
              <a:rPr lang="en-US" dirty="0" err="1" smtClean="0">
                <a:latin typeface="+mj-lt"/>
              </a:rPr>
              <a:t>kraftigt</a:t>
            </a:r>
            <a:r>
              <a:rPr lang="en-US" dirty="0" smtClean="0">
                <a:latin typeface="+mj-lt"/>
              </a:rPr>
              <a:t> </a:t>
            </a:r>
            <a:r>
              <a:rPr lang="en-US" dirty="0" err="1" smtClean="0">
                <a:latin typeface="+mj-lt"/>
              </a:rPr>
              <a:t>beroende</a:t>
            </a:r>
            <a:r>
              <a:rPr lang="en-US" dirty="0" smtClean="0">
                <a:latin typeface="+mj-lt"/>
              </a:rPr>
              <a:t> </a:t>
            </a:r>
            <a:r>
              <a:rPr lang="en-US" dirty="0" err="1" smtClean="0">
                <a:latin typeface="+mj-lt"/>
              </a:rPr>
              <a:t>av</a:t>
            </a:r>
            <a:r>
              <a:rPr lang="en-US" dirty="0" smtClean="0">
                <a:latin typeface="+mj-lt"/>
              </a:rPr>
              <a:t> fossil </a:t>
            </a:r>
            <a:r>
              <a:rPr lang="en-US" dirty="0" err="1" smtClean="0">
                <a:latin typeface="+mj-lt"/>
              </a:rPr>
              <a:t>energi</a:t>
            </a:r>
            <a:r>
              <a:rPr lang="en-US" dirty="0" smtClean="0">
                <a:latin typeface="+mj-lt"/>
              </a:rPr>
              <a:t>.</a:t>
            </a:r>
          </a:p>
          <a:p>
            <a:pPr indent="355600">
              <a:spcAft>
                <a:spcPts val="600"/>
              </a:spcAft>
              <a:buFont typeface="Arial"/>
              <a:buChar char="•"/>
            </a:pPr>
            <a:r>
              <a:rPr lang="en-US" dirty="0" err="1" smtClean="0">
                <a:solidFill>
                  <a:srgbClr val="EE813C"/>
                </a:solidFill>
                <a:latin typeface="+mj-lt"/>
              </a:rPr>
              <a:t>Omställning</a:t>
            </a:r>
            <a:r>
              <a:rPr lang="en-US" dirty="0" smtClean="0">
                <a:solidFill>
                  <a:srgbClr val="EE813C"/>
                </a:solidFill>
                <a:latin typeface="+mj-lt"/>
              </a:rPr>
              <a:t> </a:t>
            </a:r>
            <a:r>
              <a:rPr lang="en-US" dirty="0" err="1" smtClean="0">
                <a:solidFill>
                  <a:srgbClr val="EE813C"/>
                </a:solidFill>
                <a:latin typeface="+mj-lt"/>
              </a:rPr>
              <a:t>sker</a:t>
            </a:r>
            <a:r>
              <a:rPr lang="en-US" dirty="0" smtClean="0">
                <a:solidFill>
                  <a:srgbClr val="EE813C"/>
                </a:solidFill>
                <a:latin typeface="+mj-lt"/>
              </a:rPr>
              <a:t> mot </a:t>
            </a:r>
            <a:r>
              <a:rPr lang="en-US" dirty="0" err="1" smtClean="0">
                <a:solidFill>
                  <a:srgbClr val="EE813C"/>
                </a:solidFill>
                <a:latin typeface="+mj-lt"/>
              </a:rPr>
              <a:t>förnybar</a:t>
            </a:r>
            <a:r>
              <a:rPr lang="en-US" dirty="0" smtClean="0">
                <a:solidFill>
                  <a:srgbClr val="EE813C"/>
                </a:solidFill>
                <a:latin typeface="+mj-lt"/>
              </a:rPr>
              <a:t> </a:t>
            </a:r>
            <a:r>
              <a:rPr lang="en-US" dirty="0" err="1" smtClean="0">
                <a:solidFill>
                  <a:srgbClr val="EE813C"/>
                </a:solidFill>
                <a:latin typeface="+mj-lt"/>
              </a:rPr>
              <a:t>energi</a:t>
            </a:r>
            <a:r>
              <a:rPr lang="en-US" dirty="0" smtClean="0">
                <a:solidFill>
                  <a:srgbClr val="EE813C"/>
                </a:solidFill>
                <a:latin typeface="+mj-lt"/>
              </a:rPr>
              <a:t>, men </a:t>
            </a:r>
            <a:r>
              <a:rPr lang="en-US" dirty="0" err="1" smtClean="0">
                <a:solidFill>
                  <a:srgbClr val="EE813C"/>
                </a:solidFill>
                <a:latin typeface="+mj-lt"/>
              </a:rPr>
              <a:t>det</a:t>
            </a:r>
            <a:r>
              <a:rPr lang="en-US" dirty="0" smtClean="0">
                <a:solidFill>
                  <a:srgbClr val="EE813C"/>
                </a:solidFill>
                <a:latin typeface="+mj-lt"/>
              </a:rPr>
              <a:t> tar </a:t>
            </a:r>
            <a:r>
              <a:rPr lang="en-US" dirty="0" err="1" smtClean="0">
                <a:solidFill>
                  <a:srgbClr val="EE813C"/>
                </a:solidFill>
                <a:latin typeface="+mj-lt"/>
              </a:rPr>
              <a:t>lång</a:t>
            </a:r>
            <a:r>
              <a:rPr lang="en-US" dirty="0" smtClean="0">
                <a:solidFill>
                  <a:srgbClr val="EE813C"/>
                </a:solidFill>
                <a:latin typeface="+mj-lt"/>
              </a:rPr>
              <a:t> </a:t>
            </a:r>
            <a:r>
              <a:rPr lang="en-US" dirty="0" err="1" smtClean="0">
                <a:solidFill>
                  <a:srgbClr val="EE813C"/>
                </a:solidFill>
                <a:latin typeface="+mj-lt"/>
              </a:rPr>
              <a:t>tid</a:t>
            </a:r>
            <a:r>
              <a:rPr lang="en-US" dirty="0" smtClean="0">
                <a:latin typeface="+mj-lt"/>
              </a:rPr>
              <a:t>.</a:t>
            </a:r>
          </a:p>
          <a:p>
            <a:pPr indent="355600">
              <a:spcAft>
                <a:spcPts val="600"/>
              </a:spcAft>
              <a:buFont typeface="Arial"/>
              <a:buChar char="•"/>
            </a:pPr>
            <a:r>
              <a:rPr lang="en-US" dirty="0" err="1" smtClean="0">
                <a:latin typeface="+mj-lt"/>
              </a:rPr>
              <a:t>Kolanvändning</a:t>
            </a:r>
            <a:r>
              <a:rPr lang="en-US" dirty="0" smtClean="0">
                <a:latin typeface="+mj-lt"/>
              </a:rPr>
              <a:t> (</a:t>
            </a:r>
            <a:r>
              <a:rPr lang="en-US" dirty="0" err="1" smtClean="0">
                <a:latin typeface="+mj-lt"/>
              </a:rPr>
              <a:t>och</a:t>
            </a:r>
            <a:r>
              <a:rPr lang="en-US" dirty="0" smtClean="0">
                <a:latin typeface="+mj-lt"/>
              </a:rPr>
              <a:t> gas) </a:t>
            </a:r>
            <a:r>
              <a:rPr lang="en-US" dirty="0" err="1" smtClean="0">
                <a:latin typeface="+mj-lt"/>
              </a:rPr>
              <a:t>kommer</a:t>
            </a:r>
            <a:r>
              <a:rPr lang="en-US" dirty="0" smtClean="0">
                <a:latin typeface="+mj-lt"/>
              </a:rPr>
              <a:t> </a:t>
            </a:r>
            <a:r>
              <a:rPr lang="en-US" dirty="0" err="1" smtClean="0">
                <a:latin typeface="+mj-lt"/>
              </a:rPr>
              <a:t>att</a:t>
            </a:r>
            <a:r>
              <a:rPr lang="en-US" dirty="0" smtClean="0">
                <a:latin typeface="+mj-lt"/>
              </a:rPr>
              <a:t> </a:t>
            </a:r>
            <a:r>
              <a:rPr lang="en-US" dirty="0" err="1" smtClean="0">
                <a:latin typeface="+mj-lt"/>
              </a:rPr>
              <a:t>öka</a:t>
            </a:r>
            <a:r>
              <a:rPr lang="en-US" dirty="0" smtClean="0">
                <a:latin typeface="+mj-lt"/>
              </a:rPr>
              <a:t>.</a:t>
            </a:r>
          </a:p>
          <a:p>
            <a:pPr indent="355600">
              <a:spcAft>
                <a:spcPts val="600"/>
              </a:spcAft>
              <a:buFont typeface="Arial"/>
              <a:buChar char="•"/>
            </a:pPr>
            <a:r>
              <a:rPr lang="en-US" dirty="0" err="1" smtClean="0">
                <a:solidFill>
                  <a:srgbClr val="EE813C"/>
                </a:solidFill>
                <a:latin typeface="+mj-lt"/>
              </a:rPr>
              <a:t>Kol</a:t>
            </a:r>
            <a:r>
              <a:rPr lang="en-US" dirty="0" smtClean="0">
                <a:solidFill>
                  <a:srgbClr val="EE813C"/>
                </a:solidFill>
                <a:latin typeface="+mj-lt"/>
              </a:rPr>
              <a:t> </a:t>
            </a:r>
            <a:r>
              <a:rPr lang="en-US" dirty="0" err="1" smtClean="0">
                <a:solidFill>
                  <a:srgbClr val="EE813C"/>
                </a:solidFill>
                <a:latin typeface="+mj-lt"/>
              </a:rPr>
              <a:t>och/eller</a:t>
            </a:r>
            <a:r>
              <a:rPr lang="en-US" dirty="0" smtClean="0">
                <a:solidFill>
                  <a:srgbClr val="EE813C"/>
                </a:solidFill>
                <a:latin typeface="+mj-lt"/>
              </a:rPr>
              <a:t> </a:t>
            </a:r>
            <a:r>
              <a:rPr lang="en-US" dirty="0" err="1" smtClean="0">
                <a:solidFill>
                  <a:srgbClr val="EE813C"/>
                </a:solidFill>
                <a:latin typeface="+mj-lt"/>
              </a:rPr>
              <a:t>kärnkraft</a:t>
            </a:r>
            <a:r>
              <a:rPr lang="en-US" dirty="0" smtClean="0">
                <a:solidFill>
                  <a:srgbClr val="EE813C"/>
                </a:solidFill>
                <a:latin typeface="+mj-lt"/>
              </a:rPr>
              <a:t> </a:t>
            </a:r>
            <a:r>
              <a:rPr lang="en-US" dirty="0" err="1" smtClean="0">
                <a:solidFill>
                  <a:srgbClr val="EE813C"/>
                </a:solidFill>
                <a:latin typeface="+mj-lt"/>
              </a:rPr>
              <a:t>erbjuder</a:t>
            </a:r>
            <a:r>
              <a:rPr lang="en-US" dirty="0" smtClean="0">
                <a:solidFill>
                  <a:srgbClr val="EE813C"/>
                </a:solidFill>
                <a:latin typeface="+mj-lt"/>
              </a:rPr>
              <a:t> “</a:t>
            </a:r>
            <a:r>
              <a:rPr lang="en-US" dirty="0" err="1" smtClean="0">
                <a:solidFill>
                  <a:srgbClr val="EE813C"/>
                </a:solidFill>
                <a:latin typeface="+mj-lt"/>
              </a:rPr>
              <a:t>brygglösningar</a:t>
            </a:r>
            <a:r>
              <a:rPr lang="en-US" dirty="0" smtClean="0">
                <a:solidFill>
                  <a:srgbClr val="EE813C"/>
                </a:solidFill>
                <a:latin typeface="+mj-lt"/>
              </a:rPr>
              <a:t>” till </a:t>
            </a:r>
            <a:r>
              <a:rPr lang="en-US" dirty="0" err="1" smtClean="0">
                <a:solidFill>
                  <a:srgbClr val="EE813C"/>
                </a:solidFill>
                <a:latin typeface="+mj-lt"/>
              </a:rPr>
              <a:t>förnybar</a:t>
            </a:r>
            <a:r>
              <a:rPr lang="en-US" dirty="0" smtClean="0">
                <a:solidFill>
                  <a:srgbClr val="EE813C"/>
                </a:solidFill>
                <a:latin typeface="+mj-lt"/>
              </a:rPr>
              <a:t> </a:t>
            </a:r>
            <a:r>
              <a:rPr lang="en-US" dirty="0" err="1" smtClean="0">
                <a:solidFill>
                  <a:srgbClr val="EE813C"/>
                </a:solidFill>
                <a:latin typeface="+mj-lt"/>
              </a:rPr>
              <a:t>energi</a:t>
            </a:r>
            <a:r>
              <a:rPr lang="en-US" dirty="0" smtClean="0">
                <a:solidFill>
                  <a:srgbClr val="EE813C"/>
                </a:solidFill>
                <a:latin typeface="+mj-lt"/>
              </a:rPr>
              <a:t>.</a:t>
            </a:r>
          </a:p>
          <a:p>
            <a:pPr indent="355600">
              <a:spcAft>
                <a:spcPts val="600"/>
              </a:spcAft>
              <a:buFont typeface="Arial"/>
              <a:buChar char="•"/>
            </a:pPr>
            <a:r>
              <a:rPr lang="en-US" dirty="0" smtClean="0">
                <a:latin typeface="+mj-lt"/>
              </a:rPr>
              <a:t>“Rent </a:t>
            </a:r>
            <a:r>
              <a:rPr lang="en-US" dirty="0" err="1" smtClean="0">
                <a:latin typeface="+mj-lt"/>
              </a:rPr>
              <a:t>kol</a:t>
            </a:r>
            <a:r>
              <a:rPr lang="en-US" dirty="0" smtClean="0">
                <a:latin typeface="+mj-lt"/>
              </a:rPr>
              <a:t>” </a:t>
            </a:r>
            <a:r>
              <a:rPr lang="en-US" dirty="0" err="1" smtClean="0">
                <a:latin typeface="+mj-lt"/>
              </a:rPr>
              <a:t>är</a:t>
            </a:r>
            <a:r>
              <a:rPr lang="en-US" dirty="0" smtClean="0">
                <a:latin typeface="+mj-lt"/>
              </a:rPr>
              <a:t> en </a:t>
            </a:r>
            <a:r>
              <a:rPr lang="en-US" dirty="0" err="1" smtClean="0">
                <a:latin typeface="+mj-lt"/>
              </a:rPr>
              <a:t>teknisk</a:t>
            </a:r>
            <a:r>
              <a:rPr lang="en-US" dirty="0" smtClean="0">
                <a:latin typeface="+mj-lt"/>
              </a:rPr>
              <a:t> </a:t>
            </a:r>
            <a:r>
              <a:rPr lang="en-US" dirty="0" err="1" smtClean="0">
                <a:latin typeface="+mj-lt"/>
              </a:rPr>
              <a:t>realitet</a:t>
            </a:r>
            <a:r>
              <a:rPr lang="en-US" dirty="0" smtClean="0">
                <a:latin typeface="+mj-lt"/>
              </a:rPr>
              <a:t> men </a:t>
            </a:r>
            <a:r>
              <a:rPr lang="en-US" dirty="0" err="1" smtClean="0">
                <a:latin typeface="+mj-lt"/>
              </a:rPr>
              <a:t>utgör</a:t>
            </a:r>
            <a:r>
              <a:rPr lang="en-US" dirty="0" smtClean="0">
                <a:latin typeface="+mj-lt"/>
              </a:rPr>
              <a:t> </a:t>
            </a:r>
            <a:r>
              <a:rPr lang="en-US" dirty="0" err="1" smtClean="0">
                <a:latin typeface="+mj-lt"/>
              </a:rPr>
              <a:t>också</a:t>
            </a:r>
            <a:r>
              <a:rPr lang="en-US" dirty="0" smtClean="0">
                <a:latin typeface="+mj-lt"/>
              </a:rPr>
              <a:t> en risk.</a:t>
            </a:r>
          </a:p>
          <a:p>
            <a:pPr indent="355600">
              <a:spcAft>
                <a:spcPts val="600"/>
              </a:spcAft>
              <a:buFont typeface="Arial"/>
              <a:buChar char="•"/>
            </a:pPr>
            <a:r>
              <a:rPr lang="en-US" dirty="0" err="1" smtClean="0">
                <a:solidFill>
                  <a:srgbClr val="EE813C"/>
                </a:solidFill>
                <a:latin typeface="+mj-lt"/>
              </a:rPr>
              <a:t>Växthuseffekten</a:t>
            </a:r>
            <a:r>
              <a:rPr lang="en-US" dirty="0" smtClean="0">
                <a:solidFill>
                  <a:srgbClr val="EE813C"/>
                </a:solidFill>
                <a:latin typeface="+mj-lt"/>
              </a:rPr>
              <a:t> </a:t>
            </a:r>
            <a:r>
              <a:rPr lang="en-US" dirty="0" err="1" smtClean="0">
                <a:solidFill>
                  <a:srgbClr val="EE813C"/>
                </a:solidFill>
                <a:latin typeface="+mj-lt"/>
              </a:rPr>
              <a:t>är</a:t>
            </a:r>
            <a:r>
              <a:rPr lang="en-US" dirty="0" smtClean="0">
                <a:solidFill>
                  <a:srgbClr val="EE813C"/>
                </a:solidFill>
                <a:latin typeface="+mj-lt"/>
              </a:rPr>
              <a:t> en </a:t>
            </a:r>
            <a:r>
              <a:rPr lang="en-US" dirty="0" err="1" smtClean="0">
                <a:solidFill>
                  <a:srgbClr val="EE813C"/>
                </a:solidFill>
                <a:latin typeface="+mj-lt"/>
              </a:rPr>
              <a:t>stor</a:t>
            </a:r>
            <a:r>
              <a:rPr lang="en-US" dirty="0" smtClean="0">
                <a:solidFill>
                  <a:srgbClr val="EE813C"/>
                </a:solidFill>
                <a:latin typeface="+mj-lt"/>
              </a:rPr>
              <a:t> </a:t>
            </a:r>
            <a:r>
              <a:rPr lang="en-US" dirty="0" err="1" smtClean="0">
                <a:solidFill>
                  <a:srgbClr val="EE813C"/>
                </a:solidFill>
                <a:latin typeface="+mj-lt"/>
              </a:rPr>
              <a:t>utmaning</a:t>
            </a:r>
            <a:r>
              <a:rPr lang="en-US" dirty="0" smtClean="0">
                <a:solidFill>
                  <a:srgbClr val="EE813C"/>
                </a:solidFill>
                <a:latin typeface="+mj-lt"/>
              </a:rPr>
              <a:t>. </a:t>
            </a:r>
          </a:p>
          <a:p>
            <a:pPr indent="355600">
              <a:spcAft>
                <a:spcPts val="600"/>
              </a:spcAft>
              <a:buFont typeface="Arial"/>
              <a:buChar char="•"/>
            </a:pPr>
            <a:r>
              <a:rPr lang="en-US" dirty="0" err="1" smtClean="0">
                <a:latin typeface="+mj-lt"/>
              </a:rPr>
              <a:t>Energieffektivisering</a:t>
            </a:r>
            <a:r>
              <a:rPr lang="en-US" dirty="0" smtClean="0">
                <a:latin typeface="+mj-lt"/>
              </a:rPr>
              <a:t> </a:t>
            </a:r>
            <a:r>
              <a:rPr lang="en-US" dirty="0" err="1" smtClean="0">
                <a:latin typeface="+mj-lt"/>
              </a:rPr>
              <a:t>är</a:t>
            </a:r>
            <a:r>
              <a:rPr lang="en-US" dirty="0" smtClean="0">
                <a:latin typeface="+mj-lt"/>
              </a:rPr>
              <a:t> den </a:t>
            </a:r>
            <a:r>
              <a:rPr lang="en-US" dirty="0" err="1" smtClean="0">
                <a:latin typeface="+mj-lt"/>
              </a:rPr>
              <a:t>kraftfullaste</a:t>
            </a:r>
            <a:r>
              <a:rPr lang="en-US" dirty="0" smtClean="0">
                <a:latin typeface="+mj-lt"/>
              </a:rPr>
              <a:t> </a:t>
            </a:r>
            <a:r>
              <a:rPr lang="en-US" dirty="0" err="1" smtClean="0">
                <a:latin typeface="+mj-lt"/>
              </a:rPr>
              <a:t>åtgärden</a:t>
            </a:r>
            <a:r>
              <a:rPr lang="en-US" dirty="0" smtClean="0">
                <a:latin typeface="+mj-lt"/>
              </a:rPr>
              <a:t> </a:t>
            </a:r>
            <a:r>
              <a:rPr lang="en-US" dirty="0" err="1" smtClean="0">
                <a:latin typeface="+mj-lt"/>
              </a:rPr>
              <a:t>på</a:t>
            </a:r>
            <a:r>
              <a:rPr lang="en-US" dirty="0" smtClean="0">
                <a:latin typeface="+mj-lt"/>
              </a:rPr>
              <a:t> </a:t>
            </a:r>
            <a:r>
              <a:rPr lang="en-US" dirty="0" err="1" smtClean="0">
                <a:latin typeface="+mj-lt"/>
              </a:rPr>
              <a:t>kort</a:t>
            </a:r>
            <a:r>
              <a:rPr lang="en-US" dirty="0" smtClean="0">
                <a:latin typeface="+mj-lt"/>
              </a:rPr>
              <a:t> </a:t>
            </a:r>
            <a:r>
              <a:rPr lang="en-US" dirty="0" err="1" smtClean="0">
                <a:latin typeface="+mj-lt"/>
              </a:rPr>
              <a:t>sikt</a:t>
            </a:r>
            <a:r>
              <a:rPr lang="en-US" dirty="0" smtClean="0">
                <a:latin typeface="+mj-lt"/>
              </a:rPr>
              <a:t>.</a:t>
            </a:r>
          </a:p>
          <a:p>
            <a:pPr indent="355600">
              <a:spcAft>
                <a:spcPts val="600"/>
              </a:spcAft>
              <a:buFont typeface="Arial"/>
              <a:buChar char="•"/>
            </a:pPr>
            <a:r>
              <a:rPr lang="en-US" dirty="0" err="1" smtClean="0">
                <a:solidFill>
                  <a:srgbClr val="EE813C"/>
                </a:solidFill>
                <a:latin typeface="+mj-lt"/>
              </a:rPr>
              <a:t>Bioenergi</a:t>
            </a:r>
            <a:r>
              <a:rPr lang="en-US" dirty="0" smtClean="0">
                <a:solidFill>
                  <a:srgbClr val="EE813C"/>
                </a:solidFill>
                <a:latin typeface="+mj-lt"/>
              </a:rPr>
              <a:t> </a:t>
            </a:r>
            <a:r>
              <a:rPr lang="en-US" dirty="0" err="1" smtClean="0">
                <a:solidFill>
                  <a:srgbClr val="EE813C"/>
                </a:solidFill>
                <a:latin typeface="+mj-lt"/>
              </a:rPr>
              <a:t>är</a:t>
            </a:r>
            <a:r>
              <a:rPr lang="en-US" dirty="0" smtClean="0">
                <a:solidFill>
                  <a:srgbClr val="EE813C"/>
                </a:solidFill>
                <a:latin typeface="+mj-lt"/>
              </a:rPr>
              <a:t> en </a:t>
            </a:r>
            <a:r>
              <a:rPr lang="en-US" dirty="0" err="1" smtClean="0">
                <a:solidFill>
                  <a:srgbClr val="EE813C"/>
                </a:solidFill>
                <a:latin typeface="+mj-lt"/>
              </a:rPr>
              <a:t>kraftfull</a:t>
            </a:r>
            <a:r>
              <a:rPr lang="en-US" dirty="0" smtClean="0">
                <a:solidFill>
                  <a:srgbClr val="EE813C"/>
                </a:solidFill>
                <a:latin typeface="+mj-lt"/>
              </a:rPr>
              <a:t> </a:t>
            </a:r>
            <a:r>
              <a:rPr lang="en-US" dirty="0" err="1" smtClean="0">
                <a:solidFill>
                  <a:srgbClr val="EE813C"/>
                </a:solidFill>
                <a:latin typeface="+mj-lt"/>
              </a:rPr>
              <a:t>förnybar</a:t>
            </a:r>
            <a:r>
              <a:rPr lang="en-US" dirty="0" smtClean="0">
                <a:solidFill>
                  <a:srgbClr val="EE813C"/>
                </a:solidFill>
                <a:latin typeface="+mj-lt"/>
              </a:rPr>
              <a:t> </a:t>
            </a:r>
            <a:r>
              <a:rPr lang="en-US" dirty="0" err="1" smtClean="0">
                <a:solidFill>
                  <a:srgbClr val="EE813C"/>
                </a:solidFill>
                <a:latin typeface="+mj-lt"/>
              </a:rPr>
              <a:t>komponent</a:t>
            </a:r>
            <a:r>
              <a:rPr lang="en-US" dirty="0" smtClean="0">
                <a:solidFill>
                  <a:srgbClr val="EE813C"/>
                </a:solidFill>
                <a:latin typeface="+mj-lt"/>
              </a:rPr>
              <a:t> men </a:t>
            </a:r>
            <a:r>
              <a:rPr lang="en-US" dirty="0" err="1" smtClean="0">
                <a:solidFill>
                  <a:srgbClr val="EE813C"/>
                </a:solidFill>
                <a:latin typeface="+mj-lt"/>
              </a:rPr>
              <a:t>konkurrent</a:t>
            </a:r>
            <a:r>
              <a:rPr lang="en-US" dirty="0" smtClean="0">
                <a:solidFill>
                  <a:srgbClr val="EE813C"/>
                </a:solidFill>
                <a:latin typeface="+mj-lt"/>
              </a:rPr>
              <a:t> till mat</a:t>
            </a:r>
            <a:r>
              <a:rPr lang="en-US" dirty="0" smtClean="0">
                <a:latin typeface="+mj-lt"/>
              </a:rPr>
              <a:t>.</a:t>
            </a:r>
          </a:p>
          <a:p>
            <a:pPr indent="355600">
              <a:spcAft>
                <a:spcPts val="600"/>
              </a:spcAft>
              <a:buFont typeface="Arial"/>
              <a:buChar char="•"/>
            </a:pPr>
            <a:r>
              <a:rPr lang="en-US" dirty="0" err="1" smtClean="0">
                <a:latin typeface="+mj-lt"/>
              </a:rPr>
              <a:t>Solenergi</a:t>
            </a:r>
            <a:r>
              <a:rPr lang="en-US" dirty="0" smtClean="0">
                <a:latin typeface="+mj-lt"/>
              </a:rPr>
              <a:t> </a:t>
            </a:r>
            <a:r>
              <a:rPr lang="en-US" dirty="0" err="1" smtClean="0">
                <a:latin typeface="+mj-lt"/>
              </a:rPr>
              <a:t>kan</a:t>
            </a:r>
            <a:r>
              <a:rPr lang="en-US" dirty="0" smtClean="0">
                <a:latin typeface="+mj-lt"/>
              </a:rPr>
              <a:t> </a:t>
            </a:r>
            <a:r>
              <a:rPr lang="en-US" dirty="0" err="1" smtClean="0">
                <a:latin typeface="+mj-lt"/>
              </a:rPr>
              <a:t>lösa</a:t>
            </a:r>
            <a:r>
              <a:rPr lang="en-US" dirty="0" smtClean="0">
                <a:latin typeface="+mj-lt"/>
              </a:rPr>
              <a:t> </a:t>
            </a:r>
            <a:r>
              <a:rPr lang="en-US" dirty="0" err="1" smtClean="0">
                <a:latin typeface="+mj-lt"/>
              </a:rPr>
              <a:t>stor</a:t>
            </a:r>
            <a:r>
              <a:rPr lang="en-US" dirty="0" smtClean="0">
                <a:latin typeface="+mj-lt"/>
              </a:rPr>
              <a:t> del </a:t>
            </a:r>
            <a:r>
              <a:rPr lang="en-US" dirty="0" err="1" smtClean="0">
                <a:latin typeface="+mj-lt"/>
              </a:rPr>
              <a:t>av</a:t>
            </a:r>
            <a:r>
              <a:rPr lang="en-US" dirty="0" smtClean="0">
                <a:latin typeface="+mj-lt"/>
              </a:rPr>
              <a:t> </a:t>
            </a:r>
            <a:r>
              <a:rPr lang="en-US" dirty="0" err="1" smtClean="0">
                <a:latin typeface="+mj-lt"/>
              </a:rPr>
              <a:t>energiförsörjningen</a:t>
            </a:r>
            <a:r>
              <a:rPr lang="en-US" dirty="0" smtClean="0">
                <a:latin typeface="+mj-lt"/>
              </a:rPr>
              <a:t> </a:t>
            </a:r>
            <a:r>
              <a:rPr lang="en-US" dirty="0" err="1" smtClean="0">
                <a:latin typeface="+mj-lt"/>
              </a:rPr>
              <a:t>på</a:t>
            </a:r>
            <a:r>
              <a:rPr lang="en-US" dirty="0" smtClean="0">
                <a:latin typeface="+mj-lt"/>
              </a:rPr>
              <a:t> </a:t>
            </a:r>
            <a:r>
              <a:rPr lang="en-US" dirty="0" err="1" smtClean="0">
                <a:latin typeface="+mj-lt"/>
              </a:rPr>
              <a:t>lång</a:t>
            </a:r>
            <a:r>
              <a:rPr lang="en-US" dirty="0" smtClean="0">
                <a:latin typeface="+mj-lt"/>
              </a:rPr>
              <a:t> </a:t>
            </a:r>
            <a:r>
              <a:rPr lang="en-US" dirty="0" err="1" smtClean="0">
                <a:latin typeface="+mj-lt"/>
              </a:rPr>
              <a:t>sikt</a:t>
            </a:r>
            <a:r>
              <a:rPr lang="en-US" dirty="0" smtClean="0">
                <a:latin typeface="+mj-lt"/>
              </a:rPr>
              <a:t>.</a:t>
            </a:r>
          </a:p>
          <a:p>
            <a:pPr indent="355600">
              <a:spcAft>
                <a:spcPts val="600"/>
              </a:spcAft>
              <a:buFont typeface="Arial"/>
              <a:buChar char="•"/>
            </a:pPr>
            <a:r>
              <a:rPr lang="en-US" dirty="0" err="1" smtClean="0">
                <a:solidFill>
                  <a:srgbClr val="EE813C"/>
                </a:solidFill>
                <a:latin typeface="+mj-lt"/>
              </a:rPr>
              <a:t>Geotermisk</a:t>
            </a:r>
            <a:r>
              <a:rPr lang="en-US" dirty="0" smtClean="0">
                <a:solidFill>
                  <a:srgbClr val="EE813C"/>
                </a:solidFill>
                <a:latin typeface="+mj-lt"/>
              </a:rPr>
              <a:t> </a:t>
            </a:r>
            <a:r>
              <a:rPr lang="en-US" dirty="0" err="1" smtClean="0">
                <a:solidFill>
                  <a:srgbClr val="EE813C"/>
                </a:solidFill>
                <a:latin typeface="+mj-lt"/>
              </a:rPr>
              <a:t>energi</a:t>
            </a:r>
            <a:r>
              <a:rPr lang="en-US" dirty="0" smtClean="0">
                <a:solidFill>
                  <a:srgbClr val="EE813C"/>
                </a:solidFill>
                <a:latin typeface="+mj-lt"/>
              </a:rPr>
              <a:t> (</a:t>
            </a:r>
            <a:r>
              <a:rPr lang="en-US" dirty="0" err="1" smtClean="0">
                <a:solidFill>
                  <a:srgbClr val="EE813C"/>
                </a:solidFill>
                <a:latin typeface="+mj-lt"/>
              </a:rPr>
              <a:t>djupare</a:t>
            </a:r>
            <a:r>
              <a:rPr lang="en-US" dirty="0" smtClean="0">
                <a:solidFill>
                  <a:srgbClr val="EE813C"/>
                </a:solidFill>
                <a:latin typeface="+mj-lt"/>
              </a:rPr>
              <a:t> 10 km) </a:t>
            </a:r>
            <a:r>
              <a:rPr lang="en-US" dirty="0" err="1" smtClean="0">
                <a:solidFill>
                  <a:srgbClr val="EE813C"/>
                </a:solidFill>
                <a:latin typeface="+mj-lt"/>
              </a:rPr>
              <a:t>har</a:t>
            </a:r>
            <a:r>
              <a:rPr lang="en-US" dirty="0" smtClean="0">
                <a:solidFill>
                  <a:srgbClr val="EE813C"/>
                </a:solidFill>
                <a:latin typeface="+mj-lt"/>
              </a:rPr>
              <a:t> </a:t>
            </a:r>
            <a:r>
              <a:rPr lang="en-US" dirty="0" err="1" smtClean="0">
                <a:solidFill>
                  <a:srgbClr val="EE813C"/>
                </a:solidFill>
                <a:latin typeface="+mj-lt"/>
              </a:rPr>
              <a:t>stor</a:t>
            </a:r>
            <a:r>
              <a:rPr lang="en-US" dirty="0" smtClean="0">
                <a:solidFill>
                  <a:srgbClr val="EE813C"/>
                </a:solidFill>
                <a:latin typeface="+mj-lt"/>
              </a:rPr>
              <a:t> potential.</a:t>
            </a:r>
          </a:p>
          <a:p>
            <a:pPr algn="ctr"/>
            <a:endParaRPr lang="sv-SE" sz="2000" b="1" dirty="0" smtClean="0">
              <a:solidFill>
                <a:schemeClr val="accent3"/>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8229600" cy="4572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indent="355600">
              <a:spcAft>
                <a:spcPts val="600"/>
              </a:spcAft>
            </a:pPr>
            <a:r>
              <a:rPr lang="en-US" sz="2800" dirty="0" err="1" smtClean="0">
                <a:solidFill>
                  <a:srgbClr val="EE813C"/>
                </a:solidFill>
                <a:latin typeface="+mj-lt"/>
              </a:rPr>
              <a:t>Möjliga</a:t>
            </a:r>
            <a:r>
              <a:rPr lang="en-US" sz="2800" dirty="0" smtClean="0">
                <a:solidFill>
                  <a:srgbClr val="EE813C"/>
                </a:solidFill>
                <a:latin typeface="+mj-lt"/>
              </a:rPr>
              <a:t> </a:t>
            </a:r>
            <a:r>
              <a:rPr lang="en-US" sz="2800" dirty="0" err="1" smtClean="0">
                <a:solidFill>
                  <a:srgbClr val="EE813C"/>
                </a:solidFill>
                <a:latin typeface="+mj-lt"/>
              </a:rPr>
              <a:t>frågor</a:t>
            </a:r>
            <a:r>
              <a:rPr lang="en-US" sz="2800" dirty="0" smtClean="0">
                <a:solidFill>
                  <a:srgbClr val="EE813C"/>
                </a:solidFill>
                <a:latin typeface="+mj-lt"/>
              </a:rPr>
              <a:t> </a:t>
            </a:r>
            <a:r>
              <a:rPr lang="en-US" sz="2800" dirty="0" err="1" smtClean="0">
                <a:solidFill>
                  <a:srgbClr val="EE813C"/>
                </a:solidFill>
                <a:latin typeface="+mj-lt"/>
              </a:rPr>
              <a:t>att</a:t>
            </a:r>
            <a:r>
              <a:rPr lang="en-US" sz="2800" dirty="0" smtClean="0">
                <a:solidFill>
                  <a:srgbClr val="EE813C"/>
                </a:solidFill>
                <a:latin typeface="+mj-lt"/>
              </a:rPr>
              <a:t> </a:t>
            </a:r>
            <a:r>
              <a:rPr lang="en-US" sz="2800" dirty="0" err="1" smtClean="0">
                <a:solidFill>
                  <a:srgbClr val="EE813C"/>
                </a:solidFill>
                <a:latin typeface="+mj-lt"/>
              </a:rPr>
              <a:t>diskutera</a:t>
            </a:r>
            <a:r>
              <a:rPr lang="en-US" sz="2800" dirty="0" smtClean="0">
                <a:solidFill>
                  <a:srgbClr val="EE813C"/>
                </a:solidFill>
                <a:latin typeface="+mj-lt"/>
              </a:rPr>
              <a:t> </a:t>
            </a:r>
            <a:r>
              <a:rPr lang="en-US" sz="2800" dirty="0" err="1" smtClean="0">
                <a:solidFill>
                  <a:srgbClr val="EE813C"/>
                </a:solidFill>
                <a:latin typeface="+mj-lt"/>
              </a:rPr>
              <a:t>i</a:t>
            </a:r>
            <a:r>
              <a:rPr lang="en-US" sz="2800" dirty="0" smtClean="0">
                <a:solidFill>
                  <a:srgbClr val="EE813C"/>
                </a:solidFill>
                <a:latin typeface="+mj-lt"/>
              </a:rPr>
              <a:t> </a:t>
            </a:r>
            <a:r>
              <a:rPr lang="en-US" sz="2800" dirty="0" err="1" smtClean="0">
                <a:solidFill>
                  <a:srgbClr val="EE813C"/>
                </a:solidFill>
                <a:latin typeface="+mj-lt"/>
              </a:rPr>
              <a:t>skolan</a:t>
            </a:r>
            <a:r>
              <a:rPr lang="en-US" sz="2800" dirty="0" smtClean="0">
                <a:solidFill>
                  <a:srgbClr val="EE813C"/>
                </a:solidFill>
                <a:latin typeface="+mj-lt"/>
              </a:rPr>
              <a:t> </a:t>
            </a:r>
            <a:r>
              <a:rPr lang="en-US" sz="2000" dirty="0" smtClean="0">
                <a:latin typeface="+mj-lt"/>
              </a:rPr>
              <a:t> </a:t>
            </a:r>
          </a:p>
          <a:p>
            <a:pPr marL="342900" indent="-342900">
              <a:spcAft>
                <a:spcPts val="600"/>
              </a:spcAft>
              <a:buFont typeface="Arial"/>
              <a:buChar char="•"/>
            </a:pPr>
            <a:r>
              <a:rPr lang="en-US" sz="2000" dirty="0" err="1" smtClean="0">
                <a:solidFill>
                  <a:schemeClr val="bg1"/>
                </a:solidFill>
                <a:latin typeface="+mj-lt"/>
              </a:rPr>
              <a:t>Från</a:t>
            </a:r>
            <a:r>
              <a:rPr lang="en-US" sz="2000" dirty="0" smtClean="0">
                <a:solidFill>
                  <a:schemeClr val="bg1"/>
                </a:solidFill>
                <a:latin typeface="+mj-lt"/>
              </a:rPr>
              <a:t> </a:t>
            </a:r>
            <a:r>
              <a:rPr lang="en-US" sz="2000" dirty="0" err="1" smtClean="0">
                <a:solidFill>
                  <a:schemeClr val="bg1"/>
                </a:solidFill>
                <a:latin typeface="+mj-lt"/>
              </a:rPr>
              <a:t>vilka</a:t>
            </a:r>
            <a:r>
              <a:rPr lang="en-US" sz="2000" dirty="0" smtClean="0">
                <a:solidFill>
                  <a:schemeClr val="bg1"/>
                </a:solidFill>
                <a:latin typeface="+mj-lt"/>
              </a:rPr>
              <a:t> </a:t>
            </a:r>
            <a:r>
              <a:rPr lang="en-US" sz="2000" dirty="0" err="1" smtClean="0">
                <a:solidFill>
                  <a:schemeClr val="bg1"/>
                </a:solidFill>
                <a:latin typeface="+mj-lt"/>
              </a:rPr>
              <a:t>källor</a:t>
            </a:r>
            <a:r>
              <a:rPr lang="en-US" sz="2000" dirty="0" smtClean="0">
                <a:solidFill>
                  <a:schemeClr val="bg1"/>
                </a:solidFill>
                <a:latin typeface="+mj-lt"/>
              </a:rPr>
              <a:t> </a:t>
            </a:r>
            <a:r>
              <a:rPr lang="en-US" sz="2000" dirty="0" err="1" smtClean="0">
                <a:solidFill>
                  <a:schemeClr val="bg1"/>
                </a:solidFill>
                <a:latin typeface="+mj-lt"/>
              </a:rPr>
              <a:t>får</a:t>
            </a:r>
            <a:r>
              <a:rPr lang="en-US" sz="2000" dirty="0" smtClean="0">
                <a:solidFill>
                  <a:schemeClr val="bg1"/>
                </a:solidFill>
                <a:latin typeface="+mj-lt"/>
              </a:rPr>
              <a:t> </a:t>
            </a:r>
            <a:r>
              <a:rPr lang="en-US" sz="2000" dirty="0" err="1" smtClean="0">
                <a:solidFill>
                  <a:schemeClr val="bg1"/>
                </a:solidFill>
                <a:latin typeface="+mj-lt"/>
              </a:rPr>
              <a:t>olika</a:t>
            </a:r>
            <a:r>
              <a:rPr lang="en-US" sz="2000" dirty="0" smtClean="0">
                <a:solidFill>
                  <a:schemeClr val="bg1"/>
                </a:solidFill>
                <a:latin typeface="+mj-lt"/>
              </a:rPr>
              <a:t> </a:t>
            </a:r>
            <a:r>
              <a:rPr lang="en-US" sz="2000" dirty="0" err="1" smtClean="0">
                <a:solidFill>
                  <a:schemeClr val="bg1"/>
                </a:solidFill>
                <a:latin typeface="+mj-lt"/>
              </a:rPr>
              <a:t>länder</a:t>
            </a:r>
            <a:r>
              <a:rPr lang="en-US" sz="2000" dirty="0" smtClean="0">
                <a:solidFill>
                  <a:schemeClr val="bg1"/>
                </a:solidFill>
                <a:latin typeface="+mj-lt"/>
              </a:rPr>
              <a:t> </a:t>
            </a:r>
            <a:r>
              <a:rPr lang="en-US" sz="2000" dirty="0" err="1" smtClean="0">
                <a:solidFill>
                  <a:schemeClr val="bg1"/>
                </a:solidFill>
                <a:latin typeface="+mj-lt"/>
              </a:rPr>
              <a:t>i</a:t>
            </a:r>
            <a:r>
              <a:rPr lang="en-US" sz="2000" dirty="0" smtClean="0">
                <a:solidFill>
                  <a:schemeClr val="bg1"/>
                </a:solidFill>
                <a:latin typeface="+mj-lt"/>
              </a:rPr>
              <a:t> </a:t>
            </a:r>
            <a:r>
              <a:rPr lang="en-US" sz="2000" dirty="0" err="1" smtClean="0">
                <a:solidFill>
                  <a:schemeClr val="bg1"/>
                </a:solidFill>
                <a:latin typeface="+mj-lt"/>
              </a:rPr>
              <a:t>världen</a:t>
            </a:r>
            <a:r>
              <a:rPr lang="en-US" sz="2000" dirty="0" smtClean="0">
                <a:solidFill>
                  <a:schemeClr val="bg1"/>
                </a:solidFill>
                <a:latin typeface="+mj-lt"/>
              </a:rPr>
              <a:t> sin </a:t>
            </a:r>
            <a:r>
              <a:rPr lang="en-US" sz="2000" dirty="0" err="1" smtClean="0">
                <a:solidFill>
                  <a:schemeClr val="bg1"/>
                </a:solidFill>
                <a:latin typeface="+mj-lt"/>
              </a:rPr>
              <a:t>energi</a:t>
            </a:r>
            <a:r>
              <a:rPr lang="en-US" sz="2000" dirty="0" smtClean="0">
                <a:solidFill>
                  <a:schemeClr val="bg1"/>
                </a:solidFill>
                <a:latin typeface="+mj-lt"/>
              </a:rPr>
              <a:t> </a:t>
            </a:r>
            <a:r>
              <a:rPr lang="en-US" sz="2000" dirty="0" err="1" smtClean="0">
                <a:solidFill>
                  <a:schemeClr val="bg1"/>
                </a:solidFill>
                <a:latin typeface="+mj-lt"/>
              </a:rPr>
              <a:t>idag</a:t>
            </a:r>
            <a:r>
              <a:rPr lang="en-US" sz="2000" dirty="0" smtClean="0">
                <a:solidFill>
                  <a:schemeClr val="bg1"/>
                </a:solidFill>
                <a:latin typeface="+mj-lt"/>
              </a:rPr>
              <a:t>? </a:t>
            </a:r>
            <a:r>
              <a:rPr lang="en-US" sz="2000" dirty="0" err="1" smtClean="0">
                <a:solidFill>
                  <a:schemeClr val="bg1"/>
                </a:solidFill>
                <a:latin typeface="+mj-lt"/>
              </a:rPr>
              <a:t>Hur</a:t>
            </a:r>
            <a:r>
              <a:rPr lang="en-US" sz="2000" dirty="0" smtClean="0">
                <a:solidFill>
                  <a:schemeClr val="bg1"/>
                </a:solidFill>
                <a:latin typeface="+mj-lt"/>
              </a:rPr>
              <a:t> ser </a:t>
            </a:r>
            <a:r>
              <a:rPr lang="en-US" sz="2000" dirty="0" err="1" smtClean="0">
                <a:solidFill>
                  <a:schemeClr val="bg1"/>
                </a:solidFill>
                <a:latin typeface="+mj-lt"/>
              </a:rPr>
              <a:t>det</a:t>
            </a:r>
            <a:r>
              <a:rPr lang="en-US" sz="2000" dirty="0" smtClean="0">
                <a:solidFill>
                  <a:schemeClr val="bg1"/>
                </a:solidFill>
                <a:latin typeface="+mj-lt"/>
              </a:rPr>
              <a:t> </a:t>
            </a:r>
            <a:r>
              <a:rPr lang="en-US" sz="2000" dirty="0" err="1" smtClean="0">
                <a:solidFill>
                  <a:schemeClr val="bg1"/>
                </a:solidFill>
                <a:latin typeface="+mj-lt"/>
              </a:rPr>
              <a:t>ut</a:t>
            </a:r>
            <a:r>
              <a:rPr lang="en-US" sz="2000" dirty="0" smtClean="0">
                <a:solidFill>
                  <a:schemeClr val="bg1"/>
                </a:solidFill>
                <a:latin typeface="+mj-lt"/>
              </a:rPr>
              <a:t> </a:t>
            </a:r>
            <a:r>
              <a:rPr lang="en-US" sz="2000" dirty="0" err="1" smtClean="0">
                <a:solidFill>
                  <a:schemeClr val="bg1"/>
                </a:solidFill>
                <a:latin typeface="+mj-lt"/>
              </a:rPr>
              <a:t>i</a:t>
            </a:r>
            <a:r>
              <a:rPr lang="en-US" sz="2000" dirty="0" smtClean="0">
                <a:solidFill>
                  <a:schemeClr val="bg1"/>
                </a:solidFill>
                <a:latin typeface="+mj-lt"/>
              </a:rPr>
              <a:t> </a:t>
            </a:r>
            <a:r>
              <a:rPr lang="en-US" sz="2000" dirty="0" err="1" smtClean="0">
                <a:solidFill>
                  <a:schemeClr val="bg1"/>
                </a:solidFill>
                <a:latin typeface="+mj-lt"/>
              </a:rPr>
              <a:t>Sverige</a:t>
            </a:r>
            <a:r>
              <a:rPr lang="en-US" sz="2000" dirty="0" smtClean="0">
                <a:solidFill>
                  <a:schemeClr val="bg1"/>
                </a:solidFill>
                <a:latin typeface="+mj-lt"/>
              </a:rPr>
              <a:t>?</a:t>
            </a:r>
          </a:p>
          <a:p>
            <a:pPr marL="342900" indent="-342900">
              <a:spcAft>
                <a:spcPts val="600"/>
              </a:spcAft>
              <a:buFont typeface="Arial"/>
              <a:buChar char="•"/>
            </a:pPr>
            <a:r>
              <a:rPr lang="en-US" sz="2000" dirty="0" err="1" smtClean="0">
                <a:solidFill>
                  <a:schemeClr val="accent3"/>
                </a:solidFill>
                <a:latin typeface="+mj-lt"/>
              </a:rPr>
              <a:t>Vem</a:t>
            </a:r>
            <a:r>
              <a:rPr lang="en-US" sz="2000" dirty="0" smtClean="0">
                <a:solidFill>
                  <a:schemeClr val="accent3"/>
                </a:solidFill>
                <a:latin typeface="+mj-lt"/>
              </a:rPr>
              <a:t> “</a:t>
            </a:r>
            <a:r>
              <a:rPr lang="en-US" sz="2000" dirty="0" err="1" smtClean="0">
                <a:solidFill>
                  <a:schemeClr val="accent3"/>
                </a:solidFill>
                <a:latin typeface="+mj-lt"/>
              </a:rPr>
              <a:t>äger</a:t>
            </a:r>
            <a:r>
              <a:rPr lang="en-US" sz="2000" dirty="0" smtClean="0">
                <a:solidFill>
                  <a:schemeClr val="accent3"/>
                </a:solidFill>
                <a:latin typeface="+mj-lt"/>
              </a:rPr>
              <a:t>” </a:t>
            </a:r>
            <a:r>
              <a:rPr lang="en-US" sz="2000" dirty="0" err="1" smtClean="0">
                <a:solidFill>
                  <a:schemeClr val="accent3"/>
                </a:solidFill>
                <a:latin typeface="+mj-lt"/>
              </a:rPr>
              <a:t>olika</a:t>
            </a:r>
            <a:r>
              <a:rPr lang="en-US" sz="2000" dirty="0" smtClean="0">
                <a:solidFill>
                  <a:schemeClr val="accent3"/>
                </a:solidFill>
                <a:latin typeface="+mj-lt"/>
              </a:rPr>
              <a:t> </a:t>
            </a:r>
            <a:r>
              <a:rPr lang="en-US" sz="2000" dirty="0" err="1" smtClean="0">
                <a:solidFill>
                  <a:schemeClr val="accent3"/>
                </a:solidFill>
                <a:latin typeface="+mj-lt"/>
              </a:rPr>
              <a:t>energikällor</a:t>
            </a:r>
            <a:r>
              <a:rPr lang="en-US" sz="2000" dirty="0" smtClean="0">
                <a:solidFill>
                  <a:schemeClr val="accent3"/>
                </a:solidFill>
                <a:latin typeface="+mj-lt"/>
              </a:rPr>
              <a:t>?</a:t>
            </a:r>
          </a:p>
          <a:p>
            <a:pPr marL="342900" indent="-342900">
              <a:spcAft>
                <a:spcPts val="600"/>
              </a:spcAft>
              <a:buFont typeface="Arial"/>
              <a:buChar char="•"/>
            </a:pPr>
            <a:r>
              <a:rPr lang="en-US" sz="2000" dirty="0" err="1" smtClean="0">
                <a:solidFill>
                  <a:schemeClr val="bg1"/>
                </a:solidFill>
                <a:latin typeface="+mj-lt"/>
              </a:rPr>
              <a:t>Hur</a:t>
            </a:r>
            <a:r>
              <a:rPr lang="en-US" sz="2000" dirty="0" smtClean="0">
                <a:solidFill>
                  <a:schemeClr val="bg1"/>
                </a:solidFill>
                <a:latin typeface="+mj-lt"/>
              </a:rPr>
              <a:t> </a:t>
            </a:r>
            <a:r>
              <a:rPr lang="en-US" sz="2000" dirty="0" err="1" smtClean="0">
                <a:solidFill>
                  <a:schemeClr val="bg1"/>
                </a:solidFill>
                <a:latin typeface="+mj-lt"/>
              </a:rPr>
              <a:t>länge</a:t>
            </a:r>
            <a:r>
              <a:rPr lang="en-US" sz="2000" dirty="0" smtClean="0">
                <a:solidFill>
                  <a:schemeClr val="bg1"/>
                </a:solidFill>
                <a:latin typeface="+mj-lt"/>
              </a:rPr>
              <a:t> </a:t>
            </a:r>
            <a:r>
              <a:rPr lang="en-US" sz="2000" dirty="0" err="1" smtClean="0">
                <a:solidFill>
                  <a:schemeClr val="bg1"/>
                </a:solidFill>
                <a:latin typeface="+mj-lt"/>
              </a:rPr>
              <a:t>räcker</a:t>
            </a:r>
            <a:r>
              <a:rPr lang="en-US" sz="2000" dirty="0" smtClean="0">
                <a:solidFill>
                  <a:schemeClr val="bg1"/>
                </a:solidFill>
                <a:latin typeface="+mj-lt"/>
              </a:rPr>
              <a:t> </a:t>
            </a:r>
            <a:r>
              <a:rPr lang="en-US" sz="2000" dirty="0" err="1" smtClean="0">
                <a:solidFill>
                  <a:schemeClr val="bg1"/>
                </a:solidFill>
                <a:latin typeface="+mj-lt"/>
              </a:rPr>
              <a:t>fossila</a:t>
            </a:r>
            <a:r>
              <a:rPr lang="en-US" sz="2000" dirty="0" smtClean="0">
                <a:solidFill>
                  <a:schemeClr val="bg1"/>
                </a:solidFill>
                <a:latin typeface="+mj-lt"/>
              </a:rPr>
              <a:t> </a:t>
            </a:r>
            <a:r>
              <a:rPr lang="en-US" sz="2000" dirty="0" err="1" smtClean="0">
                <a:solidFill>
                  <a:schemeClr val="bg1"/>
                </a:solidFill>
                <a:latin typeface="+mj-lt"/>
              </a:rPr>
              <a:t>källor</a:t>
            </a:r>
            <a:r>
              <a:rPr lang="en-US" sz="2000" dirty="0" smtClean="0">
                <a:solidFill>
                  <a:schemeClr val="bg1"/>
                </a:solidFill>
                <a:latin typeface="+mj-lt"/>
              </a:rPr>
              <a:t> </a:t>
            </a:r>
            <a:r>
              <a:rPr lang="en-US" sz="2000" dirty="0" err="1" smtClean="0">
                <a:solidFill>
                  <a:schemeClr val="bg1"/>
                </a:solidFill>
                <a:latin typeface="+mj-lt"/>
              </a:rPr>
              <a:t>och</a:t>
            </a:r>
            <a:r>
              <a:rPr lang="en-US" sz="2000" dirty="0" smtClean="0">
                <a:solidFill>
                  <a:schemeClr val="bg1"/>
                </a:solidFill>
                <a:latin typeface="+mj-lt"/>
              </a:rPr>
              <a:t> </a:t>
            </a:r>
            <a:r>
              <a:rPr lang="en-US" sz="2000" dirty="0" err="1" smtClean="0">
                <a:solidFill>
                  <a:schemeClr val="bg1"/>
                </a:solidFill>
                <a:latin typeface="+mj-lt"/>
              </a:rPr>
              <a:t>vad</a:t>
            </a:r>
            <a:r>
              <a:rPr lang="en-US" sz="2000" dirty="0" smtClean="0">
                <a:solidFill>
                  <a:schemeClr val="bg1"/>
                </a:solidFill>
                <a:latin typeface="+mj-lt"/>
              </a:rPr>
              <a:t> </a:t>
            </a:r>
            <a:r>
              <a:rPr lang="en-US" sz="2000" dirty="0" err="1" smtClean="0">
                <a:solidFill>
                  <a:schemeClr val="bg1"/>
                </a:solidFill>
                <a:latin typeface="+mj-lt"/>
              </a:rPr>
              <a:t>menas</a:t>
            </a:r>
            <a:r>
              <a:rPr lang="en-US" sz="2000" dirty="0" smtClean="0">
                <a:solidFill>
                  <a:schemeClr val="bg1"/>
                </a:solidFill>
                <a:latin typeface="+mj-lt"/>
              </a:rPr>
              <a:t> med “peak oil”?</a:t>
            </a:r>
          </a:p>
          <a:p>
            <a:pPr marL="342900" indent="-342900">
              <a:spcAft>
                <a:spcPts val="600"/>
              </a:spcAft>
              <a:buFont typeface="Arial"/>
              <a:buChar char="•"/>
            </a:pPr>
            <a:r>
              <a:rPr lang="en-US" sz="2000" dirty="0" err="1" smtClean="0">
                <a:solidFill>
                  <a:srgbClr val="EE813C"/>
                </a:solidFill>
                <a:latin typeface="+mj-lt"/>
              </a:rPr>
              <a:t>Hur</a:t>
            </a:r>
            <a:r>
              <a:rPr lang="en-US" sz="2000" dirty="0" smtClean="0">
                <a:solidFill>
                  <a:srgbClr val="EE813C"/>
                </a:solidFill>
                <a:latin typeface="+mj-lt"/>
              </a:rPr>
              <a:t> (</a:t>
            </a:r>
            <a:r>
              <a:rPr lang="en-US" sz="2000" dirty="0" err="1" smtClean="0">
                <a:solidFill>
                  <a:srgbClr val="EE813C"/>
                </a:solidFill>
                <a:latin typeface="+mj-lt"/>
              </a:rPr>
              <a:t>mycket</a:t>
            </a:r>
            <a:r>
              <a:rPr lang="en-US" sz="2000" dirty="0" smtClean="0">
                <a:solidFill>
                  <a:srgbClr val="EE813C"/>
                </a:solidFill>
                <a:latin typeface="+mj-lt"/>
              </a:rPr>
              <a:t>) </a:t>
            </a:r>
            <a:r>
              <a:rPr lang="en-US" sz="2000" dirty="0" err="1" smtClean="0">
                <a:solidFill>
                  <a:srgbClr val="EE813C"/>
                </a:solidFill>
                <a:latin typeface="+mj-lt"/>
              </a:rPr>
              <a:t>kan</a:t>
            </a:r>
            <a:r>
              <a:rPr lang="en-US" sz="2000" dirty="0" smtClean="0">
                <a:solidFill>
                  <a:srgbClr val="EE813C"/>
                </a:solidFill>
                <a:latin typeface="+mj-lt"/>
              </a:rPr>
              <a:t> man </a:t>
            </a:r>
            <a:r>
              <a:rPr lang="en-US" sz="2000" dirty="0" err="1" smtClean="0">
                <a:solidFill>
                  <a:srgbClr val="EE813C"/>
                </a:solidFill>
                <a:latin typeface="+mj-lt"/>
              </a:rPr>
              <a:t>spara</a:t>
            </a:r>
            <a:r>
              <a:rPr lang="en-US" sz="2000" dirty="0" smtClean="0">
                <a:solidFill>
                  <a:srgbClr val="EE813C"/>
                </a:solidFill>
                <a:latin typeface="+mj-lt"/>
              </a:rPr>
              <a:t>, </a:t>
            </a:r>
            <a:r>
              <a:rPr lang="en-US" sz="2000" dirty="0" err="1" smtClean="0">
                <a:solidFill>
                  <a:srgbClr val="EE813C"/>
                </a:solidFill>
                <a:latin typeface="+mj-lt"/>
              </a:rPr>
              <a:t>effektivisera</a:t>
            </a:r>
            <a:r>
              <a:rPr lang="en-US" sz="2000" dirty="0" smtClean="0">
                <a:solidFill>
                  <a:srgbClr val="EE813C"/>
                </a:solidFill>
                <a:latin typeface="+mj-lt"/>
              </a:rPr>
              <a:t>? </a:t>
            </a:r>
          </a:p>
          <a:p>
            <a:pPr marL="342900" indent="-342900">
              <a:spcAft>
                <a:spcPts val="600"/>
              </a:spcAft>
              <a:buFont typeface="Arial"/>
              <a:buChar char="•"/>
            </a:pPr>
            <a:r>
              <a:rPr lang="en-US" sz="2000" dirty="0" err="1" smtClean="0">
                <a:solidFill>
                  <a:schemeClr val="bg1"/>
                </a:solidFill>
                <a:latin typeface="+mj-lt"/>
              </a:rPr>
              <a:t>Vad</a:t>
            </a:r>
            <a:r>
              <a:rPr lang="en-US" sz="2000" dirty="0" smtClean="0">
                <a:solidFill>
                  <a:schemeClr val="bg1"/>
                </a:solidFill>
                <a:latin typeface="+mj-lt"/>
              </a:rPr>
              <a:t> </a:t>
            </a:r>
            <a:r>
              <a:rPr lang="en-US" sz="2000" dirty="0" err="1" smtClean="0">
                <a:solidFill>
                  <a:schemeClr val="bg1"/>
                </a:solidFill>
                <a:latin typeface="+mj-lt"/>
              </a:rPr>
              <a:t>används</a:t>
            </a:r>
            <a:r>
              <a:rPr lang="en-US" sz="2000" dirty="0" smtClean="0">
                <a:solidFill>
                  <a:schemeClr val="bg1"/>
                </a:solidFill>
                <a:latin typeface="+mj-lt"/>
              </a:rPr>
              <a:t> </a:t>
            </a:r>
            <a:r>
              <a:rPr lang="en-US" sz="2000" dirty="0" err="1" smtClean="0">
                <a:solidFill>
                  <a:schemeClr val="bg1"/>
                </a:solidFill>
                <a:latin typeface="+mj-lt"/>
              </a:rPr>
              <a:t>energin</a:t>
            </a:r>
            <a:r>
              <a:rPr lang="en-US" sz="2000" dirty="0" smtClean="0">
                <a:solidFill>
                  <a:schemeClr val="bg1"/>
                </a:solidFill>
                <a:latin typeface="+mj-lt"/>
              </a:rPr>
              <a:t> till (</a:t>
            </a:r>
            <a:r>
              <a:rPr lang="en-US" sz="2000" dirty="0" err="1" smtClean="0">
                <a:solidFill>
                  <a:schemeClr val="bg1"/>
                </a:solidFill>
                <a:latin typeface="+mj-lt"/>
              </a:rPr>
              <a:t>industri</a:t>
            </a:r>
            <a:r>
              <a:rPr lang="en-US" sz="2000" dirty="0" smtClean="0">
                <a:solidFill>
                  <a:schemeClr val="bg1"/>
                </a:solidFill>
                <a:latin typeface="+mj-lt"/>
              </a:rPr>
              <a:t>, transporter, </a:t>
            </a:r>
            <a:r>
              <a:rPr lang="en-US" sz="2000" dirty="0" err="1" smtClean="0">
                <a:solidFill>
                  <a:schemeClr val="bg1"/>
                </a:solidFill>
                <a:latin typeface="+mj-lt"/>
              </a:rPr>
              <a:t>boende</a:t>
            </a:r>
            <a:r>
              <a:rPr lang="en-US" sz="2000" dirty="0" smtClean="0">
                <a:solidFill>
                  <a:schemeClr val="bg1"/>
                </a:solidFill>
                <a:latin typeface="+mj-lt"/>
              </a:rPr>
              <a:t>,….)?</a:t>
            </a:r>
          </a:p>
          <a:p>
            <a:pPr marL="342900" indent="-342900">
              <a:spcAft>
                <a:spcPts val="600"/>
              </a:spcAft>
              <a:buFont typeface="Arial"/>
              <a:buChar char="•"/>
            </a:pPr>
            <a:r>
              <a:rPr lang="en-US" sz="2000" dirty="0" err="1" smtClean="0">
                <a:solidFill>
                  <a:srgbClr val="EE813C"/>
                </a:solidFill>
                <a:latin typeface="+mj-lt"/>
              </a:rPr>
              <a:t>Hur</a:t>
            </a:r>
            <a:r>
              <a:rPr lang="en-US" sz="2000" dirty="0" smtClean="0">
                <a:solidFill>
                  <a:srgbClr val="EE813C"/>
                </a:solidFill>
                <a:latin typeface="+mj-lt"/>
              </a:rPr>
              <a:t> </a:t>
            </a:r>
            <a:r>
              <a:rPr lang="en-US" sz="2000" dirty="0" err="1" smtClean="0">
                <a:solidFill>
                  <a:srgbClr val="EE813C"/>
                </a:solidFill>
                <a:latin typeface="+mj-lt"/>
              </a:rPr>
              <a:t>fördelas</a:t>
            </a:r>
            <a:r>
              <a:rPr lang="en-US" sz="2000" dirty="0" smtClean="0">
                <a:solidFill>
                  <a:srgbClr val="EE813C"/>
                </a:solidFill>
                <a:latin typeface="+mj-lt"/>
              </a:rPr>
              <a:t> </a:t>
            </a:r>
            <a:r>
              <a:rPr lang="en-US" sz="2000" dirty="0" err="1" smtClean="0">
                <a:solidFill>
                  <a:srgbClr val="EE813C"/>
                </a:solidFill>
                <a:latin typeface="+mj-lt"/>
              </a:rPr>
              <a:t>energin</a:t>
            </a:r>
            <a:r>
              <a:rPr lang="en-US" sz="2000" dirty="0" smtClean="0">
                <a:solidFill>
                  <a:srgbClr val="EE813C"/>
                </a:solidFill>
                <a:latin typeface="+mj-lt"/>
              </a:rPr>
              <a:t> </a:t>
            </a:r>
            <a:r>
              <a:rPr lang="en-US" sz="2000" dirty="0" err="1" smtClean="0">
                <a:solidFill>
                  <a:srgbClr val="EE813C"/>
                </a:solidFill>
                <a:latin typeface="+mj-lt"/>
              </a:rPr>
              <a:t>mellan</a:t>
            </a:r>
            <a:r>
              <a:rPr lang="en-US" sz="2000" dirty="0" smtClean="0">
                <a:solidFill>
                  <a:srgbClr val="EE813C"/>
                </a:solidFill>
                <a:latin typeface="+mj-lt"/>
              </a:rPr>
              <a:t> </a:t>
            </a:r>
            <a:r>
              <a:rPr lang="en-US" sz="2000" dirty="0" err="1" smtClean="0">
                <a:solidFill>
                  <a:srgbClr val="EE813C"/>
                </a:solidFill>
                <a:latin typeface="+mj-lt"/>
              </a:rPr>
              <a:t>olika</a:t>
            </a:r>
            <a:r>
              <a:rPr lang="en-US" sz="2000" dirty="0" smtClean="0">
                <a:solidFill>
                  <a:srgbClr val="EE813C"/>
                </a:solidFill>
                <a:latin typeface="+mj-lt"/>
              </a:rPr>
              <a:t> </a:t>
            </a:r>
            <a:r>
              <a:rPr lang="en-US" sz="2000" dirty="0" err="1" smtClean="0">
                <a:solidFill>
                  <a:srgbClr val="EE813C"/>
                </a:solidFill>
                <a:latin typeface="+mj-lt"/>
              </a:rPr>
              <a:t>länder</a:t>
            </a:r>
            <a:r>
              <a:rPr lang="en-US" sz="2000" dirty="0" smtClean="0">
                <a:solidFill>
                  <a:srgbClr val="EE813C"/>
                </a:solidFill>
                <a:latin typeface="+mj-lt"/>
              </a:rPr>
              <a:t> </a:t>
            </a:r>
            <a:r>
              <a:rPr lang="en-US" sz="2000" dirty="0" err="1" smtClean="0">
                <a:solidFill>
                  <a:srgbClr val="EE813C"/>
                </a:solidFill>
                <a:latin typeface="+mj-lt"/>
              </a:rPr>
              <a:t>och</a:t>
            </a:r>
            <a:r>
              <a:rPr lang="en-US" sz="2000" dirty="0" smtClean="0">
                <a:solidFill>
                  <a:srgbClr val="EE813C"/>
                </a:solidFill>
                <a:latin typeface="+mj-lt"/>
              </a:rPr>
              <a:t> </a:t>
            </a:r>
            <a:r>
              <a:rPr lang="en-US" sz="2000" dirty="0" err="1" smtClean="0">
                <a:solidFill>
                  <a:srgbClr val="EE813C"/>
                </a:solidFill>
                <a:latin typeface="+mj-lt"/>
              </a:rPr>
              <a:t>hur</a:t>
            </a:r>
            <a:r>
              <a:rPr lang="en-US" sz="2000" dirty="0" smtClean="0">
                <a:solidFill>
                  <a:srgbClr val="EE813C"/>
                </a:solidFill>
                <a:latin typeface="+mj-lt"/>
              </a:rPr>
              <a:t> </a:t>
            </a:r>
            <a:r>
              <a:rPr lang="en-US" sz="2000" dirty="0" err="1" smtClean="0">
                <a:solidFill>
                  <a:srgbClr val="EE813C"/>
                </a:solidFill>
                <a:latin typeface="+mj-lt"/>
              </a:rPr>
              <a:t>påverkas</a:t>
            </a:r>
            <a:r>
              <a:rPr lang="en-US" sz="2000" dirty="0" smtClean="0">
                <a:solidFill>
                  <a:srgbClr val="EE813C"/>
                </a:solidFill>
                <a:latin typeface="+mj-lt"/>
              </a:rPr>
              <a:t> </a:t>
            </a:r>
            <a:r>
              <a:rPr lang="en-US" sz="2000" dirty="0" err="1" smtClean="0">
                <a:solidFill>
                  <a:srgbClr val="EE813C"/>
                </a:solidFill>
                <a:latin typeface="+mj-lt"/>
              </a:rPr>
              <a:t>levnadsstandarden</a:t>
            </a:r>
            <a:r>
              <a:rPr lang="en-US" sz="2000" dirty="0" smtClean="0">
                <a:solidFill>
                  <a:srgbClr val="EE813C"/>
                </a:solidFill>
                <a:latin typeface="+mj-lt"/>
              </a:rPr>
              <a:t>.</a:t>
            </a:r>
          </a:p>
          <a:p>
            <a:pPr marL="342900" indent="-342900">
              <a:spcAft>
                <a:spcPts val="600"/>
              </a:spcAft>
              <a:buFont typeface="Arial"/>
              <a:buChar char="•"/>
            </a:pPr>
            <a:r>
              <a:rPr lang="en-US" sz="2000" dirty="0" err="1" smtClean="0">
                <a:solidFill>
                  <a:schemeClr val="bg1"/>
                </a:solidFill>
                <a:latin typeface="+mj-lt"/>
              </a:rPr>
              <a:t>Hur</a:t>
            </a:r>
            <a:r>
              <a:rPr lang="en-US" sz="2000" dirty="0" smtClean="0">
                <a:solidFill>
                  <a:schemeClr val="bg1"/>
                </a:solidFill>
                <a:latin typeface="+mj-lt"/>
              </a:rPr>
              <a:t> </a:t>
            </a:r>
            <a:r>
              <a:rPr lang="en-US" sz="2000" dirty="0" err="1" smtClean="0">
                <a:solidFill>
                  <a:schemeClr val="bg1"/>
                </a:solidFill>
                <a:latin typeface="+mj-lt"/>
              </a:rPr>
              <a:t>mycket</a:t>
            </a:r>
            <a:r>
              <a:rPr lang="en-US" sz="2000" dirty="0" smtClean="0">
                <a:solidFill>
                  <a:schemeClr val="bg1"/>
                </a:solidFill>
                <a:latin typeface="+mj-lt"/>
              </a:rPr>
              <a:t> </a:t>
            </a:r>
            <a:r>
              <a:rPr lang="en-US" sz="2000" dirty="0" err="1" smtClean="0">
                <a:solidFill>
                  <a:schemeClr val="bg1"/>
                </a:solidFill>
                <a:latin typeface="+mj-lt"/>
              </a:rPr>
              <a:t>kostar</a:t>
            </a:r>
            <a:r>
              <a:rPr lang="en-US" sz="2000" dirty="0" smtClean="0">
                <a:solidFill>
                  <a:schemeClr val="bg1"/>
                </a:solidFill>
                <a:latin typeface="+mj-lt"/>
              </a:rPr>
              <a:t> </a:t>
            </a:r>
            <a:r>
              <a:rPr lang="en-US" sz="2000" dirty="0" err="1" smtClean="0">
                <a:solidFill>
                  <a:schemeClr val="bg1"/>
                </a:solidFill>
                <a:latin typeface="+mj-lt"/>
              </a:rPr>
              <a:t>det</a:t>
            </a:r>
            <a:r>
              <a:rPr lang="en-US" sz="2000" dirty="0" smtClean="0">
                <a:solidFill>
                  <a:schemeClr val="bg1"/>
                </a:solidFill>
                <a:latin typeface="+mj-lt"/>
              </a:rPr>
              <a:t> </a:t>
            </a:r>
            <a:r>
              <a:rPr lang="en-US" sz="2000" dirty="0" err="1" smtClean="0">
                <a:solidFill>
                  <a:schemeClr val="bg1"/>
                </a:solidFill>
                <a:latin typeface="+mj-lt"/>
              </a:rPr>
              <a:t>att</a:t>
            </a:r>
            <a:r>
              <a:rPr lang="en-US" sz="2000" dirty="0" smtClean="0">
                <a:solidFill>
                  <a:schemeClr val="bg1"/>
                </a:solidFill>
                <a:latin typeface="+mj-lt"/>
              </a:rPr>
              <a:t> </a:t>
            </a:r>
            <a:r>
              <a:rPr lang="en-US" sz="2000" dirty="0" err="1" smtClean="0">
                <a:solidFill>
                  <a:schemeClr val="bg1"/>
                </a:solidFill>
                <a:latin typeface="+mj-lt"/>
              </a:rPr>
              <a:t>producera</a:t>
            </a:r>
            <a:r>
              <a:rPr lang="en-US" sz="2000" dirty="0" smtClean="0">
                <a:solidFill>
                  <a:schemeClr val="bg1"/>
                </a:solidFill>
                <a:latin typeface="+mj-lt"/>
              </a:rPr>
              <a:t> </a:t>
            </a:r>
            <a:r>
              <a:rPr lang="en-US" sz="2000" dirty="0" err="1" smtClean="0">
                <a:solidFill>
                  <a:schemeClr val="bg1"/>
                </a:solidFill>
                <a:latin typeface="+mj-lt"/>
              </a:rPr>
              <a:t>energi</a:t>
            </a:r>
            <a:r>
              <a:rPr lang="en-US" sz="2000" dirty="0" smtClean="0">
                <a:solidFill>
                  <a:schemeClr val="bg1"/>
                </a:solidFill>
                <a:latin typeface="+mj-lt"/>
              </a:rPr>
              <a:t> (el, </a:t>
            </a:r>
            <a:r>
              <a:rPr lang="en-US" sz="2000" dirty="0" err="1" smtClean="0">
                <a:solidFill>
                  <a:schemeClr val="bg1"/>
                </a:solidFill>
                <a:latin typeface="+mj-lt"/>
              </a:rPr>
              <a:t>värme</a:t>
            </a:r>
            <a:r>
              <a:rPr lang="en-US" sz="2000" dirty="0" smtClean="0">
                <a:solidFill>
                  <a:schemeClr val="bg1"/>
                </a:solidFill>
                <a:latin typeface="+mj-lt"/>
              </a:rPr>
              <a:t>, </a:t>
            </a:r>
            <a:r>
              <a:rPr lang="en-US" sz="2000" dirty="0" err="1" smtClean="0">
                <a:solidFill>
                  <a:schemeClr val="bg1"/>
                </a:solidFill>
                <a:latin typeface="+mj-lt"/>
              </a:rPr>
              <a:t>kyla</a:t>
            </a:r>
            <a:r>
              <a:rPr lang="en-US" sz="2000" dirty="0" smtClean="0">
                <a:solidFill>
                  <a:schemeClr val="bg1"/>
                </a:solidFill>
                <a:latin typeface="+mj-lt"/>
              </a:rPr>
              <a:t>, transporter….) </a:t>
            </a:r>
            <a:r>
              <a:rPr lang="en-US" sz="2000" dirty="0" err="1" smtClean="0">
                <a:solidFill>
                  <a:schemeClr val="bg1"/>
                </a:solidFill>
                <a:latin typeface="+mj-lt"/>
              </a:rPr>
              <a:t>från</a:t>
            </a:r>
            <a:r>
              <a:rPr lang="en-US" sz="2000" dirty="0" smtClean="0">
                <a:solidFill>
                  <a:schemeClr val="bg1"/>
                </a:solidFill>
                <a:latin typeface="+mj-lt"/>
              </a:rPr>
              <a:t> </a:t>
            </a:r>
            <a:r>
              <a:rPr lang="en-US" sz="2000" dirty="0" err="1" smtClean="0">
                <a:solidFill>
                  <a:schemeClr val="bg1"/>
                </a:solidFill>
                <a:latin typeface="+mj-lt"/>
              </a:rPr>
              <a:t>olika</a:t>
            </a:r>
            <a:r>
              <a:rPr lang="en-US" sz="2000" dirty="0" smtClean="0">
                <a:solidFill>
                  <a:schemeClr val="bg1"/>
                </a:solidFill>
                <a:latin typeface="+mj-lt"/>
              </a:rPr>
              <a:t> </a:t>
            </a:r>
            <a:r>
              <a:rPr lang="en-US" sz="2000" dirty="0" err="1" smtClean="0">
                <a:solidFill>
                  <a:schemeClr val="bg1"/>
                </a:solidFill>
                <a:latin typeface="+mj-lt"/>
              </a:rPr>
              <a:t>källor</a:t>
            </a:r>
            <a:r>
              <a:rPr lang="en-US" sz="2000" dirty="0" smtClean="0">
                <a:solidFill>
                  <a:schemeClr val="bg1"/>
                </a:solidFill>
                <a:latin typeface="+mj-lt"/>
              </a:rPr>
              <a:t>?</a:t>
            </a:r>
          </a:p>
          <a:p>
            <a:pPr algn="ctr"/>
            <a:endParaRPr lang="sv-SE" sz="2000" b="1" dirty="0" smtClean="0">
              <a:solidFill>
                <a:schemeClr val="accent3"/>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457200" y="457200"/>
            <a:ext cx="8229600" cy="4572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indent="355600">
              <a:spcAft>
                <a:spcPts val="600"/>
              </a:spcAft>
            </a:pPr>
            <a:r>
              <a:rPr lang="en-US" sz="2800" dirty="0" err="1" smtClean="0">
                <a:solidFill>
                  <a:srgbClr val="EE813C"/>
                </a:solidFill>
                <a:latin typeface="+mj-lt"/>
              </a:rPr>
              <a:t>Möjliga</a:t>
            </a:r>
            <a:r>
              <a:rPr lang="en-US" sz="2800" dirty="0" smtClean="0">
                <a:solidFill>
                  <a:srgbClr val="EE813C"/>
                </a:solidFill>
                <a:latin typeface="+mj-lt"/>
              </a:rPr>
              <a:t> </a:t>
            </a:r>
            <a:r>
              <a:rPr lang="en-US" sz="2800" dirty="0" err="1" smtClean="0">
                <a:solidFill>
                  <a:srgbClr val="EE813C"/>
                </a:solidFill>
                <a:latin typeface="+mj-lt"/>
              </a:rPr>
              <a:t>frågor</a:t>
            </a:r>
            <a:r>
              <a:rPr lang="en-US" sz="2800" dirty="0" smtClean="0">
                <a:solidFill>
                  <a:srgbClr val="EE813C"/>
                </a:solidFill>
                <a:latin typeface="+mj-lt"/>
              </a:rPr>
              <a:t> </a:t>
            </a:r>
            <a:r>
              <a:rPr lang="en-US" sz="2800" dirty="0" err="1" smtClean="0">
                <a:solidFill>
                  <a:srgbClr val="EE813C"/>
                </a:solidFill>
                <a:latin typeface="+mj-lt"/>
              </a:rPr>
              <a:t>att</a:t>
            </a:r>
            <a:r>
              <a:rPr lang="en-US" sz="2800" dirty="0" smtClean="0">
                <a:solidFill>
                  <a:srgbClr val="EE813C"/>
                </a:solidFill>
                <a:latin typeface="+mj-lt"/>
              </a:rPr>
              <a:t> </a:t>
            </a:r>
            <a:r>
              <a:rPr lang="en-US" sz="2800" dirty="0" err="1" smtClean="0">
                <a:solidFill>
                  <a:srgbClr val="EE813C"/>
                </a:solidFill>
                <a:latin typeface="+mj-lt"/>
              </a:rPr>
              <a:t>diskutera</a:t>
            </a:r>
            <a:r>
              <a:rPr lang="en-US" sz="2800" dirty="0" smtClean="0">
                <a:solidFill>
                  <a:srgbClr val="EE813C"/>
                </a:solidFill>
                <a:latin typeface="+mj-lt"/>
              </a:rPr>
              <a:t> </a:t>
            </a:r>
            <a:r>
              <a:rPr lang="en-US" sz="2800" dirty="0" err="1" smtClean="0">
                <a:solidFill>
                  <a:srgbClr val="EE813C"/>
                </a:solidFill>
                <a:latin typeface="+mj-lt"/>
              </a:rPr>
              <a:t>i</a:t>
            </a:r>
            <a:r>
              <a:rPr lang="en-US" sz="2800" dirty="0" smtClean="0">
                <a:solidFill>
                  <a:srgbClr val="EE813C"/>
                </a:solidFill>
                <a:latin typeface="+mj-lt"/>
              </a:rPr>
              <a:t> </a:t>
            </a:r>
            <a:r>
              <a:rPr lang="en-US" sz="2800" dirty="0" err="1" smtClean="0">
                <a:solidFill>
                  <a:srgbClr val="EE813C"/>
                </a:solidFill>
                <a:latin typeface="+mj-lt"/>
              </a:rPr>
              <a:t>skolan</a:t>
            </a:r>
            <a:r>
              <a:rPr lang="en-US" sz="2800" dirty="0" smtClean="0">
                <a:solidFill>
                  <a:srgbClr val="EE813C"/>
                </a:solidFill>
                <a:latin typeface="+mj-lt"/>
              </a:rPr>
              <a:t> </a:t>
            </a:r>
            <a:r>
              <a:rPr lang="en-US" sz="2000" dirty="0" smtClean="0">
                <a:latin typeface="+mj-lt"/>
              </a:rPr>
              <a:t> </a:t>
            </a:r>
          </a:p>
          <a:p>
            <a:pPr marL="342900" indent="-342900">
              <a:spcAft>
                <a:spcPts val="600"/>
              </a:spcAft>
              <a:buFont typeface="Arial"/>
              <a:buChar char="•"/>
            </a:pPr>
            <a:r>
              <a:rPr lang="en-US" sz="2000" dirty="0" err="1" smtClean="0">
                <a:solidFill>
                  <a:schemeClr val="bg1"/>
                </a:solidFill>
                <a:latin typeface="+mj-lt"/>
              </a:rPr>
              <a:t>Vilka</a:t>
            </a:r>
            <a:r>
              <a:rPr lang="en-US" sz="2000" dirty="0" smtClean="0">
                <a:solidFill>
                  <a:schemeClr val="bg1"/>
                </a:solidFill>
                <a:latin typeface="+mj-lt"/>
              </a:rPr>
              <a:t> </a:t>
            </a:r>
            <a:r>
              <a:rPr lang="en-US" sz="2000" dirty="0" err="1" smtClean="0">
                <a:solidFill>
                  <a:schemeClr val="bg1"/>
                </a:solidFill>
                <a:latin typeface="+mj-lt"/>
              </a:rPr>
              <a:t>är</a:t>
            </a:r>
            <a:r>
              <a:rPr lang="en-US" sz="2000" dirty="0" smtClean="0">
                <a:solidFill>
                  <a:schemeClr val="bg1"/>
                </a:solidFill>
                <a:latin typeface="+mj-lt"/>
              </a:rPr>
              <a:t> de </a:t>
            </a:r>
            <a:r>
              <a:rPr lang="en-US" sz="2000" dirty="0" err="1" smtClean="0">
                <a:solidFill>
                  <a:schemeClr val="bg1"/>
                </a:solidFill>
                <a:latin typeface="+mj-lt"/>
              </a:rPr>
              <a:t>förnybara</a:t>
            </a:r>
            <a:r>
              <a:rPr lang="en-US" sz="2000" dirty="0" smtClean="0">
                <a:solidFill>
                  <a:schemeClr val="bg1"/>
                </a:solidFill>
                <a:latin typeface="+mj-lt"/>
              </a:rPr>
              <a:t> </a:t>
            </a:r>
            <a:r>
              <a:rPr lang="en-US" sz="2000" dirty="0" err="1" smtClean="0">
                <a:solidFill>
                  <a:schemeClr val="bg1"/>
                </a:solidFill>
                <a:latin typeface="+mj-lt"/>
              </a:rPr>
              <a:t>energikällorna</a:t>
            </a:r>
            <a:r>
              <a:rPr lang="en-US" sz="2000" dirty="0" smtClean="0">
                <a:solidFill>
                  <a:schemeClr val="bg1"/>
                </a:solidFill>
                <a:latin typeface="+mj-lt"/>
              </a:rPr>
              <a:t> </a:t>
            </a:r>
            <a:r>
              <a:rPr lang="en-US" sz="2000" dirty="0" err="1" smtClean="0">
                <a:solidFill>
                  <a:schemeClr val="bg1"/>
                </a:solidFill>
                <a:latin typeface="+mj-lt"/>
              </a:rPr>
              <a:t>och</a:t>
            </a:r>
            <a:r>
              <a:rPr lang="en-US" sz="2000" dirty="0" smtClean="0">
                <a:solidFill>
                  <a:schemeClr val="bg1"/>
                </a:solidFill>
                <a:latin typeface="+mj-lt"/>
              </a:rPr>
              <a:t> </a:t>
            </a:r>
            <a:r>
              <a:rPr lang="en-US" sz="2000" dirty="0" err="1" smtClean="0">
                <a:solidFill>
                  <a:schemeClr val="bg1"/>
                </a:solidFill>
                <a:latin typeface="+mj-lt"/>
              </a:rPr>
              <a:t>hur</a:t>
            </a:r>
            <a:r>
              <a:rPr lang="en-US" sz="2000" dirty="0" smtClean="0">
                <a:solidFill>
                  <a:schemeClr val="bg1"/>
                </a:solidFill>
                <a:latin typeface="+mj-lt"/>
              </a:rPr>
              <a:t> </a:t>
            </a:r>
            <a:r>
              <a:rPr lang="en-US" sz="2000" dirty="0" err="1" smtClean="0">
                <a:solidFill>
                  <a:schemeClr val="bg1"/>
                </a:solidFill>
                <a:latin typeface="+mj-lt"/>
              </a:rPr>
              <a:t>lång</a:t>
            </a:r>
            <a:r>
              <a:rPr lang="en-US" sz="2000" dirty="0" smtClean="0">
                <a:solidFill>
                  <a:schemeClr val="bg1"/>
                </a:solidFill>
                <a:latin typeface="+mj-lt"/>
              </a:rPr>
              <a:t> </a:t>
            </a:r>
            <a:r>
              <a:rPr lang="en-US" sz="2000" dirty="0" err="1" smtClean="0">
                <a:solidFill>
                  <a:schemeClr val="bg1"/>
                </a:solidFill>
                <a:latin typeface="+mj-lt"/>
              </a:rPr>
              <a:t>tid</a:t>
            </a:r>
            <a:r>
              <a:rPr lang="en-US" sz="2000" dirty="0" smtClean="0">
                <a:solidFill>
                  <a:schemeClr val="bg1"/>
                </a:solidFill>
                <a:latin typeface="+mj-lt"/>
              </a:rPr>
              <a:t> tar </a:t>
            </a:r>
            <a:r>
              <a:rPr lang="en-US" sz="2000" dirty="0" err="1" smtClean="0">
                <a:solidFill>
                  <a:schemeClr val="bg1"/>
                </a:solidFill>
                <a:latin typeface="+mj-lt"/>
              </a:rPr>
              <a:t>det</a:t>
            </a:r>
            <a:r>
              <a:rPr lang="en-US" sz="2000" dirty="0" smtClean="0">
                <a:solidFill>
                  <a:schemeClr val="bg1"/>
                </a:solidFill>
                <a:latin typeface="+mj-lt"/>
              </a:rPr>
              <a:t> </a:t>
            </a:r>
            <a:r>
              <a:rPr lang="en-US" sz="2000" dirty="0" err="1" smtClean="0">
                <a:solidFill>
                  <a:schemeClr val="bg1"/>
                </a:solidFill>
                <a:latin typeface="+mj-lt"/>
              </a:rPr>
              <a:t>att</a:t>
            </a:r>
            <a:r>
              <a:rPr lang="en-US" sz="2000" dirty="0" smtClean="0">
                <a:solidFill>
                  <a:schemeClr val="bg1"/>
                </a:solidFill>
                <a:latin typeface="+mj-lt"/>
              </a:rPr>
              <a:t> </a:t>
            </a:r>
            <a:r>
              <a:rPr lang="en-US" sz="2000" dirty="0" err="1" smtClean="0">
                <a:solidFill>
                  <a:schemeClr val="bg1"/>
                </a:solidFill>
                <a:latin typeface="+mj-lt"/>
              </a:rPr>
              <a:t>utveckla</a:t>
            </a:r>
            <a:r>
              <a:rPr lang="en-US" sz="2000" dirty="0" smtClean="0">
                <a:solidFill>
                  <a:schemeClr val="bg1"/>
                </a:solidFill>
                <a:latin typeface="+mj-lt"/>
              </a:rPr>
              <a:t> </a:t>
            </a:r>
            <a:r>
              <a:rPr lang="en-US" sz="2000" dirty="0" err="1" smtClean="0">
                <a:solidFill>
                  <a:schemeClr val="bg1"/>
                </a:solidFill>
                <a:latin typeface="+mj-lt"/>
              </a:rPr>
              <a:t>dem</a:t>
            </a:r>
            <a:r>
              <a:rPr lang="en-US" sz="2000" dirty="0" smtClean="0">
                <a:solidFill>
                  <a:schemeClr val="bg1"/>
                </a:solidFill>
                <a:latin typeface="+mj-lt"/>
              </a:rPr>
              <a:t>?</a:t>
            </a:r>
          </a:p>
          <a:p>
            <a:pPr marL="342900" indent="-342900">
              <a:spcAft>
                <a:spcPts val="600"/>
              </a:spcAft>
              <a:buFont typeface="Arial"/>
              <a:buChar char="•"/>
            </a:pPr>
            <a:r>
              <a:rPr lang="en-US" sz="2000" dirty="0" err="1" smtClean="0">
                <a:solidFill>
                  <a:srgbClr val="EE813C"/>
                </a:solidFill>
                <a:latin typeface="+mj-lt"/>
              </a:rPr>
              <a:t>Hur</a:t>
            </a:r>
            <a:r>
              <a:rPr lang="en-US" sz="2000" dirty="0" smtClean="0">
                <a:solidFill>
                  <a:srgbClr val="EE813C"/>
                </a:solidFill>
                <a:latin typeface="+mj-lt"/>
              </a:rPr>
              <a:t> </a:t>
            </a:r>
            <a:r>
              <a:rPr lang="en-US" sz="2000" dirty="0" err="1" smtClean="0">
                <a:solidFill>
                  <a:srgbClr val="EE813C"/>
                </a:solidFill>
                <a:latin typeface="+mj-lt"/>
              </a:rPr>
              <a:t>mycket</a:t>
            </a:r>
            <a:r>
              <a:rPr lang="en-US" sz="2000" dirty="0" smtClean="0">
                <a:solidFill>
                  <a:srgbClr val="EE813C"/>
                </a:solidFill>
                <a:latin typeface="+mj-lt"/>
              </a:rPr>
              <a:t> </a:t>
            </a:r>
            <a:r>
              <a:rPr lang="en-US" sz="2000" dirty="0" err="1" smtClean="0">
                <a:solidFill>
                  <a:srgbClr val="EE813C"/>
                </a:solidFill>
                <a:latin typeface="+mj-lt"/>
              </a:rPr>
              <a:t>kan</a:t>
            </a:r>
            <a:r>
              <a:rPr lang="en-US" sz="2000" dirty="0" smtClean="0">
                <a:solidFill>
                  <a:srgbClr val="EE813C"/>
                </a:solidFill>
                <a:latin typeface="+mj-lt"/>
              </a:rPr>
              <a:t> de </a:t>
            </a:r>
            <a:r>
              <a:rPr lang="en-US" sz="2000" dirty="0" err="1" smtClean="0">
                <a:solidFill>
                  <a:srgbClr val="EE813C"/>
                </a:solidFill>
                <a:latin typeface="+mj-lt"/>
              </a:rPr>
              <a:t>bidra</a:t>
            </a:r>
            <a:r>
              <a:rPr lang="en-US" sz="2000" dirty="0" smtClean="0">
                <a:solidFill>
                  <a:srgbClr val="EE813C"/>
                </a:solidFill>
                <a:latin typeface="+mj-lt"/>
              </a:rPr>
              <a:t> med </a:t>
            </a:r>
            <a:r>
              <a:rPr lang="en-US" sz="2000" dirty="0" err="1" smtClean="0">
                <a:solidFill>
                  <a:srgbClr val="EE813C"/>
                </a:solidFill>
                <a:latin typeface="+mj-lt"/>
              </a:rPr>
              <a:t>och</a:t>
            </a:r>
            <a:r>
              <a:rPr lang="en-US" sz="2000" dirty="0" smtClean="0">
                <a:solidFill>
                  <a:srgbClr val="EE813C"/>
                </a:solidFill>
                <a:latin typeface="+mj-lt"/>
              </a:rPr>
              <a:t> </a:t>
            </a:r>
            <a:r>
              <a:rPr lang="en-US" sz="2000" dirty="0" err="1" smtClean="0">
                <a:solidFill>
                  <a:srgbClr val="EE813C"/>
                </a:solidFill>
                <a:latin typeface="+mj-lt"/>
              </a:rPr>
              <a:t>vad</a:t>
            </a:r>
            <a:r>
              <a:rPr lang="en-US" sz="2000" dirty="0" smtClean="0">
                <a:solidFill>
                  <a:srgbClr val="EE813C"/>
                </a:solidFill>
                <a:latin typeface="+mj-lt"/>
              </a:rPr>
              <a:t> </a:t>
            </a:r>
            <a:r>
              <a:rPr lang="en-US" sz="2000" dirty="0" err="1" smtClean="0">
                <a:solidFill>
                  <a:srgbClr val="EE813C"/>
                </a:solidFill>
                <a:latin typeface="+mj-lt"/>
              </a:rPr>
              <a:t>påverkar</a:t>
            </a:r>
            <a:r>
              <a:rPr lang="en-US" sz="2000" dirty="0" smtClean="0">
                <a:solidFill>
                  <a:srgbClr val="EE813C"/>
                </a:solidFill>
                <a:latin typeface="+mj-lt"/>
              </a:rPr>
              <a:t> </a:t>
            </a:r>
            <a:r>
              <a:rPr lang="en-US" sz="2000" dirty="0" err="1" smtClean="0">
                <a:solidFill>
                  <a:srgbClr val="EE813C"/>
                </a:solidFill>
                <a:latin typeface="+mj-lt"/>
              </a:rPr>
              <a:t>priset</a:t>
            </a:r>
            <a:r>
              <a:rPr lang="en-US" sz="2000" dirty="0" smtClean="0">
                <a:solidFill>
                  <a:srgbClr val="EE813C"/>
                </a:solidFill>
                <a:latin typeface="+mj-lt"/>
              </a:rPr>
              <a:t>?</a:t>
            </a:r>
          </a:p>
          <a:p>
            <a:pPr marL="342900" indent="-342900">
              <a:spcAft>
                <a:spcPts val="600"/>
              </a:spcAft>
              <a:buFont typeface="Arial"/>
              <a:buChar char="•"/>
            </a:pPr>
            <a:r>
              <a:rPr lang="en-US" sz="2000" dirty="0" err="1" smtClean="0">
                <a:solidFill>
                  <a:schemeClr val="bg1"/>
                </a:solidFill>
                <a:latin typeface="+mj-lt"/>
              </a:rPr>
              <a:t>Hur</a:t>
            </a:r>
            <a:r>
              <a:rPr lang="en-US" sz="2000" dirty="0" smtClean="0">
                <a:solidFill>
                  <a:schemeClr val="bg1"/>
                </a:solidFill>
                <a:latin typeface="+mj-lt"/>
              </a:rPr>
              <a:t> </a:t>
            </a:r>
            <a:r>
              <a:rPr lang="en-US" sz="2000" dirty="0" err="1" smtClean="0">
                <a:solidFill>
                  <a:schemeClr val="bg1"/>
                </a:solidFill>
                <a:latin typeface="+mj-lt"/>
              </a:rPr>
              <a:t>kan</a:t>
            </a:r>
            <a:r>
              <a:rPr lang="en-US" sz="2000" dirty="0" smtClean="0">
                <a:solidFill>
                  <a:schemeClr val="bg1"/>
                </a:solidFill>
                <a:latin typeface="+mj-lt"/>
              </a:rPr>
              <a:t> </a:t>
            </a:r>
            <a:r>
              <a:rPr lang="en-US" sz="2000" dirty="0" err="1" smtClean="0">
                <a:solidFill>
                  <a:schemeClr val="bg1"/>
                </a:solidFill>
                <a:latin typeface="+mj-lt"/>
              </a:rPr>
              <a:t>nationella</a:t>
            </a:r>
            <a:r>
              <a:rPr lang="en-US" sz="2000" dirty="0" smtClean="0">
                <a:solidFill>
                  <a:schemeClr val="bg1"/>
                </a:solidFill>
                <a:latin typeface="+mj-lt"/>
              </a:rPr>
              <a:t> </a:t>
            </a:r>
            <a:r>
              <a:rPr lang="en-US" sz="2000" dirty="0" err="1" smtClean="0">
                <a:solidFill>
                  <a:schemeClr val="bg1"/>
                </a:solidFill>
                <a:latin typeface="+mj-lt"/>
              </a:rPr>
              <a:t>och</a:t>
            </a:r>
            <a:r>
              <a:rPr lang="en-US" sz="2000" dirty="0" smtClean="0">
                <a:solidFill>
                  <a:schemeClr val="bg1"/>
                </a:solidFill>
                <a:latin typeface="+mj-lt"/>
              </a:rPr>
              <a:t> </a:t>
            </a:r>
            <a:r>
              <a:rPr lang="en-US" sz="2000" dirty="0" err="1" smtClean="0">
                <a:solidFill>
                  <a:schemeClr val="bg1"/>
                </a:solidFill>
                <a:latin typeface="+mj-lt"/>
              </a:rPr>
              <a:t>internationella</a:t>
            </a:r>
            <a:r>
              <a:rPr lang="en-US" sz="2000" dirty="0" smtClean="0">
                <a:solidFill>
                  <a:schemeClr val="bg1"/>
                </a:solidFill>
                <a:latin typeface="+mj-lt"/>
              </a:rPr>
              <a:t> </a:t>
            </a:r>
            <a:r>
              <a:rPr lang="en-US" sz="2000" dirty="0" err="1" smtClean="0">
                <a:solidFill>
                  <a:schemeClr val="bg1"/>
                </a:solidFill>
                <a:latin typeface="+mj-lt"/>
              </a:rPr>
              <a:t>styrmedel</a:t>
            </a:r>
            <a:r>
              <a:rPr lang="en-US" sz="2000" dirty="0" smtClean="0">
                <a:solidFill>
                  <a:schemeClr val="bg1"/>
                </a:solidFill>
                <a:latin typeface="+mj-lt"/>
              </a:rPr>
              <a:t> (</a:t>
            </a:r>
            <a:r>
              <a:rPr lang="en-US" sz="2000" dirty="0" err="1" smtClean="0">
                <a:solidFill>
                  <a:schemeClr val="bg1"/>
                </a:solidFill>
                <a:latin typeface="+mj-lt"/>
              </a:rPr>
              <a:t>skatter</a:t>
            </a:r>
            <a:r>
              <a:rPr lang="en-US" sz="2000" dirty="0" smtClean="0">
                <a:solidFill>
                  <a:schemeClr val="bg1"/>
                </a:solidFill>
                <a:latin typeface="+mj-lt"/>
              </a:rPr>
              <a:t>, </a:t>
            </a:r>
            <a:r>
              <a:rPr lang="en-US" sz="2000" dirty="0" err="1" smtClean="0">
                <a:solidFill>
                  <a:schemeClr val="bg1"/>
                </a:solidFill>
                <a:latin typeface="+mj-lt"/>
              </a:rPr>
              <a:t>lagar</a:t>
            </a:r>
            <a:r>
              <a:rPr lang="en-US" sz="2000" dirty="0" smtClean="0">
                <a:solidFill>
                  <a:schemeClr val="bg1"/>
                </a:solidFill>
                <a:latin typeface="+mj-lt"/>
              </a:rPr>
              <a:t>, </a:t>
            </a:r>
            <a:r>
              <a:rPr lang="en-US" sz="2000" dirty="0" err="1" smtClean="0">
                <a:solidFill>
                  <a:schemeClr val="bg1"/>
                </a:solidFill>
                <a:latin typeface="+mj-lt"/>
              </a:rPr>
              <a:t>överenskommelser</a:t>
            </a:r>
            <a:r>
              <a:rPr lang="en-US" sz="2000" dirty="0" smtClean="0">
                <a:solidFill>
                  <a:schemeClr val="bg1"/>
                </a:solidFill>
                <a:latin typeface="+mj-lt"/>
              </a:rPr>
              <a:t> a la Kyoto,..) </a:t>
            </a:r>
            <a:r>
              <a:rPr lang="en-US" sz="2000" dirty="0" err="1" smtClean="0">
                <a:solidFill>
                  <a:schemeClr val="bg1"/>
                </a:solidFill>
                <a:latin typeface="+mj-lt"/>
              </a:rPr>
              <a:t>användas</a:t>
            </a:r>
            <a:r>
              <a:rPr lang="en-US" sz="2000" dirty="0" smtClean="0">
                <a:solidFill>
                  <a:schemeClr val="bg1"/>
                </a:solidFill>
                <a:latin typeface="+mj-lt"/>
              </a:rPr>
              <a:t>?</a:t>
            </a:r>
          </a:p>
          <a:p>
            <a:pPr marL="342900" indent="-342900">
              <a:spcAft>
                <a:spcPts val="600"/>
              </a:spcAft>
              <a:buFont typeface="Arial"/>
              <a:buChar char="•"/>
            </a:pPr>
            <a:r>
              <a:rPr lang="en-US" sz="2000" dirty="0" err="1" smtClean="0">
                <a:solidFill>
                  <a:srgbClr val="EE813C"/>
                </a:solidFill>
                <a:latin typeface="+mj-lt"/>
              </a:rPr>
              <a:t>Hur</a:t>
            </a:r>
            <a:r>
              <a:rPr lang="en-US" sz="2000" dirty="0" smtClean="0">
                <a:solidFill>
                  <a:srgbClr val="EE813C"/>
                </a:solidFill>
                <a:latin typeface="+mj-lt"/>
              </a:rPr>
              <a:t> </a:t>
            </a:r>
            <a:r>
              <a:rPr lang="en-US" sz="2000" dirty="0" err="1" smtClean="0">
                <a:solidFill>
                  <a:srgbClr val="EE813C"/>
                </a:solidFill>
                <a:latin typeface="+mj-lt"/>
              </a:rPr>
              <a:t>påverkor</a:t>
            </a:r>
            <a:r>
              <a:rPr lang="en-US" sz="2000" dirty="0" smtClean="0">
                <a:solidFill>
                  <a:srgbClr val="EE813C"/>
                </a:solidFill>
                <a:latin typeface="+mj-lt"/>
              </a:rPr>
              <a:t> de </a:t>
            </a:r>
            <a:r>
              <a:rPr lang="en-US" sz="2000" dirty="0" err="1" smtClean="0">
                <a:solidFill>
                  <a:srgbClr val="EE813C"/>
                </a:solidFill>
                <a:latin typeface="+mj-lt"/>
              </a:rPr>
              <a:t>förnybara</a:t>
            </a:r>
            <a:r>
              <a:rPr lang="en-US" sz="2000" dirty="0" smtClean="0">
                <a:solidFill>
                  <a:srgbClr val="EE813C"/>
                </a:solidFill>
                <a:latin typeface="+mj-lt"/>
              </a:rPr>
              <a:t> </a:t>
            </a:r>
            <a:r>
              <a:rPr lang="en-US" sz="2000" dirty="0" err="1" smtClean="0">
                <a:solidFill>
                  <a:srgbClr val="EE813C"/>
                </a:solidFill>
                <a:latin typeface="+mj-lt"/>
              </a:rPr>
              <a:t>källorna</a:t>
            </a:r>
            <a:r>
              <a:rPr lang="en-US" sz="2000" dirty="0" smtClean="0">
                <a:solidFill>
                  <a:srgbClr val="EE813C"/>
                </a:solidFill>
                <a:latin typeface="+mj-lt"/>
              </a:rPr>
              <a:t> </a:t>
            </a:r>
            <a:r>
              <a:rPr lang="en-US" sz="2000" dirty="0" err="1" smtClean="0">
                <a:solidFill>
                  <a:srgbClr val="EE813C"/>
                </a:solidFill>
                <a:latin typeface="+mj-lt"/>
              </a:rPr>
              <a:t>miljö</a:t>
            </a:r>
            <a:r>
              <a:rPr lang="en-US" sz="2000" dirty="0" smtClean="0">
                <a:solidFill>
                  <a:srgbClr val="EE813C"/>
                </a:solidFill>
                <a:latin typeface="+mj-lt"/>
              </a:rPr>
              <a:t>, </a:t>
            </a:r>
            <a:r>
              <a:rPr lang="en-US" sz="2000" dirty="0" err="1" smtClean="0">
                <a:solidFill>
                  <a:srgbClr val="EE813C"/>
                </a:solidFill>
                <a:latin typeface="+mj-lt"/>
              </a:rPr>
              <a:t>ekosystem</a:t>
            </a:r>
            <a:r>
              <a:rPr lang="en-US" sz="2000" dirty="0" smtClean="0">
                <a:solidFill>
                  <a:srgbClr val="EE813C"/>
                </a:solidFill>
                <a:latin typeface="+mj-lt"/>
              </a:rPr>
              <a:t>, </a:t>
            </a:r>
            <a:r>
              <a:rPr lang="en-US" sz="2000" dirty="0" err="1" smtClean="0">
                <a:solidFill>
                  <a:srgbClr val="EE813C"/>
                </a:solidFill>
                <a:latin typeface="+mj-lt"/>
              </a:rPr>
              <a:t>klimat</a:t>
            </a:r>
            <a:r>
              <a:rPr lang="en-US" sz="2000" dirty="0" smtClean="0">
                <a:solidFill>
                  <a:srgbClr val="EE813C"/>
                </a:solidFill>
                <a:latin typeface="+mj-lt"/>
              </a:rPr>
              <a:t>? </a:t>
            </a:r>
          </a:p>
          <a:p>
            <a:pPr marL="342900" indent="-342900">
              <a:spcAft>
                <a:spcPts val="600"/>
              </a:spcAft>
              <a:buFont typeface="Arial"/>
              <a:buChar char="•"/>
            </a:pPr>
            <a:r>
              <a:rPr lang="en-US" sz="2000" dirty="0" err="1" smtClean="0">
                <a:solidFill>
                  <a:schemeClr val="bg1"/>
                </a:solidFill>
                <a:latin typeface="+mj-lt"/>
              </a:rPr>
              <a:t>Vilka</a:t>
            </a:r>
            <a:r>
              <a:rPr lang="en-US" sz="2000" dirty="0" smtClean="0">
                <a:solidFill>
                  <a:schemeClr val="bg1"/>
                </a:solidFill>
                <a:latin typeface="+mj-lt"/>
              </a:rPr>
              <a:t> </a:t>
            </a:r>
            <a:r>
              <a:rPr lang="en-US" sz="2000" dirty="0" err="1" smtClean="0">
                <a:solidFill>
                  <a:schemeClr val="bg1"/>
                </a:solidFill>
                <a:latin typeface="+mj-lt"/>
              </a:rPr>
              <a:t>konflikter</a:t>
            </a:r>
            <a:r>
              <a:rPr lang="en-US" sz="2000" dirty="0" smtClean="0">
                <a:solidFill>
                  <a:schemeClr val="bg1"/>
                </a:solidFill>
                <a:latin typeface="+mj-lt"/>
              </a:rPr>
              <a:t> </a:t>
            </a:r>
            <a:r>
              <a:rPr lang="en-US" sz="2000" dirty="0" err="1" smtClean="0">
                <a:solidFill>
                  <a:schemeClr val="bg1"/>
                </a:solidFill>
                <a:latin typeface="+mj-lt"/>
              </a:rPr>
              <a:t>finns</a:t>
            </a:r>
            <a:r>
              <a:rPr lang="en-US" sz="2000" dirty="0" smtClean="0">
                <a:solidFill>
                  <a:schemeClr val="bg1"/>
                </a:solidFill>
                <a:latin typeface="+mj-lt"/>
              </a:rPr>
              <a:t> </a:t>
            </a:r>
            <a:r>
              <a:rPr lang="en-US" sz="2000" dirty="0" err="1" smtClean="0">
                <a:solidFill>
                  <a:schemeClr val="bg1"/>
                </a:solidFill>
                <a:latin typeface="+mj-lt"/>
              </a:rPr>
              <a:t>inbyggda</a:t>
            </a:r>
            <a:r>
              <a:rPr lang="en-US" sz="2000" dirty="0" smtClean="0">
                <a:solidFill>
                  <a:schemeClr val="bg1"/>
                </a:solidFill>
                <a:latin typeface="+mj-lt"/>
              </a:rPr>
              <a:t> </a:t>
            </a:r>
            <a:r>
              <a:rPr lang="en-US" sz="2000" dirty="0" err="1" smtClean="0">
                <a:solidFill>
                  <a:schemeClr val="bg1"/>
                </a:solidFill>
                <a:latin typeface="+mj-lt"/>
              </a:rPr>
              <a:t>i</a:t>
            </a:r>
            <a:r>
              <a:rPr lang="en-US" sz="2000" dirty="0" smtClean="0">
                <a:solidFill>
                  <a:schemeClr val="bg1"/>
                </a:solidFill>
                <a:latin typeface="+mj-lt"/>
              </a:rPr>
              <a:t> </a:t>
            </a:r>
            <a:r>
              <a:rPr lang="en-US" sz="2000" dirty="0" err="1" smtClean="0">
                <a:solidFill>
                  <a:schemeClr val="bg1"/>
                </a:solidFill>
                <a:latin typeface="+mj-lt"/>
              </a:rPr>
              <a:t>energisystemet</a:t>
            </a:r>
            <a:r>
              <a:rPr lang="en-US" sz="2000" dirty="0" smtClean="0">
                <a:solidFill>
                  <a:schemeClr val="bg1"/>
                </a:solidFill>
                <a:latin typeface="+mj-lt"/>
              </a:rPr>
              <a:t>?</a:t>
            </a:r>
          </a:p>
          <a:p>
            <a:pPr lvl="1"/>
            <a:r>
              <a:rPr lang="en-US" i="1" dirty="0" err="1" smtClean="0">
                <a:latin typeface="+mj-lt"/>
              </a:rPr>
              <a:t>Energi</a:t>
            </a:r>
            <a:r>
              <a:rPr lang="en-US" i="1" dirty="0" smtClean="0">
                <a:latin typeface="+mj-lt"/>
              </a:rPr>
              <a:t> </a:t>
            </a:r>
            <a:r>
              <a:rPr lang="en-US" i="1" dirty="0" err="1" smtClean="0">
                <a:latin typeface="+mj-lt"/>
              </a:rPr>
              <a:t>kontra</a:t>
            </a:r>
            <a:r>
              <a:rPr lang="en-US" i="1" dirty="0" smtClean="0">
                <a:latin typeface="+mj-lt"/>
              </a:rPr>
              <a:t> mat? </a:t>
            </a:r>
            <a:r>
              <a:rPr lang="en-US" i="1" dirty="0" err="1" smtClean="0">
                <a:latin typeface="+mj-lt"/>
              </a:rPr>
              <a:t>Miljö</a:t>
            </a:r>
            <a:r>
              <a:rPr lang="en-US" i="1" dirty="0" smtClean="0">
                <a:latin typeface="+mj-lt"/>
              </a:rPr>
              <a:t> </a:t>
            </a:r>
            <a:r>
              <a:rPr lang="en-US" i="1" dirty="0" err="1" smtClean="0">
                <a:latin typeface="+mj-lt"/>
              </a:rPr>
              <a:t>och</a:t>
            </a:r>
            <a:r>
              <a:rPr lang="en-US" i="1" dirty="0" smtClean="0">
                <a:latin typeface="+mj-lt"/>
              </a:rPr>
              <a:t> </a:t>
            </a:r>
            <a:r>
              <a:rPr lang="en-US" i="1" dirty="0" err="1" smtClean="0">
                <a:latin typeface="+mj-lt"/>
              </a:rPr>
              <a:t>ekosystem</a:t>
            </a:r>
            <a:r>
              <a:rPr lang="en-US" i="1" dirty="0" smtClean="0">
                <a:latin typeface="+mj-lt"/>
              </a:rPr>
              <a:t>?</a:t>
            </a:r>
          </a:p>
          <a:p>
            <a:pPr lvl="1"/>
            <a:r>
              <a:rPr lang="en-US" i="1" dirty="0" err="1" smtClean="0">
                <a:latin typeface="+mj-lt"/>
              </a:rPr>
              <a:t>Klimat</a:t>
            </a:r>
            <a:r>
              <a:rPr lang="en-US" i="1" dirty="0" smtClean="0">
                <a:latin typeface="+mj-lt"/>
              </a:rPr>
              <a:t>? </a:t>
            </a:r>
            <a:r>
              <a:rPr lang="en-US" i="1" dirty="0" err="1" smtClean="0">
                <a:latin typeface="+mj-lt"/>
              </a:rPr>
              <a:t>Jämlik</a:t>
            </a:r>
            <a:r>
              <a:rPr lang="en-US" i="1" dirty="0" smtClean="0">
                <a:latin typeface="+mj-lt"/>
              </a:rPr>
              <a:t> </a:t>
            </a:r>
            <a:r>
              <a:rPr lang="en-US" i="1" dirty="0" err="1" smtClean="0">
                <a:latin typeface="+mj-lt"/>
              </a:rPr>
              <a:t>fördelning</a:t>
            </a:r>
            <a:r>
              <a:rPr lang="en-US" i="1" dirty="0" smtClean="0">
                <a:latin typeface="+mj-lt"/>
              </a:rPr>
              <a:t> </a:t>
            </a:r>
            <a:r>
              <a:rPr lang="en-US" i="1" dirty="0" err="1" smtClean="0">
                <a:latin typeface="+mj-lt"/>
              </a:rPr>
              <a:t>av</a:t>
            </a:r>
            <a:r>
              <a:rPr lang="en-US" i="1" dirty="0" smtClean="0">
                <a:latin typeface="+mj-lt"/>
              </a:rPr>
              <a:t> </a:t>
            </a:r>
            <a:r>
              <a:rPr lang="en-US" i="1" dirty="0" err="1" smtClean="0">
                <a:latin typeface="+mj-lt"/>
              </a:rPr>
              <a:t>resurser</a:t>
            </a:r>
            <a:r>
              <a:rPr lang="en-US" i="1" dirty="0" smtClean="0">
                <a:latin typeface="+mj-lt"/>
              </a:rPr>
              <a:t>?</a:t>
            </a:r>
          </a:p>
          <a:p>
            <a:pPr lvl="1"/>
            <a:r>
              <a:rPr lang="en-US" i="1" dirty="0" err="1" smtClean="0">
                <a:latin typeface="+mj-lt"/>
              </a:rPr>
              <a:t>Energi</a:t>
            </a:r>
            <a:r>
              <a:rPr lang="en-US" i="1" dirty="0" smtClean="0">
                <a:latin typeface="+mj-lt"/>
              </a:rPr>
              <a:t> </a:t>
            </a:r>
            <a:r>
              <a:rPr lang="en-US" i="1" dirty="0" err="1" smtClean="0">
                <a:latin typeface="+mj-lt"/>
              </a:rPr>
              <a:t>som</a:t>
            </a:r>
            <a:r>
              <a:rPr lang="en-US" i="1" dirty="0" smtClean="0">
                <a:latin typeface="+mj-lt"/>
              </a:rPr>
              <a:t> </a:t>
            </a:r>
            <a:r>
              <a:rPr lang="en-US" i="1" dirty="0" err="1" smtClean="0">
                <a:latin typeface="+mj-lt"/>
              </a:rPr>
              <a:t>konfliktorsak</a:t>
            </a:r>
            <a:r>
              <a:rPr lang="en-US" i="1" dirty="0" smtClean="0">
                <a:latin typeface="+mj-lt"/>
              </a:rPr>
              <a:t> - </a:t>
            </a:r>
            <a:r>
              <a:rPr lang="en-US" i="1" dirty="0" err="1" smtClean="0">
                <a:latin typeface="+mj-lt"/>
              </a:rPr>
              <a:t>krig</a:t>
            </a:r>
            <a:r>
              <a:rPr lang="en-US" i="1" dirty="0" smtClean="0">
                <a:latin typeface="+mj-lt"/>
              </a:rPr>
              <a:t>?</a:t>
            </a:r>
          </a:p>
          <a:p>
            <a:pPr algn="ctr"/>
            <a:endParaRPr lang="sv-SE" sz="2000" b="1" dirty="0" smtClean="0">
              <a:solidFill>
                <a:schemeClr val="accent3"/>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ktangel 15"/>
          <p:cNvSpPr/>
          <p:nvPr/>
        </p:nvSpPr>
        <p:spPr>
          <a:xfrm>
            <a:off x="457200" y="457200"/>
            <a:ext cx="8229600" cy="4572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600"/>
              </a:spcAft>
            </a:pPr>
            <a:r>
              <a:rPr lang="en-US" sz="2800" dirty="0" err="1" smtClean="0">
                <a:solidFill>
                  <a:srgbClr val="EE813C"/>
                </a:solidFill>
                <a:latin typeface="+mj-lt"/>
              </a:rPr>
              <a:t>För</a:t>
            </a:r>
            <a:r>
              <a:rPr lang="en-US" sz="2800" dirty="0" smtClean="0">
                <a:solidFill>
                  <a:srgbClr val="EE813C"/>
                </a:solidFill>
                <a:latin typeface="+mj-lt"/>
              </a:rPr>
              <a:t> </a:t>
            </a:r>
            <a:r>
              <a:rPr lang="en-US" sz="2800" dirty="0" err="1" smtClean="0">
                <a:solidFill>
                  <a:srgbClr val="EE813C"/>
                </a:solidFill>
                <a:latin typeface="+mj-lt"/>
              </a:rPr>
              <a:t>att</a:t>
            </a:r>
            <a:r>
              <a:rPr lang="en-US" sz="2800" dirty="0" smtClean="0">
                <a:solidFill>
                  <a:srgbClr val="EE813C"/>
                </a:solidFill>
                <a:latin typeface="+mj-lt"/>
              </a:rPr>
              <a:t> </a:t>
            </a:r>
            <a:r>
              <a:rPr lang="en-US" sz="2800" dirty="0" err="1" smtClean="0">
                <a:solidFill>
                  <a:srgbClr val="EE813C"/>
                </a:solidFill>
                <a:latin typeface="+mj-lt"/>
              </a:rPr>
              <a:t>väcka</a:t>
            </a:r>
            <a:r>
              <a:rPr lang="en-US" sz="2800" dirty="0" smtClean="0">
                <a:solidFill>
                  <a:srgbClr val="EE813C"/>
                </a:solidFill>
                <a:latin typeface="+mj-lt"/>
              </a:rPr>
              <a:t> </a:t>
            </a:r>
            <a:r>
              <a:rPr lang="en-US" sz="2800" dirty="0" err="1" smtClean="0">
                <a:solidFill>
                  <a:srgbClr val="EE813C"/>
                </a:solidFill>
                <a:latin typeface="+mj-lt"/>
              </a:rPr>
              <a:t>elevernas</a:t>
            </a:r>
            <a:r>
              <a:rPr lang="en-US" sz="2800" dirty="0" smtClean="0">
                <a:solidFill>
                  <a:srgbClr val="EE813C"/>
                </a:solidFill>
                <a:latin typeface="+mj-lt"/>
              </a:rPr>
              <a:t> </a:t>
            </a:r>
            <a:r>
              <a:rPr lang="en-US" sz="2800" dirty="0" err="1" smtClean="0">
                <a:solidFill>
                  <a:srgbClr val="EE813C"/>
                </a:solidFill>
                <a:latin typeface="+mj-lt"/>
              </a:rPr>
              <a:t>intresse</a:t>
            </a:r>
            <a:r>
              <a:rPr lang="en-US" sz="2800" dirty="0" smtClean="0">
                <a:solidFill>
                  <a:srgbClr val="EE813C"/>
                </a:solidFill>
                <a:latin typeface="+mj-lt"/>
              </a:rPr>
              <a:t> </a:t>
            </a:r>
            <a:r>
              <a:rPr lang="en-US" sz="2800" dirty="0" err="1" smtClean="0">
                <a:solidFill>
                  <a:srgbClr val="EE813C"/>
                </a:solidFill>
                <a:latin typeface="+mj-lt"/>
              </a:rPr>
              <a:t>för</a:t>
            </a:r>
            <a:r>
              <a:rPr lang="en-US" sz="2800" dirty="0" smtClean="0">
                <a:solidFill>
                  <a:srgbClr val="EE813C"/>
                </a:solidFill>
                <a:latin typeface="+mj-lt"/>
              </a:rPr>
              <a:t> NT-</a:t>
            </a:r>
            <a:r>
              <a:rPr lang="en-US" sz="2800" dirty="0" err="1" smtClean="0">
                <a:solidFill>
                  <a:srgbClr val="EE813C"/>
                </a:solidFill>
                <a:latin typeface="+mj-lt"/>
              </a:rPr>
              <a:t>ämnen</a:t>
            </a:r>
            <a:r>
              <a:rPr lang="en-US" sz="2000" dirty="0" smtClean="0">
                <a:latin typeface="+mj-lt"/>
              </a:rPr>
              <a:t> </a:t>
            </a:r>
          </a:p>
          <a:p>
            <a:pPr marL="342900" indent="355600">
              <a:lnSpc>
                <a:spcPct val="140000"/>
              </a:lnSpc>
              <a:spcAft>
                <a:spcPts val="0"/>
              </a:spcAft>
              <a:buFont typeface="Arial"/>
              <a:buChar char="•"/>
            </a:pPr>
            <a:r>
              <a:rPr lang="en-US" sz="1600" dirty="0" err="1" smtClean="0">
                <a:latin typeface="+mj-lt"/>
              </a:rPr>
              <a:t>Lägesenergi</a:t>
            </a:r>
            <a:r>
              <a:rPr lang="en-US" sz="1600" dirty="0" smtClean="0">
                <a:latin typeface="+mj-lt"/>
              </a:rPr>
              <a:t> – </a:t>
            </a:r>
            <a:r>
              <a:rPr lang="en-US" sz="1600" dirty="0" err="1" smtClean="0">
                <a:latin typeface="+mj-lt"/>
              </a:rPr>
              <a:t>vatten</a:t>
            </a:r>
            <a:r>
              <a:rPr lang="en-US" sz="1600" dirty="0" smtClean="0">
                <a:latin typeface="+mj-lt"/>
              </a:rPr>
              <a:t> </a:t>
            </a:r>
            <a:r>
              <a:rPr lang="en-US" sz="1600" dirty="0" err="1" smtClean="0">
                <a:latin typeface="+mj-lt"/>
              </a:rPr>
              <a:t>i</a:t>
            </a:r>
            <a:r>
              <a:rPr lang="en-US" sz="1600" dirty="0" smtClean="0">
                <a:latin typeface="+mj-lt"/>
              </a:rPr>
              <a:t> </a:t>
            </a:r>
            <a:r>
              <a:rPr lang="en-US" sz="1600" dirty="0" err="1" smtClean="0">
                <a:latin typeface="+mj-lt"/>
              </a:rPr>
              <a:t>kraftverksdammar</a:t>
            </a:r>
            <a:endParaRPr lang="en-US" sz="1600" dirty="0" smtClean="0">
              <a:latin typeface="+mj-lt"/>
            </a:endParaRPr>
          </a:p>
          <a:p>
            <a:pPr marL="342900" indent="355600">
              <a:lnSpc>
                <a:spcPct val="140000"/>
              </a:lnSpc>
              <a:spcAft>
                <a:spcPts val="0"/>
              </a:spcAft>
              <a:buFont typeface="Arial"/>
              <a:buChar char="•"/>
            </a:pPr>
            <a:r>
              <a:rPr lang="en-US" sz="1600" dirty="0" err="1" smtClean="0">
                <a:latin typeface="+mj-lt"/>
              </a:rPr>
              <a:t>Mekanisk</a:t>
            </a:r>
            <a:r>
              <a:rPr lang="en-US" sz="1600" dirty="0" smtClean="0">
                <a:latin typeface="+mj-lt"/>
              </a:rPr>
              <a:t> </a:t>
            </a:r>
            <a:r>
              <a:rPr lang="en-US" sz="1600" dirty="0" err="1" smtClean="0">
                <a:latin typeface="+mj-lt"/>
              </a:rPr>
              <a:t>energi</a:t>
            </a:r>
            <a:r>
              <a:rPr lang="en-US" sz="1600" dirty="0" smtClean="0">
                <a:latin typeface="+mj-lt"/>
              </a:rPr>
              <a:t>, </a:t>
            </a:r>
            <a:r>
              <a:rPr lang="en-US" sz="1600" dirty="0" err="1" smtClean="0">
                <a:latin typeface="+mj-lt"/>
              </a:rPr>
              <a:t>rörelseenergi</a:t>
            </a:r>
            <a:r>
              <a:rPr lang="en-US" sz="1600" dirty="0" smtClean="0">
                <a:latin typeface="+mj-lt"/>
              </a:rPr>
              <a:t> – </a:t>
            </a:r>
            <a:r>
              <a:rPr lang="en-US" sz="1600" dirty="0" err="1" smtClean="0">
                <a:latin typeface="+mj-lt"/>
              </a:rPr>
              <a:t>turbiner</a:t>
            </a:r>
            <a:r>
              <a:rPr lang="en-US" sz="1600" dirty="0" smtClean="0">
                <a:latin typeface="+mj-lt"/>
              </a:rPr>
              <a:t>, </a:t>
            </a:r>
            <a:r>
              <a:rPr lang="en-US" sz="1600" dirty="0" err="1" smtClean="0">
                <a:latin typeface="+mj-lt"/>
              </a:rPr>
              <a:t>vindkraftverk</a:t>
            </a:r>
            <a:r>
              <a:rPr lang="en-US" sz="1600" dirty="0" smtClean="0">
                <a:latin typeface="+mj-lt"/>
              </a:rPr>
              <a:t>, </a:t>
            </a:r>
            <a:r>
              <a:rPr lang="en-US" sz="1600" dirty="0" err="1" smtClean="0">
                <a:latin typeface="+mj-lt"/>
              </a:rPr>
              <a:t>bilar</a:t>
            </a:r>
            <a:r>
              <a:rPr lang="en-US" sz="1600" dirty="0" smtClean="0">
                <a:latin typeface="+mj-lt"/>
              </a:rPr>
              <a:t>,…</a:t>
            </a:r>
          </a:p>
          <a:p>
            <a:pPr marL="342900" indent="355600">
              <a:lnSpc>
                <a:spcPct val="140000"/>
              </a:lnSpc>
              <a:spcAft>
                <a:spcPts val="0"/>
              </a:spcAft>
              <a:buFont typeface="Arial"/>
              <a:buChar char="•"/>
            </a:pPr>
            <a:r>
              <a:rPr lang="en-US" sz="1600" dirty="0" err="1" smtClean="0">
                <a:latin typeface="+mj-lt"/>
              </a:rPr>
              <a:t>Kemisk</a:t>
            </a:r>
            <a:r>
              <a:rPr lang="en-US" sz="1600" dirty="0" smtClean="0">
                <a:latin typeface="+mj-lt"/>
              </a:rPr>
              <a:t> </a:t>
            </a:r>
            <a:r>
              <a:rPr lang="en-US" sz="1600" dirty="0" err="1" smtClean="0">
                <a:latin typeface="+mj-lt"/>
              </a:rPr>
              <a:t>energi</a:t>
            </a:r>
            <a:r>
              <a:rPr lang="en-US" sz="1600" dirty="0" smtClean="0">
                <a:latin typeface="+mj-lt"/>
              </a:rPr>
              <a:t> – </a:t>
            </a:r>
            <a:r>
              <a:rPr lang="en-US" sz="1600" dirty="0" err="1" smtClean="0">
                <a:latin typeface="+mj-lt"/>
              </a:rPr>
              <a:t>bränslen</a:t>
            </a:r>
            <a:endParaRPr lang="en-US" sz="1600" dirty="0" smtClean="0">
              <a:latin typeface="+mj-lt"/>
            </a:endParaRPr>
          </a:p>
          <a:p>
            <a:pPr marL="342900" indent="355600">
              <a:lnSpc>
                <a:spcPct val="140000"/>
              </a:lnSpc>
              <a:spcAft>
                <a:spcPts val="0"/>
              </a:spcAft>
              <a:buFont typeface="Arial"/>
              <a:buChar char="•"/>
            </a:pPr>
            <a:r>
              <a:rPr lang="en-US" sz="1600" dirty="0" err="1" smtClean="0">
                <a:latin typeface="+mj-lt"/>
              </a:rPr>
              <a:t>Strålningsenergi</a:t>
            </a:r>
            <a:r>
              <a:rPr lang="en-US" sz="1600" dirty="0" smtClean="0">
                <a:latin typeface="+mj-lt"/>
              </a:rPr>
              <a:t> – </a:t>
            </a:r>
            <a:r>
              <a:rPr lang="en-US" sz="1600" dirty="0" err="1" smtClean="0">
                <a:latin typeface="+mj-lt"/>
              </a:rPr>
              <a:t>solstrålning</a:t>
            </a:r>
            <a:endParaRPr lang="en-US" sz="1600" dirty="0" smtClean="0">
              <a:latin typeface="+mj-lt"/>
            </a:endParaRPr>
          </a:p>
          <a:p>
            <a:pPr marL="342900" indent="355600">
              <a:lnSpc>
                <a:spcPct val="140000"/>
              </a:lnSpc>
              <a:spcAft>
                <a:spcPts val="0"/>
              </a:spcAft>
              <a:buFont typeface="Arial"/>
              <a:buChar char="•"/>
            </a:pPr>
            <a:r>
              <a:rPr lang="en-US" sz="1600" dirty="0" err="1" smtClean="0">
                <a:latin typeface="+mj-lt"/>
              </a:rPr>
              <a:t>Kärnfysik</a:t>
            </a:r>
            <a:r>
              <a:rPr lang="en-US" sz="1600" dirty="0" smtClean="0">
                <a:latin typeface="+mj-lt"/>
              </a:rPr>
              <a:t> – </a:t>
            </a:r>
            <a:r>
              <a:rPr lang="en-US" sz="1600" dirty="0" err="1" smtClean="0">
                <a:latin typeface="+mj-lt"/>
              </a:rPr>
              <a:t>kärnkrfatverk</a:t>
            </a:r>
            <a:r>
              <a:rPr lang="en-US" sz="1600" dirty="0" smtClean="0">
                <a:latin typeface="+mj-lt"/>
              </a:rPr>
              <a:t>, fusion</a:t>
            </a:r>
          </a:p>
          <a:p>
            <a:pPr marL="342900" indent="355600">
              <a:lnSpc>
                <a:spcPct val="140000"/>
              </a:lnSpc>
              <a:spcAft>
                <a:spcPts val="0"/>
              </a:spcAft>
              <a:buFont typeface="Arial"/>
              <a:buChar char="•"/>
            </a:pPr>
            <a:r>
              <a:rPr lang="en-US" sz="1600" dirty="0" smtClean="0">
                <a:latin typeface="+mj-lt"/>
              </a:rPr>
              <a:t>Gravitation – </a:t>
            </a:r>
            <a:r>
              <a:rPr lang="en-US" sz="1600" dirty="0" err="1" smtClean="0">
                <a:latin typeface="+mj-lt"/>
              </a:rPr>
              <a:t>tidvatten</a:t>
            </a:r>
            <a:endParaRPr lang="en-US" sz="1600" dirty="0" smtClean="0">
              <a:latin typeface="+mj-lt"/>
            </a:endParaRPr>
          </a:p>
          <a:p>
            <a:pPr marL="342900" indent="355600">
              <a:lnSpc>
                <a:spcPct val="140000"/>
              </a:lnSpc>
              <a:spcAft>
                <a:spcPts val="0"/>
              </a:spcAft>
              <a:buFont typeface="Arial"/>
              <a:buChar char="•"/>
            </a:pPr>
            <a:r>
              <a:rPr lang="en-US" sz="1600" dirty="0" err="1" smtClean="0">
                <a:latin typeface="+mj-lt"/>
              </a:rPr>
              <a:t>Elektricitet</a:t>
            </a:r>
            <a:r>
              <a:rPr lang="en-US" sz="1600" dirty="0" smtClean="0">
                <a:latin typeface="+mj-lt"/>
              </a:rPr>
              <a:t> – generator, </a:t>
            </a:r>
            <a:r>
              <a:rPr lang="en-US" sz="1600" dirty="0" err="1" smtClean="0">
                <a:latin typeface="+mj-lt"/>
              </a:rPr>
              <a:t>solenergi</a:t>
            </a:r>
            <a:r>
              <a:rPr lang="en-US" sz="1600" dirty="0" smtClean="0">
                <a:latin typeface="+mj-lt"/>
              </a:rPr>
              <a:t>,…</a:t>
            </a:r>
          </a:p>
          <a:p>
            <a:pPr marL="342900" indent="355600">
              <a:lnSpc>
                <a:spcPct val="140000"/>
              </a:lnSpc>
              <a:spcAft>
                <a:spcPts val="0"/>
              </a:spcAft>
              <a:buFont typeface="Arial"/>
              <a:buChar char="•"/>
            </a:pPr>
            <a:r>
              <a:rPr lang="en-US" sz="1600" dirty="0" err="1" smtClean="0">
                <a:latin typeface="+mj-lt"/>
              </a:rPr>
              <a:t>Fotoner</a:t>
            </a:r>
            <a:r>
              <a:rPr lang="en-US" sz="1600" dirty="0" smtClean="0">
                <a:latin typeface="+mj-lt"/>
              </a:rPr>
              <a:t>, </a:t>
            </a:r>
            <a:r>
              <a:rPr lang="en-US" sz="1600" dirty="0" err="1" smtClean="0">
                <a:latin typeface="+mj-lt"/>
              </a:rPr>
              <a:t>elektroner</a:t>
            </a:r>
            <a:r>
              <a:rPr lang="en-US" sz="1600" dirty="0" smtClean="0">
                <a:latin typeface="+mj-lt"/>
              </a:rPr>
              <a:t> – </a:t>
            </a:r>
            <a:r>
              <a:rPr lang="en-US" sz="1600" dirty="0" err="1" smtClean="0">
                <a:latin typeface="+mj-lt"/>
              </a:rPr>
              <a:t>solceller</a:t>
            </a:r>
            <a:r>
              <a:rPr lang="en-US" sz="1600" dirty="0" smtClean="0">
                <a:latin typeface="+mj-lt"/>
              </a:rPr>
              <a:t>, </a:t>
            </a:r>
            <a:r>
              <a:rPr lang="en-US" sz="1600" dirty="0" err="1" smtClean="0">
                <a:latin typeface="+mj-lt"/>
              </a:rPr>
              <a:t>artificiell</a:t>
            </a:r>
            <a:r>
              <a:rPr lang="en-US" sz="1600" dirty="0" smtClean="0">
                <a:latin typeface="+mj-lt"/>
              </a:rPr>
              <a:t> </a:t>
            </a:r>
            <a:r>
              <a:rPr lang="en-US" sz="1600" dirty="0" err="1" smtClean="0">
                <a:latin typeface="+mj-lt"/>
              </a:rPr>
              <a:t>fotosyntes</a:t>
            </a:r>
            <a:endParaRPr lang="en-US" sz="1600" dirty="0" smtClean="0">
              <a:latin typeface="+mj-lt"/>
            </a:endParaRPr>
          </a:p>
          <a:p>
            <a:pPr marL="342900" indent="355600">
              <a:lnSpc>
                <a:spcPct val="140000"/>
              </a:lnSpc>
              <a:spcAft>
                <a:spcPts val="0"/>
              </a:spcAft>
              <a:buFont typeface="Arial"/>
              <a:buChar char="•"/>
            </a:pPr>
            <a:r>
              <a:rPr lang="en-US" sz="1600" dirty="0" err="1" smtClean="0">
                <a:latin typeface="+mj-lt"/>
              </a:rPr>
              <a:t>Energiomvandling</a:t>
            </a:r>
            <a:endParaRPr lang="en-US" sz="1600" dirty="0" smtClean="0">
              <a:latin typeface="+mj-lt"/>
            </a:endParaRPr>
          </a:p>
          <a:p>
            <a:pPr marL="342900" indent="355600">
              <a:lnSpc>
                <a:spcPct val="140000"/>
              </a:lnSpc>
              <a:spcAft>
                <a:spcPts val="0"/>
              </a:spcAft>
              <a:buFont typeface="Arial"/>
              <a:buChar char="•"/>
            </a:pPr>
            <a:r>
              <a:rPr lang="en-US" sz="1600" dirty="0" smtClean="0">
                <a:latin typeface="+mj-lt"/>
              </a:rPr>
              <a:t>…….</a:t>
            </a:r>
            <a:endParaRPr lang="sv-SE" sz="1600" dirty="0" smtClean="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p:cNvSpPr/>
          <p:nvPr/>
        </p:nvSpPr>
        <p:spPr>
          <a:xfrm>
            <a:off x="3635896" y="816496"/>
            <a:ext cx="5029200" cy="43406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r>
              <a:rPr lang="sv-SE" sz="2000" b="1" dirty="0" smtClean="0">
                <a:solidFill>
                  <a:schemeClr val="accent3"/>
                </a:solidFill>
                <a:latin typeface="+mj-lt"/>
              </a:rPr>
              <a:t>ENERGISYSTEMET</a:t>
            </a:r>
            <a:endParaRPr lang="sv-SE" sz="2800" b="1" dirty="0" smtClean="0">
              <a:solidFill>
                <a:schemeClr val="accent3"/>
              </a:solidFill>
              <a:latin typeface="+mj-lt"/>
            </a:endParaRPr>
          </a:p>
          <a:p>
            <a:pPr marL="285750" indent="-285750">
              <a:lnSpc>
                <a:spcPct val="140000"/>
              </a:lnSpc>
              <a:buFont typeface="Arial"/>
              <a:buChar char="•"/>
            </a:pPr>
            <a:r>
              <a:rPr lang="en-US" sz="1400" b="1" dirty="0" err="1" smtClean="0">
                <a:latin typeface="+mj-lt"/>
              </a:rPr>
              <a:t>Primära</a:t>
            </a:r>
            <a:r>
              <a:rPr lang="en-US" sz="1400" b="1" dirty="0" smtClean="0">
                <a:latin typeface="+mj-lt"/>
              </a:rPr>
              <a:t> </a:t>
            </a:r>
            <a:r>
              <a:rPr lang="en-US" sz="1400" b="1" dirty="0" err="1" smtClean="0">
                <a:latin typeface="+mj-lt"/>
              </a:rPr>
              <a:t>källor</a:t>
            </a:r>
            <a:r>
              <a:rPr lang="en-US" sz="1400" b="1" dirty="0" smtClean="0">
                <a:latin typeface="+mj-lt"/>
              </a:rPr>
              <a:t> </a:t>
            </a:r>
            <a:r>
              <a:rPr lang="en-US" sz="1400" b="1" dirty="0" smtClean="0"/>
              <a:t>– </a:t>
            </a:r>
            <a:r>
              <a:rPr lang="en-US" sz="1400" b="1" i="1" dirty="0" err="1" smtClean="0">
                <a:latin typeface="+mj-lt"/>
              </a:rPr>
              <a:t>Olja</a:t>
            </a:r>
            <a:r>
              <a:rPr lang="en-US" sz="1400" b="1" i="1" dirty="0" smtClean="0">
                <a:latin typeface="+mj-lt"/>
              </a:rPr>
              <a:t>, </a:t>
            </a:r>
            <a:r>
              <a:rPr lang="en-US" sz="1400" b="1" i="1" dirty="0" err="1" smtClean="0">
                <a:latin typeface="+mj-lt"/>
              </a:rPr>
              <a:t>vattenkraft</a:t>
            </a:r>
            <a:r>
              <a:rPr lang="en-US" sz="1400" b="1" i="1" dirty="0" smtClean="0">
                <a:latin typeface="+mj-lt"/>
              </a:rPr>
              <a:t>, etc.</a:t>
            </a:r>
          </a:p>
          <a:p>
            <a:pPr marL="285750" indent="-285750">
              <a:lnSpc>
                <a:spcPct val="140000"/>
              </a:lnSpc>
              <a:buFont typeface="Arial"/>
              <a:buChar char="•"/>
            </a:pPr>
            <a:r>
              <a:rPr lang="en-US" sz="1400" b="1" dirty="0" err="1" smtClean="0">
                <a:solidFill>
                  <a:srgbClr val="EE813C"/>
                </a:solidFill>
                <a:latin typeface="+mj-lt"/>
              </a:rPr>
              <a:t>Omvandling/förädling</a:t>
            </a:r>
            <a:r>
              <a:rPr lang="en-US" sz="1400" b="1" dirty="0" smtClean="0">
                <a:solidFill>
                  <a:srgbClr val="EE813C"/>
                </a:solidFill>
                <a:latin typeface="+mj-lt"/>
              </a:rPr>
              <a:t>* – </a:t>
            </a:r>
            <a:r>
              <a:rPr lang="en-US" sz="1400" b="1" i="1" dirty="0" smtClean="0">
                <a:solidFill>
                  <a:srgbClr val="EE813C"/>
                </a:solidFill>
                <a:latin typeface="+mj-lt"/>
              </a:rPr>
              <a:t> </a:t>
            </a:r>
            <a:r>
              <a:rPr lang="en-US" sz="1400" b="1" i="1" dirty="0" err="1" smtClean="0">
                <a:solidFill>
                  <a:srgbClr val="EE813C"/>
                </a:solidFill>
                <a:latin typeface="+mj-lt"/>
              </a:rPr>
              <a:t>Raffinering</a:t>
            </a:r>
            <a:r>
              <a:rPr lang="en-US" sz="1400" b="1" i="1" dirty="0" smtClean="0">
                <a:solidFill>
                  <a:srgbClr val="EE813C"/>
                </a:solidFill>
                <a:latin typeface="+mj-lt"/>
              </a:rPr>
              <a:t> </a:t>
            </a:r>
            <a:r>
              <a:rPr lang="en-US" sz="1400" b="1" i="1" dirty="0" err="1" smtClean="0">
                <a:solidFill>
                  <a:srgbClr val="EE813C"/>
                </a:solidFill>
                <a:latin typeface="+mj-lt"/>
              </a:rPr>
              <a:t>av</a:t>
            </a:r>
            <a:r>
              <a:rPr lang="en-US" sz="1400" b="1" i="1" dirty="0" smtClean="0">
                <a:solidFill>
                  <a:srgbClr val="EE813C"/>
                </a:solidFill>
                <a:latin typeface="+mj-lt"/>
              </a:rPr>
              <a:t> </a:t>
            </a:r>
            <a:r>
              <a:rPr lang="en-US" sz="1400" b="1" i="1" dirty="0" err="1" smtClean="0">
                <a:solidFill>
                  <a:srgbClr val="EE813C"/>
                </a:solidFill>
                <a:latin typeface="+mj-lt"/>
              </a:rPr>
              <a:t>råolja</a:t>
            </a:r>
            <a:r>
              <a:rPr lang="en-US" sz="1400" b="1" i="1" dirty="0" smtClean="0">
                <a:solidFill>
                  <a:srgbClr val="EE813C"/>
                </a:solidFill>
                <a:latin typeface="+mj-lt"/>
              </a:rPr>
              <a:t> till </a:t>
            </a:r>
            <a:r>
              <a:rPr lang="en-US" sz="1400" b="1" i="1" dirty="0" err="1" smtClean="0">
                <a:solidFill>
                  <a:srgbClr val="EE813C"/>
                </a:solidFill>
                <a:latin typeface="+mj-lt"/>
              </a:rPr>
              <a:t>bensin</a:t>
            </a:r>
            <a:endParaRPr lang="en-US" sz="1400" b="1" dirty="0" smtClean="0">
              <a:solidFill>
                <a:srgbClr val="EE813C"/>
              </a:solidFill>
              <a:latin typeface="+mj-lt"/>
            </a:endParaRPr>
          </a:p>
          <a:p>
            <a:pPr marL="285750" indent="-285750">
              <a:lnSpc>
                <a:spcPct val="140000"/>
              </a:lnSpc>
              <a:buFont typeface="Arial"/>
              <a:buChar char="•"/>
            </a:pPr>
            <a:r>
              <a:rPr lang="en-US" sz="1400" b="1" dirty="0" err="1" smtClean="0">
                <a:latin typeface="+mj-lt"/>
              </a:rPr>
              <a:t>Överföring</a:t>
            </a:r>
            <a:r>
              <a:rPr lang="en-US" sz="1400" b="1" dirty="0" smtClean="0">
                <a:latin typeface="+mj-lt"/>
              </a:rPr>
              <a:t>* </a:t>
            </a:r>
            <a:r>
              <a:rPr lang="en-US" sz="1400" b="1" dirty="0" smtClean="0"/>
              <a:t>– </a:t>
            </a:r>
            <a:r>
              <a:rPr lang="en-US" sz="1400" b="1" dirty="0" smtClean="0">
                <a:latin typeface="+mj-lt"/>
              </a:rPr>
              <a:t> </a:t>
            </a:r>
            <a:r>
              <a:rPr lang="en-US" sz="1400" b="1" i="1" dirty="0" err="1" smtClean="0">
                <a:latin typeface="+mj-lt"/>
              </a:rPr>
              <a:t>Elnät</a:t>
            </a:r>
            <a:r>
              <a:rPr lang="en-US" sz="1400" b="1" i="1" dirty="0" smtClean="0">
                <a:latin typeface="+mj-lt"/>
              </a:rPr>
              <a:t>, pipelines, </a:t>
            </a:r>
            <a:r>
              <a:rPr lang="en-US" sz="1400" b="1" i="1" dirty="0" err="1" smtClean="0">
                <a:latin typeface="+mj-lt"/>
              </a:rPr>
              <a:t>oljefartyg</a:t>
            </a:r>
            <a:endParaRPr lang="en-US" sz="1400" b="1" i="1" dirty="0" smtClean="0">
              <a:latin typeface="+mj-lt"/>
            </a:endParaRPr>
          </a:p>
          <a:p>
            <a:pPr marL="285750" indent="-285750">
              <a:lnSpc>
                <a:spcPct val="140000"/>
              </a:lnSpc>
              <a:buFont typeface="Arial"/>
              <a:buChar char="•"/>
            </a:pPr>
            <a:r>
              <a:rPr lang="en-US" sz="1400" b="1" dirty="0" err="1" smtClean="0">
                <a:solidFill>
                  <a:srgbClr val="EE813C"/>
                </a:solidFill>
                <a:latin typeface="+mj-lt"/>
              </a:rPr>
              <a:t>Lagring</a:t>
            </a:r>
            <a:r>
              <a:rPr lang="en-US" sz="1400" b="1" dirty="0" smtClean="0">
                <a:solidFill>
                  <a:srgbClr val="EE813C"/>
                </a:solidFill>
                <a:latin typeface="+mj-lt"/>
              </a:rPr>
              <a:t>* – </a:t>
            </a:r>
            <a:r>
              <a:rPr lang="en-US" sz="1400" b="1" i="1" dirty="0" err="1" smtClean="0">
                <a:solidFill>
                  <a:srgbClr val="EE813C"/>
                </a:solidFill>
                <a:latin typeface="+mj-lt"/>
              </a:rPr>
              <a:t>Vattendammar</a:t>
            </a:r>
            <a:r>
              <a:rPr lang="en-US" sz="1400" b="1" i="1" dirty="0" smtClean="0">
                <a:solidFill>
                  <a:srgbClr val="EE813C"/>
                </a:solidFill>
                <a:latin typeface="+mj-lt"/>
              </a:rPr>
              <a:t>, </a:t>
            </a:r>
            <a:r>
              <a:rPr lang="en-US" sz="1400" b="1" i="1" dirty="0" err="1" smtClean="0">
                <a:solidFill>
                  <a:srgbClr val="EE813C"/>
                </a:solidFill>
                <a:latin typeface="+mj-lt"/>
              </a:rPr>
              <a:t>oljecisterner</a:t>
            </a:r>
            <a:r>
              <a:rPr lang="en-US" sz="1400" b="1" i="1" dirty="0" smtClean="0">
                <a:solidFill>
                  <a:srgbClr val="EE813C"/>
                </a:solidFill>
                <a:latin typeface="+mj-lt"/>
              </a:rPr>
              <a:t>, </a:t>
            </a:r>
            <a:r>
              <a:rPr lang="en-US" sz="1400" b="1" i="1" dirty="0" err="1" smtClean="0">
                <a:solidFill>
                  <a:srgbClr val="EE813C"/>
                </a:solidFill>
                <a:latin typeface="+mj-lt"/>
              </a:rPr>
              <a:t>kärnbränsle</a:t>
            </a:r>
            <a:r>
              <a:rPr lang="en-US" sz="1400" b="1" i="1" dirty="0" smtClean="0">
                <a:solidFill>
                  <a:srgbClr val="EE813C"/>
                </a:solidFill>
                <a:latin typeface="+mj-lt"/>
              </a:rPr>
              <a:t>, </a:t>
            </a:r>
            <a:r>
              <a:rPr lang="en-US" sz="1400" b="1" i="1" dirty="0" err="1" smtClean="0">
                <a:solidFill>
                  <a:srgbClr val="EE813C"/>
                </a:solidFill>
                <a:latin typeface="+mj-lt"/>
              </a:rPr>
              <a:t>batterier</a:t>
            </a:r>
            <a:r>
              <a:rPr lang="en-US" sz="1400" b="1" i="1" dirty="0" smtClean="0">
                <a:solidFill>
                  <a:srgbClr val="EE813C"/>
                </a:solidFill>
                <a:latin typeface="+mj-lt"/>
              </a:rPr>
              <a:t>, </a:t>
            </a:r>
            <a:r>
              <a:rPr lang="en-US" sz="1400" b="1" i="1" dirty="0" err="1" smtClean="0">
                <a:solidFill>
                  <a:srgbClr val="EE813C"/>
                </a:solidFill>
                <a:latin typeface="+mj-lt"/>
              </a:rPr>
              <a:t>fossilt</a:t>
            </a:r>
            <a:r>
              <a:rPr lang="en-US" sz="1400" b="1" i="1" dirty="0" smtClean="0">
                <a:solidFill>
                  <a:srgbClr val="EE813C"/>
                </a:solidFill>
                <a:latin typeface="+mj-lt"/>
              </a:rPr>
              <a:t>, </a:t>
            </a:r>
            <a:r>
              <a:rPr lang="en-US" sz="1400" b="1" i="1" dirty="0" err="1" smtClean="0">
                <a:solidFill>
                  <a:srgbClr val="EE813C"/>
                </a:solidFill>
                <a:latin typeface="+mj-lt"/>
              </a:rPr>
              <a:t>biobränsle</a:t>
            </a:r>
            <a:endParaRPr lang="en-US" sz="1400" b="1" i="1" dirty="0" smtClean="0">
              <a:solidFill>
                <a:srgbClr val="EE813C"/>
              </a:solidFill>
              <a:latin typeface="+mj-lt"/>
            </a:endParaRPr>
          </a:p>
          <a:p>
            <a:pPr marL="285750" indent="-285750">
              <a:lnSpc>
                <a:spcPct val="140000"/>
              </a:lnSpc>
              <a:buFont typeface="Arial"/>
              <a:buChar char="•"/>
            </a:pPr>
            <a:r>
              <a:rPr lang="en-US" sz="1400" b="1" dirty="0" err="1" smtClean="0">
                <a:latin typeface="+mj-lt"/>
              </a:rPr>
              <a:t>Användning</a:t>
            </a:r>
            <a:r>
              <a:rPr lang="en-US" sz="1400" b="1" dirty="0" smtClean="0">
                <a:latin typeface="+mj-lt"/>
              </a:rPr>
              <a:t> – </a:t>
            </a:r>
            <a:r>
              <a:rPr lang="en-US" sz="1400" b="1" i="1" dirty="0" smtClean="0">
                <a:latin typeface="+mj-lt"/>
              </a:rPr>
              <a:t>Transporter, </a:t>
            </a:r>
            <a:r>
              <a:rPr lang="en-US" sz="1400" b="1" i="1" dirty="0" err="1" smtClean="0">
                <a:latin typeface="+mj-lt"/>
              </a:rPr>
              <a:t>industri</a:t>
            </a:r>
            <a:r>
              <a:rPr lang="en-US" sz="1400" b="1" i="1" dirty="0" smtClean="0">
                <a:latin typeface="+mj-lt"/>
              </a:rPr>
              <a:t>, </a:t>
            </a:r>
            <a:r>
              <a:rPr lang="en-US" sz="1400" b="1" i="1" dirty="0" err="1" smtClean="0">
                <a:latin typeface="+mj-lt"/>
              </a:rPr>
              <a:t>uppvärmning</a:t>
            </a:r>
            <a:r>
              <a:rPr lang="en-US" sz="1400" b="1" i="1" dirty="0" smtClean="0">
                <a:latin typeface="+mj-lt"/>
              </a:rPr>
              <a:t>, </a:t>
            </a:r>
            <a:r>
              <a:rPr lang="en-US" sz="1400" b="1" i="1" dirty="0" err="1" smtClean="0">
                <a:latin typeface="+mj-lt"/>
              </a:rPr>
              <a:t>hushåll</a:t>
            </a:r>
            <a:endParaRPr lang="en-US" sz="1400" b="1" i="1" dirty="0" smtClean="0">
              <a:latin typeface="+mj-lt"/>
            </a:endParaRPr>
          </a:p>
          <a:p>
            <a:pPr marL="285750" indent="-285750">
              <a:lnSpc>
                <a:spcPct val="140000"/>
              </a:lnSpc>
              <a:buFont typeface="Arial"/>
              <a:buChar char="•"/>
            </a:pPr>
            <a:r>
              <a:rPr lang="en-US" sz="1400" b="1" i="1" dirty="0" err="1" smtClean="0">
                <a:solidFill>
                  <a:srgbClr val="EE813C"/>
                </a:solidFill>
                <a:latin typeface="+mj-lt"/>
              </a:rPr>
              <a:t>Reglering</a:t>
            </a:r>
            <a:r>
              <a:rPr lang="en-US" sz="1400" b="1" i="1" dirty="0" smtClean="0">
                <a:solidFill>
                  <a:srgbClr val="EE813C"/>
                </a:solidFill>
                <a:latin typeface="+mj-lt"/>
              </a:rPr>
              <a:t>* – </a:t>
            </a:r>
            <a:r>
              <a:rPr lang="en-US" sz="1400" b="1" i="1" dirty="0" err="1" smtClean="0">
                <a:solidFill>
                  <a:srgbClr val="EE813C"/>
                </a:solidFill>
                <a:latin typeface="+mj-lt"/>
              </a:rPr>
              <a:t>lagar</a:t>
            </a:r>
            <a:r>
              <a:rPr lang="en-US" sz="1400" b="1" i="1" dirty="0" smtClean="0">
                <a:solidFill>
                  <a:srgbClr val="EE813C"/>
                </a:solidFill>
                <a:latin typeface="+mj-lt"/>
              </a:rPr>
              <a:t>, </a:t>
            </a:r>
            <a:r>
              <a:rPr lang="en-US" sz="1400" b="1" i="1" dirty="0" err="1" smtClean="0">
                <a:solidFill>
                  <a:srgbClr val="EE813C"/>
                </a:solidFill>
                <a:latin typeface="+mj-lt"/>
              </a:rPr>
              <a:t>avgifter</a:t>
            </a:r>
            <a:r>
              <a:rPr lang="en-US" sz="1400" b="1" i="1" dirty="0" smtClean="0">
                <a:solidFill>
                  <a:srgbClr val="EE813C"/>
                </a:solidFill>
                <a:latin typeface="+mj-lt"/>
              </a:rPr>
              <a:t>, </a:t>
            </a:r>
            <a:r>
              <a:rPr lang="en-US" sz="1400" b="1" i="1" dirty="0" err="1" smtClean="0">
                <a:solidFill>
                  <a:srgbClr val="EE813C"/>
                </a:solidFill>
                <a:latin typeface="+mj-lt"/>
              </a:rPr>
              <a:t>skatter</a:t>
            </a:r>
            <a:r>
              <a:rPr lang="en-US" sz="1400" b="1" i="1" dirty="0" smtClean="0">
                <a:solidFill>
                  <a:srgbClr val="EE813C"/>
                </a:solidFill>
                <a:latin typeface="+mj-lt"/>
              </a:rPr>
              <a:t>, </a:t>
            </a:r>
            <a:r>
              <a:rPr lang="en-US" sz="1400" b="1" i="1" dirty="0" err="1" smtClean="0">
                <a:solidFill>
                  <a:srgbClr val="EE813C"/>
                </a:solidFill>
                <a:latin typeface="+mj-lt"/>
              </a:rPr>
              <a:t>subventioner</a:t>
            </a:r>
            <a:r>
              <a:rPr lang="en-US" sz="1400" b="1" i="1" dirty="0" smtClean="0">
                <a:solidFill>
                  <a:srgbClr val="EE813C"/>
                </a:solidFill>
                <a:latin typeface="+mj-lt"/>
              </a:rPr>
              <a:t>,…</a:t>
            </a:r>
            <a:r>
              <a:rPr lang="en-US" sz="1400" b="1" i="1" dirty="0" smtClean="0">
                <a:latin typeface="+mj-lt"/>
              </a:rPr>
              <a:t>. </a:t>
            </a:r>
          </a:p>
          <a:p>
            <a:pPr marL="285750" indent="-285750">
              <a:lnSpc>
                <a:spcPct val="140000"/>
              </a:lnSpc>
            </a:pPr>
            <a:r>
              <a:rPr lang="en-US" sz="1400" b="1" i="1" dirty="0" smtClean="0">
                <a:latin typeface="+mj-lt"/>
              </a:rPr>
              <a:t>* </a:t>
            </a:r>
            <a:r>
              <a:rPr lang="en-US" sz="1400" b="1" i="1" dirty="0" err="1" smtClean="0">
                <a:latin typeface="+mj-lt"/>
              </a:rPr>
              <a:t>Effektivisering</a:t>
            </a:r>
            <a:r>
              <a:rPr lang="en-US" sz="1400" b="1" i="1" dirty="0">
                <a:latin typeface="+mj-lt"/>
              </a:rPr>
              <a:t> </a:t>
            </a:r>
            <a:r>
              <a:rPr lang="en-US" sz="1400" b="1" i="1" dirty="0" err="1" smtClean="0">
                <a:latin typeface="+mj-lt"/>
              </a:rPr>
              <a:t>och</a:t>
            </a:r>
            <a:r>
              <a:rPr lang="en-US" sz="1400" b="1" i="1" dirty="0" smtClean="0">
                <a:latin typeface="+mj-lt"/>
              </a:rPr>
              <a:t> </a:t>
            </a:r>
            <a:r>
              <a:rPr lang="en-US" sz="1400" b="1" i="1" dirty="0" err="1" smtClean="0">
                <a:latin typeface="+mj-lt"/>
              </a:rPr>
              <a:t>besparing</a:t>
            </a:r>
            <a:r>
              <a:rPr lang="en-US" sz="1400" b="1" i="1" dirty="0" smtClean="0">
                <a:latin typeface="+mj-lt"/>
              </a:rPr>
              <a:t> </a:t>
            </a:r>
            <a:r>
              <a:rPr lang="en-US" sz="1400" b="1" i="1" dirty="0" err="1" smtClean="0">
                <a:latin typeface="+mj-lt"/>
              </a:rPr>
              <a:t>kan</a:t>
            </a:r>
            <a:r>
              <a:rPr lang="en-US" sz="1400" b="1" i="1" dirty="0" smtClean="0">
                <a:latin typeface="+mj-lt"/>
              </a:rPr>
              <a:t> </a:t>
            </a:r>
            <a:r>
              <a:rPr lang="en-US" sz="1400" b="1" i="1" dirty="0" err="1" smtClean="0">
                <a:latin typeface="+mj-lt"/>
              </a:rPr>
              <a:t>ingå</a:t>
            </a:r>
            <a:r>
              <a:rPr lang="en-US" sz="1400" b="1" i="1" dirty="0" smtClean="0">
                <a:latin typeface="+mj-lt"/>
              </a:rPr>
              <a:t> </a:t>
            </a:r>
            <a:r>
              <a:rPr lang="en-US" sz="1400" b="1" i="1" dirty="0" err="1" smtClean="0">
                <a:latin typeface="+mj-lt"/>
              </a:rPr>
              <a:t>i</a:t>
            </a:r>
            <a:r>
              <a:rPr lang="en-US" sz="1400" b="1" i="1" dirty="0" smtClean="0">
                <a:latin typeface="+mj-lt"/>
              </a:rPr>
              <a:t> </a:t>
            </a:r>
            <a:r>
              <a:rPr lang="en-US" sz="1400" b="1" i="1" dirty="0" err="1" smtClean="0">
                <a:latin typeface="+mj-lt"/>
              </a:rPr>
              <a:t>alla</a:t>
            </a:r>
            <a:r>
              <a:rPr lang="en-US" sz="1400" b="1" i="1" dirty="0" smtClean="0">
                <a:latin typeface="+mj-lt"/>
              </a:rPr>
              <a:t> led</a:t>
            </a:r>
          </a:p>
          <a:p>
            <a:pPr marL="285750" indent="-285750">
              <a:lnSpc>
                <a:spcPct val="140000"/>
              </a:lnSpc>
              <a:buFont typeface="Arial"/>
              <a:buChar char="•"/>
            </a:pPr>
            <a:endParaRPr lang="sv-SE" sz="1400" b="1" i="1" dirty="0" smtClean="0">
              <a:latin typeface="+mj-lt"/>
            </a:endParaRPr>
          </a:p>
        </p:txBody>
      </p:sp>
      <p:pic>
        <p:nvPicPr>
          <p:cNvPr id="5" name="Bildobjekt 4" descr="shutterstock_68131201.jpg"/>
          <p:cNvPicPr>
            <a:picLocks noChangeAspect="1"/>
          </p:cNvPicPr>
          <p:nvPr/>
        </p:nvPicPr>
        <p:blipFill>
          <a:blip r:embed="rId3"/>
          <a:srcRect r="55190"/>
          <a:stretch>
            <a:fillRect/>
          </a:stretch>
        </p:blipFill>
        <p:spPr>
          <a:xfrm>
            <a:off x="457200" y="448056"/>
            <a:ext cx="3124200" cy="46573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Energifrågor</a:t>
            </a:r>
            <a:r>
              <a:rPr lang="en-US" dirty="0" smtClean="0"/>
              <a:t> </a:t>
            </a:r>
            <a:r>
              <a:rPr lang="en-US" dirty="0" err="1" smtClean="0"/>
              <a:t>som</a:t>
            </a:r>
            <a:r>
              <a:rPr lang="en-US" dirty="0" smtClean="0"/>
              <a:t> </a:t>
            </a:r>
            <a:r>
              <a:rPr lang="en-US" dirty="0" err="1" smtClean="0"/>
              <a:t>intresseväckare</a:t>
            </a:r>
            <a:r>
              <a:rPr lang="en-US" dirty="0" smtClean="0"/>
              <a:t> </a:t>
            </a:r>
            <a:r>
              <a:rPr lang="en-US" dirty="0" err="1" smtClean="0"/>
              <a:t>för</a:t>
            </a:r>
            <a:r>
              <a:rPr lang="en-US" dirty="0" smtClean="0"/>
              <a:t> </a:t>
            </a:r>
            <a:r>
              <a:rPr lang="en-US" dirty="0" err="1" smtClean="0"/>
              <a:t>naturvetenskap</a:t>
            </a:r>
            <a:r>
              <a:rPr lang="en-US" dirty="0" smtClean="0"/>
              <a:t> </a:t>
            </a:r>
            <a:r>
              <a:rPr lang="en-US" dirty="0" err="1" smtClean="0"/>
              <a:t>och</a:t>
            </a:r>
            <a:r>
              <a:rPr lang="en-US" dirty="0" smtClean="0"/>
              <a:t> </a:t>
            </a:r>
            <a:r>
              <a:rPr lang="en-US" dirty="0" err="1" smtClean="0"/>
              <a:t>teknik</a:t>
            </a:r>
            <a:endParaRPr lang="en-US" dirty="0"/>
          </a:p>
        </p:txBody>
      </p:sp>
      <p:pic>
        <p:nvPicPr>
          <p:cNvPr id="6" name="Bildobjekt 5" descr="26-växthuseffekten.png"/>
          <p:cNvPicPr>
            <a:picLocks noChangeAspect="1"/>
          </p:cNvPicPr>
          <p:nvPr/>
        </p:nvPicPr>
        <p:blipFill>
          <a:blip r:embed="rId2"/>
          <a:stretch>
            <a:fillRect/>
          </a:stretch>
        </p:blipFill>
        <p:spPr>
          <a:xfrm>
            <a:off x="827584" y="1196752"/>
            <a:ext cx="3240360" cy="1947456"/>
          </a:xfrm>
          <a:prstGeom prst="rect">
            <a:avLst/>
          </a:prstGeom>
        </p:spPr>
      </p:pic>
      <p:pic>
        <p:nvPicPr>
          <p:cNvPr id="7" name="Picture 6"/>
          <p:cNvPicPr>
            <a:picLocks noChangeAspect="1"/>
          </p:cNvPicPr>
          <p:nvPr/>
        </p:nvPicPr>
        <p:blipFill>
          <a:blip r:embed="rId3"/>
          <a:stretch>
            <a:fillRect/>
          </a:stretch>
        </p:blipFill>
        <p:spPr>
          <a:xfrm>
            <a:off x="611560" y="1268760"/>
            <a:ext cx="938977" cy="871488"/>
          </a:xfrm>
          <a:prstGeom prst="rect">
            <a:avLst/>
          </a:prstGeom>
        </p:spPr>
      </p:pic>
      <p:sp>
        <p:nvSpPr>
          <p:cNvPr id="8" name="Oval 7"/>
          <p:cNvSpPr/>
          <p:nvPr/>
        </p:nvSpPr>
        <p:spPr>
          <a:xfrm>
            <a:off x="2483768" y="1556792"/>
            <a:ext cx="1152128" cy="1224136"/>
          </a:xfrm>
          <a:prstGeom prst="ellipse">
            <a:avLst/>
          </a:prstGeom>
          <a:solidFill>
            <a:schemeClr val="accent6">
              <a:lumMod val="40000"/>
              <a:lumOff val="60000"/>
            </a:schemeClr>
          </a:solidFill>
          <a:ln>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87900" y="1574800"/>
            <a:ext cx="1301045" cy="923330"/>
          </a:xfrm>
          <a:prstGeom prst="rect">
            <a:avLst/>
          </a:prstGeom>
          <a:noFill/>
        </p:spPr>
        <p:txBody>
          <a:bodyPr wrap="none" rtlCol="0">
            <a:spAutoFit/>
          </a:bodyPr>
          <a:lstStyle/>
          <a:p>
            <a:r>
              <a:rPr lang="en-US" dirty="0" smtClean="0"/>
              <a:t>Fusion</a:t>
            </a:r>
          </a:p>
          <a:p>
            <a:r>
              <a:rPr lang="en-US" dirty="0" err="1" smtClean="0"/>
              <a:t>Strålning</a:t>
            </a:r>
            <a:endParaRPr lang="en-US" dirty="0" smtClean="0"/>
          </a:p>
          <a:p>
            <a:r>
              <a:rPr lang="en-US" dirty="0" smtClean="0"/>
              <a:t>Absorption</a:t>
            </a:r>
            <a:endParaRPr lang="en-US" dirty="0"/>
          </a:p>
        </p:txBody>
      </p:sp>
      <p:pic>
        <p:nvPicPr>
          <p:cNvPr id="10" name="Picture 9"/>
          <p:cNvPicPr>
            <a:picLocks noChangeAspect="1"/>
          </p:cNvPicPr>
          <p:nvPr/>
        </p:nvPicPr>
        <p:blipFill>
          <a:blip r:embed="rId4"/>
          <a:stretch>
            <a:fillRect/>
          </a:stretch>
        </p:blipFill>
        <p:spPr>
          <a:xfrm>
            <a:off x="6156176" y="3284984"/>
            <a:ext cx="1828027" cy="1726704"/>
          </a:xfrm>
          <a:prstGeom prst="rect">
            <a:avLst/>
          </a:prstGeom>
        </p:spPr>
      </p:pic>
      <p:sp>
        <p:nvSpPr>
          <p:cNvPr id="11" name="TextBox 10"/>
          <p:cNvSpPr txBox="1"/>
          <p:nvPr/>
        </p:nvSpPr>
        <p:spPr>
          <a:xfrm>
            <a:off x="6660232" y="2996952"/>
            <a:ext cx="864652" cy="369332"/>
          </a:xfrm>
          <a:prstGeom prst="rect">
            <a:avLst/>
          </a:prstGeom>
          <a:noFill/>
        </p:spPr>
        <p:txBody>
          <a:bodyPr wrap="none" rtlCol="0">
            <a:spAutoFit/>
          </a:bodyPr>
          <a:lstStyle/>
          <a:p>
            <a:r>
              <a:rPr lang="en-US" dirty="0" err="1" smtClean="0"/>
              <a:t>Solcell</a:t>
            </a:r>
            <a:endParaRPr lang="en-US" dirty="0"/>
          </a:p>
        </p:txBody>
      </p:sp>
      <p:cxnSp>
        <p:nvCxnSpPr>
          <p:cNvPr id="13" name="Straight Arrow Connector 12"/>
          <p:cNvCxnSpPr/>
          <p:nvPr/>
        </p:nvCxnSpPr>
        <p:spPr>
          <a:xfrm flipH="1">
            <a:off x="4427984" y="4077072"/>
            <a:ext cx="12241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43808" y="3861048"/>
            <a:ext cx="1262159" cy="923330"/>
          </a:xfrm>
          <a:prstGeom prst="rect">
            <a:avLst/>
          </a:prstGeom>
          <a:noFill/>
        </p:spPr>
        <p:txBody>
          <a:bodyPr wrap="none" rtlCol="0">
            <a:spAutoFit/>
          </a:bodyPr>
          <a:lstStyle/>
          <a:p>
            <a:r>
              <a:rPr lang="en-US" dirty="0" err="1" smtClean="0"/>
              <a:t>Elektroner</a:t>
            </a:r>
            <a:endParaRPr lang="en-US" dirty="0" smtClean="0"/>
          </a:p>
          <a:p>
            <a:r>
              <a:rPr lang="en-US" dirty="0" err="1" smtClean="0"/>
              <a:t>Elektricitet</a:t>
            </a:r>
            <a:endParaRPr lang="en-US" dirty="0" smtClean="0"/>
          </a:p>
          <a:p>
            <a:r>
              <a:rPr lang="en-US" dirty="0" err="1" smtClean="0"/>
              <a:t>Värme</a:t>
            </a:r>
            <a:endParaRPr lang="en-US" dirty="0" smtClean="0"/>
          </a:p>
        </p:txBody>
      </p:sp>
      <p:pic>
        <p:nvPicPr>
          <p:cNvPr id="18" name="Picture 17"/>
          <p:cNvPicPr>
            <a:picLocks noChangeAspect="1"/>
          </p:cNvPicPr>
          <p:nvPr/>
        </p:nvPicPr>
        <p:blipFill>
          <a:blip r:embed="rId5"/>
          <a:stretch>
            <a:fillRect/>
          </a:stretch>
        </p:blipFill>
        <p:spPr>
          <a:xfrm>
            <a:off x="2267744" y="1527142"/>
            <a:ext cx="1674187" cy="1181778"/>
          </a:xfrm>
          <a:prstGeom prst="rect">
            <a:avLst/>
          </a:prstGeom>
        </p:spPr>
      </p:pic>
      <p:cxnSp>
        <p:nvCxnSpPr>
          <p:cNvPr id="20" name="Straight Arrow Connector 19"/>
          <p:cNvCxnSpPr/>
          <p:nvPr/>
        </p:nvCxnSpPr>
        <p:spPr>
          <a:xfrm>
            <a:off x="7164288" y="2060848"/>
            <a:ext cx="0"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9" idx="3"/>
          </p:cNvCxnSpPr>
          <p:nvPr/>
        </p:nvCxnSpPr>
        <p:spPr>
          <a:xfrm>
            <a:off x="6088945" y="2036465"/>
            <a:ext cx="1075343" cy="2438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374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5" name="Rektangel 4"/>
          <p:cNvSpPr/>
          <p:nvPr/>
        </p:nvSpPr>
        <p:spPr>
          <a:xfrm>
            <a:off x="457200" y="457200"/>
            <a:ext cx="8229600" cy="44958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shutterstock_110451836-1000px.jpg"/>
          <p:cNvPicPr>
            <a:picLocks noChangeAspect="1"/>
          </p:cNvPicPr>
          <p:nvPr/>
        </p:nvPicPr>
        <p:blipFill>
          <a:blip r:embed="rId3"/>
          <a:stretch>
            <a:fillRect/>
          </a:stretch>
        </p:blipFill>
        <p:spPr>
          <a:xfrm>
            <a:off x="4800600" y="1295400"/>
            <a:ext cx="3175000" cy="3175000"/>
          </a:xfrm>
          <a:prstGeom prst="rect">
            <a:avLst/>
          </a:prstGeom>
        </p:spPr>
      </p:pic>
      <p:sp>
        <p:nvSpPr>
          <p:cNvPr id="6" name="textruta 5"/>
          <p:cNvSpPr txBox="1"/>
          <p:nvPr/>
        </p:nvSpPr>
        <p:spPr>
          <a:xfrm>
            <a:off x="1066800" y="2134850"/>
            <a:ext cx="3886200" cy="1446550"/>
          </a:xfrm>
          <a:prstGeom prst="rect">
            <a:avLst/>
          </a:prstGeom>
          <a:noFill/>
        </p:spPr>
        <p:txBody>
          <a:bodyPr wrap="square" rtlCol="0">
            <a:spAutoFit/>
          </a:bodyPr>
          <a:lstStyle/>
          <a:p>
            <a:pPr algn="ctr"/>
            <a:r>
              <a:rPr lang="sv-SE" sz="4000" b="1" dirty="0" smtClean="0">
                <a:solidFill>
                  <a:schemeClr val="accent3"/>
                </a:solidFill>
              </a:rPr>
              <a:t>TACK!</a:t>
            </a:r>
          </a:p>
          <a:p>
            <a:pPr algn="ctr"/>
            <a:endParaRPr lang="sv-SE" sz="2800" dirty="0" smtClean="0">
              <a:solidFill>
                <a:schemeClr val="accent3"/>
              </a:solidFill>
            </a:endParaRPr>
          </a:p>
          <a:p>
            <a:pPr algn="ctr"/>
            <a:r>
              <a:rPr lang="sv-SE" sz="2000" dirty="0" err="1" smtClean="0">
                <a:solidFill>
                  <a:schemeClr val="bg1"/>
                </a:solidFill>
              </a:rPr>
              <a:t>www.iva.se/energiboken</a:t>
            </a:r>
            <a:endParaRPr lang="sv-SE" sz="2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a:xfrm>
            <a:off x="304800" y="274638"/>
            <a:ext cx="8229600" cy="1143000"/>
          </a:xfrm>
        </p:spPr>
        <p:txBody>
          <a:bodyPr lIns="0" anchor="t" anchorCtr="0"/>
          <a:lstStyle/>
          <a:p>
            <a:pPr marL="71438"/>
            <a:r>
              <a:rPr lang="sv-SE" dirty="0" smtClean="0">
                <a:solidFill>
                  <a:schemeClr val="bg1"/>
                </a:solidFill>
              </a:rPr>
              <a:t>Prins Daniel </a:t>
            </a:r>
            <a:r>
              <a:rPr lang="sv-SE" dirty="0" err="1" smtClean="0">
                <a:solidFill>
                  <a:schemeClr val="bg1"/>
                </a:solidFill>
              </a:rPr>
              <a:t>Fellowship</a:t>
            </a:r>
            <a:endParaRPr lang="sv-SE" dirty="0">
              <a:solidFill>
                <a:schemeClr val="bg1"/>
              </a:solidFill>
            </a:endParaRPr>
          </a:p>
        </p:txBody>
      </p:sp>
      <p:sp>
        <p:nvSpPr>
          <p:cNvPr id="25" name="Rektangel 24"/>
          <p:cNvSpPr/>
          <p:nvPr/>
        </p:nvSpPr>
        <p:spPr>
          <a:xfrm>
            <a:off x="457200" y="457200"/>
            <a:ext cx="5410200" cy="47244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400" b="1" dirty="0" smtClean="0">
              <a:solidFill>
                <a:schemeClr val="accent3"/>
              </a:solidFill>
              <a:latin typeface="+mj-lt"/>
            </a:endParaRPr>
          </a:p>
        </p:txBody>
      </p:sp>
      <p:sp>
        <p:nvSpPr>
          <p:cNvPr id="11" name="textruta 10"/>
          <p:cNvSpPr txBox="1"/>
          <p:nvPr/>
        </p:nvSpPr>
        <p:spPr>
          <a:xfrm>
            <a:off x="685800" y="838200"/>
            <a:ext cx="4800600" cy="1754327"/>
          </a:xfrm>
          <a:prstGeom prst="rect">
            <a:avLst/>
          </a:prstGeom>
          <a:noFill/>
        </p:spPr>
        <p:txBody>
          <a:bodyPr wrap="square" rtlCol="0">
            <a:spAutoFit/>
          </a:bodyPr>
          <a:lstStyle/>
          <a:p>
            <a:pPr algn="ctr"/>
            <a:endParaRPr lang="sv-SE" sz="3600" b="1" dirty="0" smtClean="0">
              <a:solidFill>
                <a:srgbClr val="EE813C"/>
              </a:solidFill>
            </a:endParaRPr>
          </a:p>
          <a:p>
            <a:pPr algn="ctr"/>
            <a:r>
              <a:rPr lang="sv-SE" sz="3600" b="1" dirty="0" smtClean="0">
                <a:solidFill>
                  <a:srgbClr val="EE813C"/>
                </a:solidFill>
              </a:rPr>
              <a:t>ENERGI </a:t>
            </a:r>
          </a:p>
          <a:p>
            <a:pPr algn="ctr"/>
            <a:r>
              <a:rPr lang="sv-SE" sz="3600" b="1" dirty="0" smtClean="0">
                <a:solidFill>
                  <a:srgbClr val="EE813C"/>
                </a:solidFill>
              </a:rPr>
              <a:t>I SVERIGE </a:t>
            </a:r>
            <a:endParaRPr lang="sv-SE" sz="3600" b="1" dirty="0">
              <a:solidFill>
                <a:srgbClr val="EE813C"/>
              </a:solidFill>
            </a:endParaRPr>
          </a:p>
        </p:txBody>
      </p:sp>
      <p:pic>
        <p:nvPicPr>
          <p:cNvPr id="7" name="Bildobjekt 6" descr="shutterstock_13442539.jpg"/>
          <p:cNvPicPr>
            <a:picLocks noChangeAspect="1"/>
          </p:cNvPicPr>
          <p:nvPr/>
        </p:nvPicPr>
        <p:blipFill>
          <a:blip r:embed="rId3"/>
          <a:srcRect l="12145"/>
          <a:stretch>
            <a:fillRect/>
          </a:stretch>
        </p:blipFill>
        <p:spPr>
          <a:xfrm>
            <a:off x="5943600" y="457200"/>
            <a:ext cx="2756002" cy="472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ktangel 24"/>
          <p:cNvSpPr/>
          <p:nvPr/>
        </p:nvSpPr>
        <p:spPr>
          <a:xfrm>
            <a:off x="539552" y="3356992"/>
            <a:ext cx="8229600" cy="18288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400" b="1" dirty="0" smtClean="0">
              <a:solidFill>
                <a:schemeClr val="accent3"/>
              </a:solidFill>
              <a:latin typeface="+mj-lt"/>
            </a:endParaRPr>
          </a:p>
        </p:txBody>
      </p:sp>
      <p:sp>
        <p:nvSpPr>
          <p:cNvPr id="11" name="textruta 10"/>
          <p:cNvSpPr txBox="1"/>
          <p:nvPr/>
        </p:nvSpPr>
        <p:spPr>
          <a:xfrm>
            <a:off x="609600" y="3505200"/>
            <a:ext cx="4419600" cy="1200329"/>
          </a:xfrm>
          <a:prstGeom prst="rect">
            <a:avLst/>
          </a:prstGeom>
          <a:noFill/>
        </p:spPr>
        <p:txBody>
          <a:bodyPr wrap="square" rtlCol="0">
            <a:spAutoFit/>
          </a:bodyPr>
          <a:lstStyle/>
          <a:p>
            <a:r>
              <a:rPr lang="sv-SE" dirty="0" smtClean="0">
                <a:solidFill>
                  <a:srgbClr val="FFFFFF"/>
                </a:solidFill>
              </a:rPr>
              <a:t>Omvandling från </a:t>
            </a:r>
            <a:r>
              <a:rPr lang="sv-SE" b="1" i="1" dirty="0" smtClean="0">
                <a:solidFill>
                  <a:schemeClr val="accent3"/>
                </a:solidFill>
              </a:rPr>
              <a:t>primära energikällor </a:t>
            </a:r>
            <a:r>
              <a:rPr lang="sv-SE" dirty="0" smtClean="0">
                <a:solidFill>
                  <a:srgbClr val="FFFFFF"/>
                </a:solidFill>
              </a:rPr>
              <a:t>via</a:t>
            </a:r>
            <a:r>
              <a:rPr lang="sv-SE" dirty="0" smtClean="0">
                <a:solidFill>
                  <a:schemeClr val="accent3"/>
                </a:solidFill>
              </a:rPr>
              <a:t> </a:t>
            </a:r>
            <a:r>
              <a:rPr lang="sv-SE" b="1" i="1" dirty="0" smtClean="0">
                <a:solidFill>
                  <a:schemeClr val="accent3"/>
                </a:solidFill>
              </a:rPr>
              <a:t>energibärare</a:t>
            </a:r>
            <a:r>
              <a:rPr lang="sv-SE" dirty="0" smtClean="0">
                <a:solidFill>
                  <a:schemeClr val="accent3"/>
                </a:solidFill>
              </a:rPr>
              <a:t> </a:t>
            </a:r>
            <a:r>
              <a:rPr lang="sv-SE" dirty="0" smtClean="0">
                <a:solidFill>
                  <a:srgbClr val="FFFFFF"/>
                </a:solidFill>
              </a:rPr>
              <a:t>till</a:t>
            </a:r>
            <a:r>
              <a:rPr lang="sv-SE" dirty="0" smtClean="0">
                <a:solidFill>
                  <a:schemeClr val="accent3"/>
                </a:solidFill>
              </a:rPr>
              <a:t> </a:t>
            </a:r>
            <a:r>
              <a:rPr lang="sv-SE" b="1" i="1" dirty="0" smtClean="0">
                <a:solidFill>
                  <a:schemeClr val="accent3"/>
                </a:solidFill>
              </a:rPr>
              <a:t>energianvändning</a:t>
            </a:r>
            <a:r>
              <a:rPr lang="sv-SE" dirty="0" smtClean="0">
                <a:solidFill>
                  <a:schemeClr val="accent3"/>
                </a:solidFill>
              </a:rPr>
              <a:t> </a:t>
            </a:r>
            <a:r>
              <a:rPr lang="sv-SE" dirty="0" smtClean="0">
                <a:solidFill>
                  <a:srgbClr val="FFFFFF"/>
                </a:solidFill>
              </a:rPr>
              <a:t>inom industri, bostäder och transporter medför </a:t>
            </a:r>
            <a:r>
              <a:rPr lang="sv-SE" b="1" i="1" dirty="0" smtClean="0">
                <a:solidFill>
                  <a:schemeClr val="accent3"/>
                </a:solidFill>
              </a:rPr>
              <a:t>förluster.</a:t>
            </a:r>
            <a:endParaRPr lang="sv-SE" b="1" i="1" dirty="0">
              <a:solidFill>
                <a:schemeClr val="accent3"/>
              </a:solidFill>
            </a:endParaRPr>
          </a:p>
        </p:txBody>
      </p:sp>
      <p:sp>
        <p:nvSpPr>
          <p:cNvPr id="22" name="Rektangel 21"/>
          <p:cNvSpPr/>
          <p:nvPr/>
        </p:nvSpPr>
        <p:spPr>
          <a:xfrm>
            <a:off x="457200" y="457200"/>
            <a:ext cx="8229600" cy="2819400"/>
          </a:xfrm>
          <a:prstGeom prst="rect">
            <a:avLst/>
          </a:prstGeom>
          <a:no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ctr"/>
            <a:endParaRPr lang="sv-SE" sz="2000" dirty="0" smtClean="0">
              <a:solidFill>
                <a:schemeClr val="bg1"/>
              </a:solidFill>
              <a:latin typeface="+mj-lt"/>
            </a:endParaRPr>
          </a:p>
        </p:txBody>
      </p:sp>
      <p:sp>
        <p:nvSpPr>
          <p:cNvPr id="23" name="Rektangel med rundade hörn 22"/>
          <p:cNvSpPr/>
          <p:nvPr/>
        </p:nvSpPr>
        <p:spPr>
          <a:xfrm>
            <a:off x="4953000" y="3505200"/>
            <a:ext cx="838200" cy="609600"/>
          </a:xfrm>
          <a:prstGeom prst="round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p:cNvSpPr/>
          <p:nvPr/>
        </p:nvSpPr>
        <p:spPr>
          <a:xfrm>
            <a:off x="6324600" y="3505200"/>
            <a:ext cx="838200" cy="609600"/>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med rundade hörn 25"/>
          <p:cNvSpPr/>
          <p:nvPr/>
        </p:nvSpPr>
        <p:spPr>
          <a:xfrm>
            <a:off x="7620000" y="3505200"/>
            <a:ext cx="838200" cy="609600"/>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Höger 26"/>
          <p:cNvSpPr/>
          <p:nvPr/>
        </p:nvSpPr>
        <p:spPr>
          <a:xfrm>
            <a:off x="5638800" y="3657600"/>
            <a:ext cx="838200" cy="304800"/>
          </a:xfrm>
          <a:prstGeom prst="rightArrow">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Höger 27"/>
          <p:cNvSpPr/>
          <p:nvPr/>
        </p:nvSpPr>
        <p:spPr>
          <a:xfrm>
            <a:off x="7010400" y="3657600"/>
            <a:ext cx="838200" cy="304800"/>
          </a:xfrm>
          <a:prstGeom prst="rightArrow">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p:cNvSpPr/>
          <p:nvPr/>
        </p:nvSpPr>
        <p:spPr>
          <a:xfrm>
            <a:off x="5791200" y="4114800"/>
            <a:ext cx="533400" cy="609600"/>
          </a:xfrm>
          <a:prstGeom prst="downArrow">
            <a:avLst/>
          </a:prstGeom>
          <a:solidFill>
            <a:schemeClr val="accent4">
              <a:lumMod val="25000"/>
              <a:lumOff val="75000"/>
            </a:schemeClr>
          </a:solidFill>
          <a:ln>
            <a:noFill/>
          </a:ln>
          <a:effectLst>
            <a:outerShdw blurRad="50800" dist="279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9"/>
          <p:cNvSpPr/>
          <p:nvPr/>
        </p:nvSpPr>
        <p:spPr>
          <a:xfrm>
            <a:off x="7162800" y="4114800"/>
            <a:ext cx="533400" cy="609600"/>
          </a:xfrm>
          <a:prstGeom prst="downArrow">
            <a:avLst/>
          </a:prstGeom>
          <a:solidFill>
            <a:schemeClr val="accent4">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objekt 12" descr="5-energisektorn-2012.png"/>
          <p:cNvPicPr>
            <a:picLocks noChangeAspect="1"/>
          </p:cNvPicPr>
          <p:nvPr/>
        </p:nvPicPr>
        <p:blipFill>
          <a:blip r:embed="rId3"/>
          <a:stretch>
            <a:fillRect/>
          </a:stretch>
        </p:blipFill>
        <p:spPr>
          <a:xfrm>
            <a:off x="589464" y="791307"/>
            <a:ext cx="8077798" cy="23055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IVA powerpoint beige">
  <a:themeElements>
    <a:clrScheme name="IVA s färger">
      <a:dk1>
        <a:sysClr val="windowText" lastClr="000000"/>
      </a:dk1>
      <a:lt1>
        <a:sysClr val="window" lastClr="FFFFFF"/>
      </a:lt1>
      <a:dk2>
        <a:srgbClr val="1F497D"/>
      </a:dk2>
      <a:lt2>
        <a:srgbClr val="EEECE1"/>
      </a:lt2>
      <a:accent1>
        <a:srgbClr val="0064AD"/>
      </a:accent1>
      <a:accent2>
        <a:srgbClr val="D4D3C0"/>
      </a:accent2>
      <a:accent3>
        <a:srgbClr val="EE813C"/>
      </a:accent3>
      <a:accent4>
        <a:srgbClr val="1A171B"/>
      </a:accent4>
      <a:accent5>
        <a:srgbClr val="CFD9E7"/>
      </a:accent5>
      <a:accent6>
        <a:srgbClr val="4DA88E"/>
      </a:accent6>
      <a:hlink>
        <a:srgbClr val="0000FF"/>
      </a:hlink>
      <a:folHlink>
        <a:srgbClr val="800080"/>
      </a:folHlink>
    </a:clrScheme>
    <a:fontScheme name="IVAs teckensnitt">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Burspråk.thmx</Template>
  <TotalTime>17684</TotalTime>
  <Words>3238</Words>
  <Application>Microsoft Macintosh PowerPoint</Application>
  <PresentationFormat>On-screen Show (4:3)</PresentationFormat>
  <Paragraphs>514</Paragraphs>
  <Slides>71</Slides>
  <Notes>61</Notes>
  <HiddenSlides>12</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IVA powerpoint beige</vt:lpstr>
      <vt:lpstr>Prins Daniel Fellowship</vt:lpstr>
      <vt:lpstr>Prins Daniel Fellowship</vt:lpstr>
      <vt:lpstr>PowerPoint Presentation</vt:lpstr>
      <vt:lpstr>Prins Daniel Fellowship</vt:lpstr>
      <vt:lpstr>Prins Daniel Fellowship</vt:lpstr>
      <vt:lpstr>PowerPoint Presentation</vt:lpstr>
      <vt:lpstr>PowerPoint Presentation</vt:lpstr>
      <vt:lpstr>Prins Daniel Fellowship</vt:lpstr>
      <vt:lpstr>PowerPoint Presentation</vt:lpstr>
      <vt:lpstr>Vad har ni hört/läst? Diskutera med era grannar!</vt:lpstr>
      <vt:lpstr>PowerPoint Presentation</vt:lpstr>
      <vt:lpstr>Prins Daniel Fellowship</vt:lpstr>
      <vt:lpstr>PowerPoint Presentation</vt:lpstr>
      <vt:lpstr>PowerPoint Presentation</vt:lpstr>
      <vt:lpstr>Prins Daniel Fellowship</vt:lpstr>
      <vt:lpstr>PowerPoint Presentation</vt:lpstr>
      <vt:lpstr>PowerPoint Presentation</vt:lpstr>
      <vt:lpstr>Vad har ni hört/läst? Diskutera med era grannar!</vt:lpstr>
      <vt:lpstr>Prins Daniel Fellowship</vt:lpstr>
      <vt:lpstr>PowerPoint Presentation</vt:lpstr>
      <vt:lpstr>Prins Daniel Fellowship</vt:lpstr>
      <vt:lpstr>PowerPoint Presentation</vt:lpstr>
      <vt:lpstr>PowerPoint Presentation</vt:lpstr>
      <vt:lpstr>När tar de fossila bränslen slut? Varför?</vt:lpstr>
      <vt:lpstr>PowerPoint Presentation</vt:lpstr>
      <vt:lpstr>PowerPoint Presentation</vt:lpstr>
      <vt:lpstr>PowerPoint Presentation</vt:lpstr>
      <vt:lpstr>VAD ÄR FRACKING?</vt:lpstr>
      <vt:lpstr>VAR FINNS NATURGAS I SKIFFERLAGER?</vt:lpstr>
      <vt:lpstr>PowerPoint Presentation</vt:lpstr>
      <vt:lpstr>PowerPoint Presentation</vt:lpstr>
      <vt:lpstr>Vad kan vi göra åt detta?</vt:lpstr>
      <vt:lpstr>PowerPoint Presentation</vt:lpstr>
      <vt:lpstr>Prins Daniel Fellowship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Uthålliga energikällor</vt:lpstr>
      <vt:lpstr>Marknadsandel – sol; &lt; 0.1 %</vt:lpstr>
      <vt:lpstr>PowerPoint Presentation</vt:lpstr>
      <vt:lpstr>PowerPoint Presentation</vt:lpstr>
      <vt:lpstr>PowerPoint Presentation</vt:lpstr>
      <vt:lpstr>PowerPoint Presentation</vt:lpstr>
      <vt:lpstr>PowerPoint Presentation</vt:lpstr>
      <vt:lpstr>11 TWh/decemberdag från solceller (160 x 160 km2)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Energifrågor som intresseväckare för naturvetenskap och teknik</vt:lpstr>
      <vt:lpstr>Prins Daniel Fellowship</vt:lpstr>
    </vt:vector>
  </TitlesOfParts>
  <Company>Kungl Ingengorsvetenskapsakademien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Nätverket IVA</dc:title>
  <dc:creator>Thomas Malmer</dc:creator>
  <cp:lastModifiedBy>Igor Zoric</cp:lastModifiedBy>
  <cp:revision>1040</cp:revision>
  <dcterms:created xsi:type="dcterms:W3CDTF">2012-10-31T14:34:53Z</dcterms:created>
  <dcterms:modified xsi:type="dcterms:W3CDTF">2014-11-21T09:14:13Z</dcterms:modified>
</cp:coreProperties>
</file>