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0"/>
  </p:notesMasterIdLst>
  <p:handoutMasterIdLst>
    <p:handoutMasterId r:id="rId31"/>
  </p:handoutMasterIdLst>
  <p:sldIdLst>
    <p:sldId id="291" r:id="rId2"/>
    <p:sldId id="372" r:id="rId3"/>
    <p:sldId id="401" r:id="rId4"/>
    <p:sldId id="373" r:id="rId5"/>
    <p:sldId id="382" r:id="rId6"/>
    <p:sldId id="402" r:id="rId7"/>
    <p:sldId id="392" r:id="rId8"/>
    <p:sldId id="383" r:id="rId9"/>
    <p:sldId id="396" r:id="rId10"/>
    <p:sldId id="370" r:id="rId11"/>
    <p:sldId id="374" r:id="rId12"/>
    <p:sldId id="371" r:id="rId13"/>
    <p:sldId id="386" r:id="rId14"/>
    <p:sldId id="388" r:id="rId15"/>
    <p:sldId id="368" r:id="rId16"/>
    <p:sldId id="389" r:id="rId17"/>
    <p:sldId id="390" r:id="rId18"/>
    <p:sldId id="313" r:id="rId19"/>
    <p:sldId id="397" r:id="rId20"/>
    <p:sldId id="393" r:id="rId21"/>
    <p:sldId id="384" r:id="rId22"/>
    <p:sldId id="385" r:id="rId23"/>
    <p:sldId id="387" r:id="rId24"/>
    <p:sldId id="375" r:id="rId25"/>
    <p:sldId id="399" r:id="rId26"/>
    <p:sldId id="398" r:id="rId27"/>
    <p:sldId id="400" r:id="rId28"/>
    <p:sldId id="394" r:id="rId29"/>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pitchFamily="-84" charset="0"/>
        <a:ea typeface="Arial" pitchFamily="-84" charset="0"/>
        <a:cs typeface="Arial" pitchFamily="-84" charset="0"/>
      </a:defRPr>
    </a:lvl1pPr>
    <a:lvl2pPr marL="4572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2pPr>
    <a:lvl3pPr marL="9144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3pPr>
    <a:lvl4pPr marL="13716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4pPr>
    <a:lvl5pPr marL="18288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5pPr>
    <a:lvl6pPr marL="2286000" algn="l" defTabSz="457200" rtl="0" eaLnBrk="1" latinLnBrk="0" hangingPunct="1">
      <a:defRPr kern="1200">
        <a:solidFill>
          <a:schemeClr val="tx1"/>
        </a:solidFill>
        <a:latin typeface="Arial" pitchFamily="-84" charset="0"/>
        <a:ea typeface="Arial" pitchFamily="-84" charset="0"/>
        <a:cs typeface="Arial" pitchFamily="-84" charset="0"/>
      </a:defRPr>
    </a:lvl6pPr>
    <a:lvl7pPr marL="2743200" algn="l" defTabSz="457200" rtl="0" eaLnBrk="1" latinLnBrk="0" hangingPunct="1">
      <a:defRPr kern="1200">
        <a:solidFill>
          <a:schemeClr val="tx1"/>
        </a:solidFill>
        <a:latin typeface="Arial" pitchFamily="-84" charset="0"/>
        <a:ea typeface="Arial" pitchFamily="-84" charset="0"/>
        <a:cs typeface="Arial" pitchFamily="-84" charset="0"/>
      </a:defRPr>
    </a:lvl7pPr>
    <a:lvl8pPr marL="3200400" algn="l" defTabSz="457200" rtl="0" eaLnBrk="1" latinLnBrk="0" hangingPunct="1">
      <a:defRPr kern="1200">
        <a:solidFill>
          <a:schemeClr val="tx1"/>
        </a:solidFill>
        <a:latin typeface="Arial" pitchFamily="-84" charset="0"/>
        <a:ea typeface="Arial" pitchFamily="-84" charset="0"/>
        <a:cs typeface="Arial" pitchFamily="-84" charset="0"/>
      </a:defRPr>
    </a:lvl8pPr>
    <a:lvl9pPr marL="3657600" algn="l" defTabSz="457200" rtl="0" eaLnBrk="1" latinLnBrk="0" hangingPunct="1">
      <a:defRPr kern="1200">
        <a:solidFill>
          <a:schemeClr val="tx1"/>
        </a:solidFill>
        <a:latin typeface="Arial" pitchFamily="-84" charset="0"/>
        <a:ea typeface="Arial" pitchFamily="-84" charset="0"/>
        <a:cs typeface="Arial"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Mörkt format 1 - Dekorfär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2" autoAdjust="0"/>
    <p:restoredTop sz="86869" autoAdjust="0"/>
  </p:normalViewPr>
  <p:slideViewPr>
    <p:cSldViewPr>
      <p:cViewPr>
        <p:scale>
          <a:sx n="100" d="100"/>
          <a:sy n="100" d="100"/>
        </p:scale>
        <p:origin x="-63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2672"/>
    </p:cViewPr>
  </p:sorterViewPr>
  <p:notesViewPr>
    <p:cSldViewPr>
      <p:cViewPr varScale="1">
        <p:scale>
          <a:sx n="79" d="100"/>
          <a:sy n="79" d="100"/>
        </p:scale>
        <p:origin x="-393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3890921-D5C2-AA4D-A623-C9206508134D}" type="datetimeFigureOut">
              <a:rPr lang="sv-SE"/>
              <a:pPr/>
              <a:t>2014-04-03</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5FDA85B-6A0E-DA43-9E13-8505BC424526}" type="slidenum">
              <a:rPr lang="sv-SE"/>
              <a:pPr/>
              <a:t>‹#›</a:t>
            </a:fld>
            <a:endParaRPr lang="sv-SE"/>
          </a:p>
        </p:txBody>
      </p:sp>
    </p:spTree>
    <p:extLst>
      <p:ext uri="{BB962C8B-B14F-4D97-AF65-F5344CB8AC3E}">
        <p14:creationId xmlns:p14="http://schemas.microsoft.com/office/powerpoint/2010/main" val="181171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defRPr>
            </a:lvl1pPr>
          </a:lstStyle>
          <a:p>
            <a:fld id="{835856D3-C333-F045-A93C-5E39FB71E173}" type="datetimeFigureOut">
              <a:rPr lang="sv-SE"/>
              <a:pPr/>
              <a:t>2014-04-03</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defRPr>
            </a:lvl1pPr>
          </a:lstStyle>
          <a:p>
            <a:fld id="{1BE2321C-F357-7242-B71C-ABEFCD89A102}" type="slidenum">
              <a:rPr lang="sv-SE"/>
              <a:pPr/>
              <a:t>‹#›</a:t>
            </a:fld>
            <a:endParaRPr lang="sv-SE"/>
          </a:p>
        </p:txBody>
      </p:sp>
    </p:spTree>
    <p:extLst>
      <p:ext uri="{BB962C8B-B14F-4D97-AF65-F5344CB8AC3E}">
        <p14:creationId xmlns:p14="http://schemas.microsoft.com/office/powerpoint/2010/main" val="2678166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Notera att titeln är en fråga.</a:t>
            </a:r>
          </a:p>
          <a:p>
            <a:r>
              <a:rPr lang="sv-SE" dirty="0" smtClean="0"/>
              <a:t>Detta är första gången jag ger den här föreläsningen – ni är testpiloter.</a:t>
            </a:r>
            <a:r>
              <a:rPr lang="sv-SE" baseline="0" dirty="0" smtClean="0"/>
              <a:t> Jag säger testpiloter – inte försökskaniner, för ni får möjlighet att pröva angreppssättet i grupparbete.</a:t>
            </a:r>
          </a:p>
          <a:p>
            <a:endParaRPr lang="sv-SE" baseline="0" dirty="0" smtClean="0"/>
          </a:p>
          <a:p>
            <a:r>
              <a:rPr lang="sv-SE" baseline="0" dirty="0" smtClean="0"/>
              <a:t>Om jag kan förmedla inspiration till en enda av er att tända en gnista hos en enda av era elever att jobba med ett uthålligt samhälle så är det belöning nog för den här föreläsningen.</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Jag </a:t>
            </a:r>
            <a:r>
              <a:rPr lang="en-US" dirty="0" err="1" smtClean="0"/>
              <a:t>är</a:t>
            </a:r>
            <a:r>
              <a:rPr lang="en-US" dirty="0" smtClean="0"/>
              <a:t> </a:t>
            </a:r>
            <a:r>
              <a:rPr lang="en-US" dirty="0" err="1" smtClean="0"/>
              <a:t>väldigt</a:t>
            </a:r>
            <a:r>
              <a:rPr lang="en-US" dirty="0" smtClean="0"/>
              <a:t> </a:t>
            </a:r>
            <a:r>
              <a:rPr lang="en-US" dirty="0" err="1" smtClean="0"/>
              <a:t>medveten</a:t>
            </a:r>
            <a:r>
              <a:rPr lang="en-US" baseline="0" dirty="0" smtClean="0"/>
              <a:t> </a:t>
            </a:r>
            <a:r>
              <a:rPr lang="en-US" baseline="0" dirty="0" err="1" smtClean="0"/>
              <a:t>om</a:t>
            </a:r>
            <a:r>
              <a:rPr lang="en-US" baseline="0" dirty="0" smtClean="0"/>
              <a:t> </a:t>
            </a:r>
            <a:r>
              <a:rPr lang="en-US" baseline="0" dirty="0" err="1" smtClean="0"/>
              <a:t>att</a:t>
            </a:r>
            <a:r>
              <a:rPr lang="en-US" baseline="0" dirty="0" smtClean="0"/>
              <a:t> jag </a:t>
            </a:r>
            <a:r>
              <a:rPr lang="en-US" baseline="0" dirty="0" err="1" smtClean="0"/>
              <a:t>kan</a:t>
            </a:r>
            <a:r>
              <a:rPr lang="en-US" baseline="0" dirty="0" smtClean="0"/>
              <a:t> </a:t>
            </a:r>
            <a:r>
              <a:rPr lang="en-US" baseline="0" dirty="0" err="1" smtClean="0"/>
              <a:t>missa</a:t>
            </a:r>
            <a:r>
              <a:rPr lang="en-US" baseline="0" dirty="0" smtClean="0"/>
              <a:t> I </a:t>
            </a:r>
            <a:r>
              <a:rPr lang="en-US" baseline="0" dirty="0" err="1" smtClean="0"/>
              <a:t>upplägget</a:t>
            </a:r>
            <a:r>
              <a:rPr lang="en-US" baseline="0" dirty="0" smtClean="0"/>
              <a:t>; </a:t>
            </a:r>
            <a:r>
              <a:rPr lang="en-US" baseline="0" dirty="0" err="1" smtClean="0"/>
              <a:t>för</a:t>
            </a:r>
            <a:r>
              <a:rPr lang="en-US" baseline="0" dirty="0" smtClean="0"/>
              <a:t> </a:t>
            </a:r>
            <a:r>
              <a:rPr lang="en-US" baseline="0" dirty="0" err="1" smtClean="0"/>
              <a:t>svårt</a:t>
            </a:r>
            <a:r>
              <a:rPr lang="en-US" baseline="0" dirty="0" smtClean="0"/>
              <a:t>, </a:t>
            </a:r>
            <a:r>
              <a:rPr lang="en-US" baseline="0" dirty="0" err="1" smtClean="0"/>
              <a:t>för</a:t>
            </a:r>
            <a:r>
              <a:rPr lang="en-US" baseline="0" dirty="0" smtClean="0"/>
              <a:t> </a:t>
            </a:r>
            <a:r>
              <a:rPr lang="en-US" baseline="0" dirty="0" err="1" smtClean="0"/>
              <a:t>mycket</a:t>
            </a:r>
            <a:r>
              <a:rPr lang="en-US" baseline="0" dirty="0" smtClean="0"/>
              <a:t>, </a:t>
            </a:r>
            <a:r>
              <a:rPr lang="en-US" baseline="0" dirty="0" err="1" smtClean="0"/>
              <a:t>för</a:t>
            </a:r>
            <a:r>
              <a:rPr lang="en-US" baseline="0" dirty="0" smtClean="0"/>
              <a:t> </a:t>
            </a:r>
            <a:r>
              <a:rPr lang="en-US" baseline="0" dirty="0" err="1" smtClean="0"/>
              <a:t>enkelt</a:t>
            </a:r>
            <a:r>
              <a:rPr lang="en-US" baseline="0" dirty="0" smtClean="0"/>
              <a:t>, </a:t>
            </a:r>
            <a:r>
              <a:rPr lang="en-US" baseline="0" dirty="0" err="1" smtClean="0"/>
              <a:t>fel</a:t>
            </a:r>
            <a:r>
              <a:rPr lang="en-US" baseline="0" dirty="0" smtClean="0"/>
              <a:t> </a:t>
            </a:r>
            <a:r>
              <a:rPr lang="en-US" baseline="0" dirty="0" err="1" smtClean="0"/>
              <a:t>grepp</a:t>
            </a:r>
            <a:r>
              <a:rPr lang="en-US" baseline="0" dirty="0" smtClean="0"/>
              <a:t> </a:t>
            </a:r>
            <a:r>
              <a:rPr lang="en-US" baseline="0" dirty="0" err="1" smtClean="0"/>
              <a:t>osv</a:t>
            </a:r>
            <a:r>
              <a:rPr lang="en-US" baseline="0" dirty="0" smtClean="0"/>
              <a:t>. </a:t>
            </a:r>
            <a:r>
              <a:rPr lang="en-US" baseline="0" dirty="0" err="1" smtClean="0"/>
              <a:t>Har</a:t>
            </a:r>
            <a:r>
              <a:rPr lang="en-US" baseline="0" dirty="0" smtClean="0"/>
              <a:t> </a:t>
            </a:r>
            <a:r>
              <a:rPr lang="en-US" baseline="0" dirty="0" err="1" smtClean="0"/>
              <a:t>testat</a:t>
            </a:r>
            <a:r>
              <a:rPr lang="en-US" baseline="0" dirty="0" smtClean="0"/>
              <a:t> </a:t>
            </a:r>
            <a:r>
              <a:rPr lang="en-US" baseline="0" dirty="0" err="1" smtClean="0"/>
              <a:t>på</a:t>
            </a:r>
            <a:r>
              <a:rPr lang="en-US" baseline="0" dirty="0" smtClean="0"/>
              <a:t> min </a:t>
            </a:r>
            <a:r>
              <a:rPr lang="en-US" baseline="0" dirty="0" err="1" smtClean="0"/>
              <a:t>fru</a:t>
            </a:r>
            <a:r>
              <a:rPr lang="en-US" baseline="0" dirty="0" smtClean="0"/>
              <a:t> </a:t>
            </a:r>
            <a:r>
              <a:rPr lang="en-US" baseline="0" dirty="0" err="1" smtClean="0"/>
              <a:t>och</a:t>
            </a:r>
            <a:r>
              <a:rPr lang="en-US" baseline="0" dirty="0" smtClean="0"/>
              <a:t> en </a:t>
            </a:r>
            <a:r>
              <a:rPr lang="en-US" baseline="0" dirty="0" err="1" smtClean="0"/>
              <a:t>bekant</a:t>
            </a:r>
            <a:r>
              <a:rPr lang="en-US" baseline="0" dirty="0" smtClean="0"/>
              <a:t> </a:t>
            </a:r>
            <a:r>
              <a:rPr lang="en-US" baseline="0" dirty="0" err="1" smtClean="0"/>
              <a:t>som</a:t>
            </a:r>
            <a:r>
              <a:rPr lang="en-US" baseline="0" dirty="0" smtClean="0"/>
              <a:t> </a:t>
            </a:r>
            <a:r>
              <a:rPr lang="en-US" baseline="0" dirty="0" err="1" smtClean="0"/>
              <a:t>är</a:t>
            </a:r>
            <a:r>
              <a:rPr lang="en-US" baseline="0" dirty="0" smtClean="0"/>
              <a:t> </a:t>
            </a:r>
            <a:r>
              <a:rPr lang="en-US" baseline="0" dirty="0" err="1" smtClean="0"/>
              <a:t>musiklärare</a:t>
            </a:r>
            <a:r>
              <a:rPr lang="en-US" baseline="0" dirty="0" smtClean="0"/>
              <a:t> –</a:t>
            </a:r>
            <a:r>
              <a:rPr lang="en-US" baseline="0" dirty="0" err="1" smtClean="0"/>
              <a:t>fick</a:t>
            </a:r>
            <a:r>
              <a:rPr lang="en-US" baseline="0" dirty="0" smtClean="0"/>
              <a:t> </a:t>
            </a:r>
            <a:r>
              <a:rPr lang="en-US" baseline="0" dirty="0" err="1" smtClean="0"/>
              <a:t>många</a:t>
            </a:r>
            <a:r>
              <a:rPr lang="en-US" baseline="0" dirty="0" smtClean="0"/>
              <a:t> bra </a:t>
            </a:r>
            <a:r>
              <a:rPr lang="en-US" baseline="0" dirty="0" err="1" smtClean="0"/>
              <a:t>synpunkter</a:t>
            </a:r>
            <a:endParaRPr lang="en-US" dirty="0"/>
          </a:p>
        </p:txBody>
      </p:sp>
      <p:sp>
        <p:nvSpPr>
          <p:cNvPr id="4" name="Slide Number Placeholder 3"/>
          <p:cNvSpPr>
            <a:spLocks noGrp="1"/>
          </p:cNvSpPr>
          <p:nvPr>
            <p:ph type="sldNum" sz="quarter" idx="10"/>
          </p:nvPr>
        </p:nvSpPr>
        <p:spPr/>
        <p:txBody>
          <a:bodyPr/>
          <a:lstStyle/>
          <a:p>
            <a:fld id="{1BE2321C-F357-7242-B71C-ABEFCD89A102}" type="slidenum">
              <a:rPr lang="sv-SE" smtClean="0"/>
              <a:pPr/>
              <a:t>2</a:t>
            </a:fld>
            <a:endParaRPr lang="sv-SE"/>
          </a:p>
        </p:txBody>
      </p:sp>
    </p:spTree>
    <p:extLst>
      <p:ext uri="{BB962C8B-B14F-4D97-AF65-F5344CB8AC3E}">
        <p14:creationId xmlns:p14="http://schemas.microsoft.com/office/powerpoint/2010/main" val="274349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pPr marL="285750" indent="-285750">
              <a:lnSpc>
                <a:spcPct val="140000"/>
              </a:lnSpc>
              <a:buFont typeface="Arial"/>
              <a:buChar char="•"/>
            </a:pPr>
            <a:r>
              <a:rPr lang="en-US" sz="1200" b="1" i="1" dirty="0" smtClean="0"/>
              <a:t>Visa era </a:t>
            </a:r>
            <a:r>
              <a:rPr lang="en-US" sz="1200" b="1" i="1" dirty="0" err="1" smtClean="0"/>
              <a:t>elever</a:t>
            </a:r>
            <a:r>
              <a:rPr lang="en-US" sz="1200" b="1" i="1" dirty="0" smtClean="0"/>
              <a:t> </a:t>
            </a:r>
            <a:r>
              <a:rPr lang="en-US" sz="1200" b="1" i="1" dirty="0" err="1" smtClean="0"/>
              <a:t>att</a:t>
            </a:r>
            <a:r>
              <a:rPr lang="en-US" sz="1200" b="1" i="1" dirty="0" smtClean="0"/>
              <a:t> </a:t>
            </a:r>
            <a:r>
              <a:rPr lang="en-US" sz="1200" b="1" i="1" dirty="0" err="1" smtClean="0"/>
              <a:t>det</a:t>
            </a:r>
            <a:r>
              <a:rPr lang="en-US" sz="1200" b="1" i="1" dirty="0" smtClean="0"/>
              <a:t> </a:t>
            </a:r>
            <a:r>
              <a:rPr lang="en-US" sz="1200" b="1" i="1" dirty="0" err="1" smtClean="0"/>
              <a:t>finns</a:t>
            </a:r>
            <a:r>
              <a:rPr lang="en-US" sz="1200" b="1" i="1" dirty="0" smtClean="0"/>
              <a:t> </a:t>
            </a:r>
            <a:r>
              <a:rPr lang="en-US" sz="1200" b="1" i="1" dirty="0" err="1" smtClean="0"/>
              <a:t>lösningar</a:t>
            </a:r>
            <a:endParaRPr lang="en-US" sz="1200" b="1" i="1" dirty="0" smtClean="0"/>
          </a:p>
          <a:p>
            <a:pPr marL="285750" indent="-285750">
              <a:lnSpc>
                <a:spcPct val="140000"/>
              </a:lnSpc>
              <a:buFont typeface="Arial"/>
              <a:buChar char="•"/>
            </a:pPr>
            <a:r>
              <a:rPr lang="en-US" sz="1200" b="1" i="1" dirty="0" err="1" smtClean="0"/>
              <a:t>Loppet</a:t>
            </a:r>
            <a:r>
              <a:rPr lang="en-US" sz="1200" b="1" i="1" dirty="0" smtClean="0"/>
              <a:t> </a:t>
            </a:r>
            <a:r>
              <a:rPr lang="en-US" sz="1200" b="1" i="1" dirty="0" err="1" smtClean="0"/>
              <a:t>är</a:t>
            </a:r>
            <a:r>
              <a:rPr lang="en-US" sz="1200" b="1" i="1" dirty="0" smtClean="0"/>
              <a:t> </a:t>
            </a:r>
            <a:r>
              <a:rPr lang="en-US" sz="1200" b="1" i="1" u="sng" dirty="0" err="1" smtClean="0"/>
              <a:t>inte</a:t>
            </a:r>
            <a:r>
              <a:rPr lang="en-US" sz="1200" b="1" i="1" dirty="0" smtClean="0"/>
              <a:t> </a:t>
            </a:r>
            <a:r>
              <a:rPr lang="en-US" sz="1200" b="1" i="1" dirty="0" err="1" smtClean="0"/>
              <a:t>kört</a:t>
            </a:r>
            <a:r>
              <a:rPr lang="en-US" sz="1200" b="1" i="1" dirty="0" smtClean="0"/>
              <a:t>!</a:t>
            </a:r>
          </a:p>
          <a:p>
            <a:pPr marL="285750" indent="-285750">
              <a:lnSpc>
                <a:spcPct val="140000"/>
              </a:lnSpc>
              <a:buFont typeface="Arial"/>
              <a:buChar char="•"/>
            </a:pPr>
            <a:r>
              <a:rPr lang="en-US" sz="1200" b="1" i="1" dirty="0" err="1" smtClean="0"/>
              <a:t>Inspirera</a:t>
            </a:r>
            <a:r>
              <a:rPr lang="en-US" sz="1200" b="1" i="1" dirty="0" smtClean="0"/>
              <a:t> – </a:t>
            </a:r>
            <a:r>
              <a:rPr lang="en-US" sz="1200" b="1" i="1" dirty="0" err="1" smtClean="0"/>
              <a:t>ingjut</a:t>
            </a:r>
            <a:r>
              <a:rPr lang="en-US" sz="1200" b="1" i="1" dirty="0" smtClean="0"/>
              <a:t> </a:t>
            </a:r>
            <a:r>
              <a:rPr lang="en-US" sz="1200" b="1" i="1" dirty="0" err="1" smtClean="0"/>
              <a:t>hopp</a:t>
            </a:r>
            <a:r>
              <a:rPr lang="en-US" sz="1200" b="1" i="1" dirty="0" smtClean="0"/>
              <a:t> </a:t>
            </a:r>
            <a:r>
              <a:rPr lang="en-US" sz="1200" b="1" i="1" dirty="0" err="1" smtClean="0"/>
              <a:t>och</a:t>
            </a:r>
            <a:r>
              <a:rPr lang="en-US" sz="1200" b="1" i="1" dirty="0" smtClean="0"/>
              <a:t> </a:t>
            </a:r>
            <a:r>
              <a:rPr lang="en-US" sz="1200" b="1" i="1" dirty="0" err="1" smtClean="0"/>
              <a:t>framtidstro</a:t>
            </a:r>
            <a:endParaRPr lang="en-US" sz="1200" b="1" i="1" dirty="0" smtClean="0"/>
          </a:p>
          <a:p>
            <a:pPr marL="285750" indent="-285750">
              <a:lnSpc>
                <a:spcPct val="140000"/>
              </a:lnSpc>
              <a:buFont typeface="Arial"/>
              <a:buChar char="•"/>
            </a:pPr>
            <a:r>
              <a:rPr lang="en-US" sz="1200" b="1" i="1" dirty="0" err="1" smtClean="0"/>
              <a:t>Energi</a:t>
            </a:r>
            <a:r>
              <a:rPr lang="en-US" sz="1200" b="1" i="1" dirty="0" smtClean="0"/>
              <a:t> </a:t>
            </a:r>
            <a:r>
              <a:rPr lang="en-US" sz="1200" b="1" i="1" dirty="0" err="1" smtClean="0"/>
              <a:t>som</a:t>
            </a:r>
            <a:r>
              <a:rPr lang="en-US" sz="1200" b="1" i="1" dirty="0" smtClean="0"/>
              <a:t> </a:t>
            </a:r>
            <a:r>
              <a:rPr lang="en-US" sz="1200" b="1" i="1" dirty="0" err="1" smtClean="0"/>
              <a:t>inkörsport</a:t>
            </a:r>
            <a:r>
              <a:rPr lang="en-US" sz="1200" b="1" i="1" dirty="0" smtClean="0"/>
              <a:t> till NT</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err="1" smtClean="0"/>
              <a:t>Grundiden</a:t>
            </a:r>
            <a:r>
              <a:rPr lang="sv-SE" dirty="0" smtClean="0"/>
              <a:t> för den här föreläsningen är att ta avstamp i energivardagen och hitta ingångar till NT och SO</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Alla</a:t>
            </a:r>
            <a:r>
              <a:rPr lang="en-US" dirty="0" smtClean="0"/>
              <a:t> </a:t>
            </a:r>
            <a:r>
              <a:rPr lang="en-US" dirty="0" err="1" smtClean="0"/>
              <a:t>dessa</a:t>
            </a:r>
            <a:r>
              <a:rPr lang="en-US" dirty="0" smtClean="0"/>
              <a:t> </a:t>
            </a:r>
            <a:r>
              <a:rPr lang="en-US" dirty="0" err="1" smtClean="0"/>
              <a:t>olika</a:t>
            </a:r>
            <a:r>
              <a:rPr lang="en-US" dirty="0" smtClean="0"/>
              <a:t> </a:t>
            </a:r>
            <a:r>
              <a:rPr lang="en-US" dirty="0" err="1" smtClean="0"/>
              <a:t>primära</a:t>
            </a:r>
            <a:r>
              <a:rPr lang="en-US" dirty="0" smtClean="0"/>
              <a:t> </a:t>
            </a:r>
            <a:r>
              <a:rPr lang="en-US" dirty="0" err="1" smtClean="0"/>
              <a:t>energikällor</a:t>
            </a:r>
            <a:r>
              <a:rPr lang="en-US" dirty="0" smtClean="0"/>
              <a:t> </a:t>
            </a:r>
            <a:r>
              <a:rPr lang="en-US" dirty="0" err="1" smtClean="0"/>
              <a:t>och</a:t>
            </a:r>
            <a:r>
              <a:rPr lang="en-US" dirty="0" smtClean="0"/>
              <a:t> </a:t>
            </a:r>
            <a:r>
              <a:rPr lang="en-US" dirty="0" err="1" smtClean="0"/>
              <a:t>hur</a:t>
            </a:r>
            <a:r>
              <a:rPr lang="en-US" dirty="0" smtClean="0"/>
              <a:t> de sedan </a:t>
            </a:r>
            <a:r>
              <a:rPr lang="en-US" dirty="0" err="1" smtClean="0"/>
              <a:t>förädlas</a:t>
            </a:r>
            <a:r>
              <a:rPr lang="en-US" dirty="0" smtClean="0"/>
              <a:t>,</a:t>
            </a:r>
            <a:r>
              <a:rPr lang="en-US" baseline="0" dirty="0" smtClean="0"/>
              <a:t> </a:t>
            </a:r>
            <a:r>
              <a:rPr lang="en-US" baseline="0" dirty="0" err="1" smtClean="0"/>
              <a:t>distribueras</a:t>
            </a:r>
            <a:r>
              <a:rPr lang="en-US" baseline="0" dirty="0" smtClean="0"/>
              <a:t> </a:t>
            </a:r>
            <a:r>
              <a:rPr lang="en-US" baseline="0" dirty="0" err="1" smtClean="0"/>
              <a:t>och</a:t>
            </a:r>
            <a:r>
              <a:rPr lang="en-US" baseline="0" dirty="0" smtClean="0"/>
              <a:t> </a:t>
            </a:r>
            <a:r>
              <a:rPr lang="en-US" baseline="0" dirty="0" err="1" smtClean="0"/>
              <a:t>används</a:t>
            </a:r>
            <a:r>
              <a:rPr lang="en-US" baseline="0" dirty="0" smtClean="0"/>
              <a:t>, </a:t>
            </a:r>
            <a:r>
              <a:rPr lang="en-US" baseline="0" dirty="0" err="1" smtClean="0"/>
              <a:t>rymmer</a:t>
            </a:r>
            <a:r>
              <a:rPr lang="en-US" baseline="0" dirty="0" smtClean="0"/>
              <a:t> en </a:t>
            </a:r>
            <a:r>
              <a:rPr lang="en-US" baseline="0" dirty="0" err="1" smtClean="0"/>
              <a:t>oändlig</a:t>
            </a:r>
            <a:r>
              <a:rPr lang="en-US" baseline="0" dirty="0" smtClean="0"/>
              <a:t> </a:t>
            </a:r>
            <a:r>
              <a:rPr lang="en-US" baseline="0" dirty="0" err="1" smtClean="0"/>
              <a:t>mångfald</a:t>
            </a:r>
            <a:r>
              <a:rPr lang="en-US" baseline="0" dirty="0" smtClean="0"/>
              <a:t> </a:t>
            </a:r>
            <a:r>
              <a:rPr lang="en-US" baseline="0" dirty="0" err="1" smtClean="0"/>
              <a:t>av</a:t>
            </a:r>
            <a:r>
              <a:rPr lang="en-US" baseline="0" dirty="0" smtClean="0"/>
              <a:t> NT </a:t>
            </a:r>
            <a:r>
              <a:rPr lang="en-US" baseline="0" dirty="0" err="1" smtClean="0"/>
              <a:t>coh</a:t>
            </a:r>
            <a:r>
              <a:rPr lang="en-US" baseline="0" dirty="0" smtClean="0"/>
              <a:t> SO </a:t>
            </a:r>
            <a:r>
              <a:rPr lang="en-US" baseline="0" dirty="0" err="1" smtClean="0"/>
              <a:t>frågor</a:t>
            </a:r>
            <a:r>
              <a:rPr lang="en-US" baseline="0" dirty="0" smtClean="0"/>
              <a:t> </a:t>
            </a:r>
            <a:r>
              <a:rPr lang="en-US" baseline="0" dirty="0" err="1" smtClean="0"/>
              <a:t>och</a:t>
            </a:r>
            <a:r>
              <a:rPr lang="en-US" baseline="0" dirty="0" smtClean="0"/>
              <a:t> </a:t>
            </a:r>
            <a:r>
              <a:rPr lang="en-US" baseline="0" dirty="0" err="1" smtClean="0"/>
              <a:t>teman</a:t>
            </a:r>
            <a:endParaRPr lang="en-US" dirty="0"/>
          </a:p>
        </p:txBody>
      </p:sp>
      <p:sp>
        <p:nvSpPr>
          <p:cNvPr id="4" name="Slide Number Placeholder 3"/>
          <p:cNvSpPr>
            <a:spLocks noGrp="1"/>
          </p:cNvSpPr>
          <p:nvPr>
            <p:ph type="sldNum" sz="quarter" idx="10"/>
          </p:nvPr>
        </p:nvSpPr>
        <p:spPr/>
        <p:txBody>
          <a:bodyPr/>
          <a:lstStyle/>
          <a:p>
            <a:fld id="{1BE2321C-F357-7242-B71C-ABEFCD89A102}" type="slidenum">
              <a:rPr lang="sv-SE" smtClean="0"/>
              <a:pPr/>
              <a:t>5</a:t>
            </a:fld>
            <a:endParaRPr lang="sv-SE"/>
          </a:p>
        </p:txBody>
      </p:sp>
    </p:spTree>
    <p:extLst>
      <p:ext uri="{BB962C8B-B14F-4D97-AF65-F5344CB8AC3E}">
        <p14:creationId xmlns:p14="http://schemas.microsoft.com/office/powerpoint/2010/main" val="175035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Alla</a:t>
            </a:r>
            <a:r>
              <a:rPr lang="en-US" dirty="0" smtClean="0"/>
              <a:t> </a:t>
            </a:r>
            <a:r>
              <a:rPr lang="en-US" dirty="0" err="1" smtClean="0"/>
              <a:t>dessa</a:t>
            </a:r>
            <a:r>
              <a:rPr lang="en-US" dirty="0" smtClean="0"/>
              <a:t> </a:t>
            </a:r>
            <a:r>
              <a:rPr lang="en-US" dirty="0" err="1" smtClean="0"/>
              <a:t>olika</a:t>
            </a:r>
            <a:r>
              <a:rPr lang="en-US" dirty="0" smtClean="0"/>
              <a:t> </a:t>
            </a:r>
            <a:r>
              <a:rPr lang="en-US" dirty="0" err="1" smtClean="0"/>
              <a:t>primära</a:t>
            </a:r>
            <a:r>
              <a:rPr lang="en-US" dirty="0" smtClean="0"/>
              <a:t> </a:t>
            </a:r>
            <a:r>
              <a:rPr lang="en-US" dirty="0" err="1" smtClean="0"/>
              <a:t>energikällor</a:t>
            </a:r>
            <a:r>
              <a:rPr lang="en-US" dirty="0" smtClean="0"/>
              <a:t> </a:t>
            </a:r>
            <a:r>
              <a:rPr lang="en-US" dirty="0" err="1" smtClean="0"/>
              <a:t>och</a:t>
            </a:r>
            <a:r>
              <a:rPr lang="en-US" dirty="0" smtClean="0"/>
              <a:t> </a:t>
            </a:r>
            <a:r>
              <a:rPr lang="en-US" dirty="0" err="1" smtClean="0"/>
              <a:t>hur</a:t>
            </a:r>
            <a:r>
              <a:rPr lang="en-US" dirty="0" smtClean="0"/>
              <a:t> de sedan </a:t>
            </a:r>
            <a:r>
              <a:rPr lang="en-US" dirty="0" err="1" smtClean="0"/>
              <a:t>förädlas</a:t>
            </a:r>
            <a:r>
              <a:rPr lang="en-US" dirty="0" smtClean="0"/>
              <a:t>,</a:t>
            </a:r>
            <a:r>
              <a:rPr lang="en-US" baseline="0" dirty="0" smtClean="0"/>
              <a:t> </a:t>
            </a:r>
            <a:r>
              <a:rPr lang="en-US" baseline="0" dirty="0" err="1" smtClean="0"/>
              <a:t>distribueras</a:t>
            </a:r>
            <a:r>
              <a:rPr lang="en-US" baseline="0" dirty="0" smtClean="0"/>
              <a:t> </a:t>
            </a:r>
            <a:r>
              <a:rPr lang="en-US" baseline="0" dirty="0" err="1" smtClean="0"/>
              <a:t>och</a:t>
            </a:r>
            <a:r>
              <a:rPr lang="en-US" baseline="0" dirty="0" smtClean="0"/>
              <a:t> </a:t>
            </a:r>
            <a:r>
              <a:rPr lang="en-US" baseline="0" dirty="0" err="1" smtClean="0"/>
              <a:t>används</a:t>
            </a:r>
            <a:r>
              <a:rPr lang="en-US" baseline="0" dirty="0" smtClean="0"/>
              <a:t>, </a:t>
            </a:r>
            <a:r>
              <a:rPr lang="en-US" baseline="0" dirty="0" err="1" smtClean="0"/>
              <a:t>rymmer</a:t>
            </a:r>
            <a:r>
              <a:rPr lang="en-US" baseline="0" dirty="0" smtClean="0"/>
              <a:t> en </a:t>
            </a:r>
            <a:r>
              <a:rPr lang="en-US" baseline="0" dirty="0" err="1" smtClean="0"/>
              <a:t>oändlig</a:t>
            </a:r>
            <a:r>
              <a:rPr lang="en-US" baseline="0" dirty="0" smtClean="0"/>
              <a:t> </a:t>
            </a:r>
            <a:r>
              <a:rPr lang="en-US" baseline="0" dirty="0" err="1" smtClean="0"/>
              <a:t>mångfald</a:t>
            </a:r>
            <a:r>
              <a:rPr lang="en-US" baseline="0" dirty="0" smtClean="0"/>
              <a:t> </a:t>
            </a:r>
            <a:r>
              <a:rPr lang="en-US" baseline="0" dirty="0" err="1" smtClean="0"/>
              <a:t>av</a:t>
            </a:r>
            <a:r>
              <a:rPr lang="en-US" baseline="0" dirty="0" smtClean="0"/>
              <a:t> NT </a:t>
            </a:r>
            <a:r>
              <a:rPr lang="en-US" baseline="0" dirty="0" err="1" smtClean="0"/>
              <a:t>coh</a:t>
            </a:r>
            <a:r>
              <a:rPr lang="en-US" baseline="0" dirty="0" smtClean="0"/>
              <a:t> SO </a:t>
            </a:r>
            <a:r>
              <a:rPr lang="en-US" baseline="0" dirty="0" err="1" smtClean="0"/>
              <a:t>frågor</a:t>
            </a:r>
            <a:r>
              <a:rPr lang="en-US" baseline="0" dirty="0" smtClean="0"/>
              <a:t> </a:t>
            </a:r>
            <a:r>
              <a:rPr lang="en-US" baseline="0" dirty="0" err="1" smtClean="0"/>
              <a:t>och</a:t>
            </a:r>
            <a:r>
              <a:rPr lang="en-US" baseline="0" dirty="0" smtClean="0"/>
              <a:t> </a:t>
            </a:r>
            <a:r>
              <a:rPr lang="en-US" baseline="0" dirty="0" err="1" smtClean="0"/>
              <a:t>teman</a:t>
            </a:r>
            <a:endParaRPr lang="en-US" dirty="0"/>
          </a:p>
        </p:txBody>
      </p:sp>
      <p:sp>
        <p:nvSpPr>
          <p:cNvPr id="4" name="Slide Number Placeholder 3"/>
          <p:cNvSpPr>
            <a:spLocks noGrp="1"/>
          </p:cNvSpPr>
          <p:nvPr>
            <p:ph type="sldNum" sz="quarter" idx="10"/>
          </p:nvPr>
        </p:nvSpPr>
        <p:spPr/>
        <p:txBody>
          <a:bodyPr/>
          <a:lstStyle/>
          <a:p>
            <a:fld id="{1BE2321C-F357-7242-B71C-ABEFCD89A102}" type="slidenum">
              <a:rPr lang="sv-SE" smtClean="0"/>
              <a:pPr/>
              <a:t>6</a:t>
            </a:fld>
            <a:endParaRPr lang="sv-SE"/>
          </a:p>
        </p:txBody>
      </p:sp>
    </p:spTree>
    <p:extLst>
      <p:ext uri="{BB962C8B-B14F-4D97-AF65-F5344CB8AC3E}">
        <p14:creationId xmlns:p14="http://schemas.microsoft.com/office/powerpoint/2010/main" val="175035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Lägg till bilden från sid 41 emellan</a:t>
            </a:r>
          </a:p>
        </p:txBody>
      </p:sp>
      <p:sp>
        <p:nvSpPr>
          <p:cNvPr id="4" name="Platshållare för bildnummer 3"/>
          <p:cNvSpPr>
            <a:spLocks noGrp="1"/>
          </p:cNvSpPr>
          <p:nvPr>
            <p:ph type="sldNum" sz="quarter" idx="5"/>
          </p:nvPr>
        </p:nvSpPr>
        <p:spPr/>
        <p:txBody>
          <a:bodyPr/>
          <a:lstStyle/>
          <a:p>
            <a:fld id="{2F4D6B39-BAB7-8342-B0E0-8993C3A2773E}" type="slidenum">
              <a:rPr lang="sv-SE"/>
              <a:pPr/>
              <a:t>18</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2321C-F357-7242-B71C-ABEFCD89A102}" type="slidenum">
              <a:rPr lang="sv-SE" smtClean="0"/>
              <a:pPr/>
              <a:t>28</a:t>
            </a:fld>
            <a:endParaRPr lang="sv-SE"/>
          </a:p>
        </p:txBody>
      </p:sp>
    </p:spTree>
    <p:extLst>
      <p:ext uri="{BB962C8B-B14F-4D97-AF65-F5344CB8AC3E}">
        <p14:creationId xmlns:p14="http://schemas.microsoft.com/office/powerpoint/2010/main" val="413511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131965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256730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75900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116666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180652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403028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pPr>
              <a:defRPr/>
            </a:pPr>
            <a:endParaRPr lang="sv-SE"/>
          </a:p>
        </p:txBody>
      </p:sp>
      <p:sp>
        <p:nvSpPr>
          <p:cNvPr id="8" name="Footer Placeholder 7"/>
          <p:cNvSpPr>
            <a:spLocks noGrp="1"/>
          </p:cNvSpPr>
          <p:nvPr>
            <p:ph type="ftr" sz="quarter" idx="11"/>
          </p:nvPr>
        </p:nvSpPr>
        <p:spPr/>
        <p:txBody>
          <a:bodyPr/>
          <a:lstStyle/>
          <a:p>
            <a:pPr>
              <a:defRPr/>
            </a:pPr>
            <a:endParaRPr lang="sv-SE"/>
          </a:p>
        </p:txBody>
      </p:sp>
      <p:sp>
        <p:nvSpPr>
          <p:cNvPr id="9" name="Slide Number Placeholder 8"/>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291770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sv-SE"/>
          </a:p>
        </p:txBody>
      </p:sp>
      <p:sp>
        <p:nvSpPr>
          <p:cNvPr id="4" name="Footer Placeholder 3"/>
          <p:cNvSpPr>
            <a:spLocks noGrp="1"/>
          </p:cNvSpPr>
          <p:nvPr>
            <p:ph type="ftr" sz="quarter" idx="11"/>
          </p:nvPr>
        </p:nvSpPr>
        <p:spPr/>
        <p:txBody>
          <a:bodyPr/>
          <a:lstStyle/>
          <a:p>
            <a:pPr>
              <a:defRPr/>
            </a:pPr>
            <a:endParaRPr lang="sv-SE"/>
          </a:p>
        </p:txBody>
      </p:sp>
      <p:sp>
        <p:nvSpPr>
          <p:cNvPr id="5" name="Slide Number Placeholder 4"/>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61971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v-SE"/>
          </a:p>
        </p:txBody>
      </p:sp>
      <p:sp>
        <p:nvSpPr>
          <p:cNvPr id="3" name="Footer Placeholder 2"/>
          <p:cNvSpPr>
            <a:spLocks noGrp="1"/>
          </p:cNvSpPr>
          <p:nvPr>
            <p:ph type="ftr" sz="quarter" idx="11"/>
          </p:nvPr>
        </p:nvSpPr>
        <p:spPr/>
        <p:txBody>
          <a:bodyPr/>
          <a:lstStyle/>
          <a:p>
            <a:pPr>
              <a:defRPr/>
            </a:pPr>
            <a:endParaRPr lang="sv-SE"/>
          </a:p>
        </p:txBody>
      </p:sp>
      <p:sp>
        <p:nvSpPr>
          <p:cNvPr id="4" name="Slide Number Placeholder 3"/>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343424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77580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32949235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sv-SE"/>
          </a:p>
        </p:txBody>
      </p:sp>
      <p:sp>
        <p:nvSpPr>
          <p:cNvPr id="7" name="Rektangel 6"/>
          <p:cNvSpPr/>
          <p:nvPr userDrawn="1"/>
        </p:nvSpPr>
        <p:spPr>
          <a:xfrm>
            <a:off x="381000" y="381000"/>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p:cNvGrpSpPr/>
          <p:nvPr userDrawn="1"/>
        </p:nvGrpSpPr>
        <p:grpSpPr>
          <a:xfrm>
            <a:off x="533400" y="5295314"/>
            <a:ext cx="8089900" cy="1049282"/>
            <a:chOff x="533400" y="5295314"/>
            <a:chExt cx="8089900" cy="1049282"/>
          </a:xfrm>
        </p:grpSpPr>
        <p:pic>
          <p:nvPicPr>
            <p:cNvPr id="9" name="Bildobjekt 8" descr="IVA-logo svensk (cmyk).eps"/>
            <p:cNvPicPr>
              <a:picLocks noChangeAspect="1"/>
            </p:cNvPicPr>
            <p:nvPr/>
          </p:nvPicPr>
          <p:blipFill>
            <a:blip r:embed="rId13"/>
            <a:stretch>
              <a:fillRect/>
            </a:stretch>
          </p:blipFill>
          <p:spPr>
            <a:xfrm>
              <a:off x="2819400" y="5334000"/>
              <a:ext cx="2617999" cy="1010596"/>
            </a:xfrm>
            <a:prstGeom prst="rect">
              <a:avLst/>
            </a:prstGeom>
          </p:spPr>
        </p:pic>
        <p:pic>
          <p:nvPicPr>
            <p:cNvPr id="10" name="Bildobjekt 9" descr="KVA_logo_PMS295U.eps"/>
            <p:cNvPicPr>
              <a:picLocks noChangeAspect="1"/>
            </p:cNvPicPr>
            <p:nvPr/>
          </p:nvPicPr>
          <p:blipFill>
            <a:blip r:embed="rId14"/>
            <a:stretch>
              <a:fillRect/>
            </a:stretch>
          </p:blipFill>
          <p:spPr>
            <a:xfrm>
              <a:off x="6642100" y="5471046"/>
              <a:ext cx="1981200" cy="857535"/>
            </a:xfrm>
            <a:prstGeom prst="rect">
              <a:avLst/>
            </a:prstGeom>
          </p:spPr>
        </p:pic>
        <p:pic>
          <p:nvPicPr>
            <p:cNvPr id="11" name="Bildobjekt 10" descr="201210-IVA-Energiboken-v2-omtryck-tryckversio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grpSp>
    </p:spTree>
    <p:extLst>
      <p:ext uri="{BB962C8B-B14F-4D97-AF65-F5344CB8AC3E}">
        <p14:creationId xmlns:p14="http://schemas.microsoft.com/office/powerpoint/2010/main" val="343537874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1.docx"/><Relationship Id="rId5" Type="http://schemas.openxmlformats.org/officeDocument/2006/relationships/image" Target="../media/image23.png"/><Relationship Id="rId6" Type="http://schemas.openxmlformats.org/officeDocument/2006/relationships/oleObject" Target="../embeddings/oleObject4.bin"/><Relationship Id="rId7" Type="http://schemas.openxmlformats.org/officeDocument/2006/relationships/package" Target="../embeddings/Microsoft_Word_Document2.docx"/><Relationship Id="rId8" Type="http://schemas.openxmlformats.org/officeDocument/2006/relationships/image" Target="../media/image24.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3.docx"/><Relationship Id="rId5" Type="http://schemas.openxmlformats.org/officeDocument/2006/relationships/image" Target="../media/image25.png"/><Relationship Id="rId6" Type="http://schemas.openxmlformats.org/officeDocument/2006/relationships/oleObject" Target="../embeddings/oleObject6.bin"/><Relationship Id="rId7" Type="http://schemas.openxmlformats.org/officeDocument/2006/relationships/package" Target="../embeddings/Microsoft_Word_Document4.docx"/><Relationship Id="rId8" Type="http://schemas.openxmlformats.org/officeDocument/2006/relationships/image" Target="../media/image26.png"/><Relationship Id="rId9" Type="http://schemas.openxmlformats.org/officeDocument/2006/relationships/oleObject" Target="../embeddings/oleObject7.bin"/><Relationship Id="rId10" Type="http://schemas.openxmlformats.org/officeDocument/2006/relationships/package" Target="../embeddings/Microsoft_Word_Document5.docx"/><Relationship Id="rId11"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se/url?sa=i&amp;rct=j&amp;q=&amp;esrc=s&amp;source=images&amp;cd=&amp;docid=dOjCo3Aes9h0jM&amp;tbnid=F9scmbf-MdWMaM:&amp;ved=0CAUQjRw&amp;url=http://www.nbi.ku.dk/spoerg_om_fysik/geofysik_klima/solspektrum_energiballancen/&amp;ei=E-MyU4euG4fn4gTxgoGIAQ&amp;bvm=bv.63738703,d.bGE&amp;psig=AFQjCNHVzrtonMZgLhiLiIn1EA24OFhdPg&amp;ust=1395930257877955" TargetMode="External"/><Relationship Id="rId3"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package" Target="../embeddings/Microsoft_Word_Document6.docx"/><Relationship Id="rId5" Type="http://schemas.openxmlformats.org/officeDocument/2006/relationships/image" Target="../media/image29.png"/><Relationship Id="rId6" Type="http://schemas.openxmlformats.org/officeDocument/2006/relationships/hyperlink" Target="http://www.youtube.com/watch?v=Asyzw3gMfb0%23t=24" TargetMode="External"/><Relationship Id="rId7" Type="http://schemas.openxmlformats.org/officeDocument/2006/relationships/hyperlink" Target="http://www.google.se/url?sa=i&amp;rct=j&amp;q=&amp;esrc=s&amp;source=images&amp;cd=&amp;docid=dOjCo3Aes9h0jM&amp;tbnid=F9scmbf-MdWMaM:&amp;ved=0CAUQjRw&amp;url=http://www.nbi.ku.dk/spoerg_om_fysik/geofysik_klima/solspektrum_energiballancen/&amp;ei=E-MyU4euG4fn4gTxgoGIAQ&amp;bvm=bv.63738703,d.bGE&amp;psig=AFQjCNHVzrtonMZgLhiLiIn1EA24OFhdPg&amp;ust=1395930257877955" TargetMode="External"/><Relationship Id="rId8" Type="http://schemas.openxmlformats.org/officeDocument/2006/relationships/image" Target="../media/image28.gi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package" Target="../embeddings/Microsoft_Word_Document7.docx"/><Relationship Id="rId5" Type="http://schemas.openxmlformats.org/officeDocument/2006/relationships/image" Target="../media/image30.png"/><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oleObject" Target="../embeddings/oleObject1.bin"/><Relationship Id="rId14" Type="http://schemas.openxmlformats.org/officeDocument/2006/relationships/image" Target="../media/image10.emf"/><Relationship Id="rId15"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6.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oleObject" Target="../embeddings/oleObject2.bin"/><Relationship Id="rId14" Type="http://schemas.openxmlformats.org/officeDocument/2006/relationships/image" Target="../media/image10.emf"/><Relationship Id="rId15"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sp>
        <p:nvSpPr>
          <p:cNvPr id="25" name="Rektangel 24"/>
          <p:cNvSpPr/>
          <p:nvPr/>
        </p:nvSpPr>
        <p:spPr>
          <a:xfrm>
            <a:off x="457200" y="188640"/>
            <a:ext cx="82296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3200" b="1" dirty="0" smtClean="0">
              <a:solidFill>
                <a:schemeClr val="accent3"/>
              </a:solidFill>
              <a:latin typeface="+mj-lt"/>
            </a:endParaRPr>
          </a:p>
          <a:p>
            <a:pPr algn="ctr"/>
            <a:r>
              <a:rPr lang="sv-SE" sz="3600" b="1" dirty="0" smtClean="0"/>
              <a:t>Energi för </a:t>
            </a:r>
            <a:r>
              <a:rPr lang="sv-SE" sz="3600" b="1" dirty="0"/>
              <a:t>ett hållbart samhälle </a:t>
            </a:r>
            <a:r>
              <a:rPr lang="sv-SE" sz="3600" b="1" dirty="0" smtClean="0"/>
              <a:t>– dörröppnare till intresse för naturvetenskap, teknik och SO</a:t>
            </a:r>
            <a:r>
              <a:rPr lang="sv-SE" sz="3200" dirty="0"/>
              <a:t>?</a:t>
            </a:r>
            <a:endParaRPr lang="sv-SE" sz="3200" dirty="0" smtClean="0"/>
          </a:p>
          <a:p>
            <a:pPr algn="ctr"/>
            <a:endParaRPr lang="sv-SE" sz="3200" b="1" dirty="0" smtClean="0">
              <a:solidFill>
                <a:schemeClr val="accent3"/>
              </a:solidFill>
              <a:latin typeface="+mj-lt"/>
            </a:endParaRPr>
          </a:p>
          <a:p>
            <a:pPr algn="ctr"/>
            <a:r>
              <a:rPr lang="sv-SE" sz="2000" b="1" dirty="0" smtClean="0">
                <a:solidFill>
                  <a:srgbClr val="FFFFFF"/>
                </a:solidFill>
                <a:latin typeface="+mj-lt"/>
              </a:rPr>
              <a:t>Bengt Kasemo</a:t>
            </a:r>
          </a:p>
          <a:p>
            <a:pPr algn="ctr"/>
            <a:r>
              <a:rPr lang="sv-SE" sz="2000" b="1" dirty="0" smtClean="0">
                <a:solidFill>
                  <a:srgbClr val="FFFFFF"/>
                </a:solidFill>
                <a:latin typeface="+mj-lt"/>
              </a:rPr>
              <a:t>Chalmers </a:t>
            </a:r>
          </a:p>
          <a:p>
            <a:pPr algn="ctr"/>
            <a:r>
              <a:rPr lang="sv-SE" sz="2000" b="1" dirty="0" smtClean="0">
                <a:solidFill>
                  <a:srgbClr val="FFFFFF"/>
                </a:solidFill>
                <a:latin typeface="+mj-lt"/>
              </a:rPr>
              <a:t>IVA, KVA</a:t>
            </a:r>
          </a:p>
          <a:p>
            <a:pPr algn="ctr"/>
            <a:endParaRPr lang="sv-SE" sz="2000" b="1" dirty="0">
              <a:solidFill>
                <a:srgbClr val="FFFFFF"/>
              </a:solidFill>
              <a:latin typeface="+mj-lt"/>
            </a:endParaRPr>
          </a:p>
          <a:p>
            <a:pPr algn="ctr"/>
            <a:r>
              <a:rPr lang="sv-SE" sz="2000" b="1" dirty="0" smtClean="0">
                <a:solidFill>
                  <a:srgbClr val="FFFFFF"/>
                </a:solidFill>
                <a:latin typeface="+mj-lt"/>
              </a:rPr>
              <a:t>IVA- KVA projektet ”Energiboken” – Aspekter på Energi</a:t>
            </a:r>
          </a:p>
          <a:p>
            <a:pPr algn="ctr"/>
            <a:endParaRPr lang="sv-SE" sz="2000" dirty="0" smtClean="0">
              <a:solidFill>
                <a:schemeClr val="bg1"/>
              </a:solidFill>
              <a:latin typeface="+mj-lt"/>
            </a:endParaRPr>
          </a:p>
          <a:p>
            <a:pPr algn="ctr"/>
            <a:endParaRPr lang="sv-SE" sz="2000" dirty="0" smtClean="0">
              <a:solidFill>
                <a:schemeClr val="accent3"/>
              </a:solidFill>
              <a:latin typeface="+mj-lt"/>
            </a:endParaRPr>
          </a:p>
          <a:p>
            <a:endParaRPr lang="sv-SE" sz="1600" dirty="0" smtClean="0">
              <a:solidFill>
                <a:schemeClr val="bg1"/>
              </a:solidFill>
              <a:latin typeface="+mj-lt"/>
            </a:endParaRPr>
          </a:p>
          <a:p>
            <a:endParaRPr lang="sv-SE" sz="1600" dirty="0" smtClean="0">
              <a:solidFill>
                <a:schemeClr val="bg1"/>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92" y="332656"/>
            <a:ext cx="2025158" cy="1879600"/>
          </a:xfrm>
          <a:prstGeom prst="rect">
            <a:avLst/>
          </a:prstGeom>
        </p:spPr>
      </p:pic>
      <p:sp>
        <p:nvSpPr>
          <p:cNvPr id="5" name="TextBox 4"/>
          <p:cNvSpPr txBox="1"/>
          <p:nvPr/>
        </p:nvSpPr>
        <p:spPr>
          <a:xfrm>
            <a:off x="179512" y="-36096"/>
            <a:ext cx="8520281"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elektricitet</a:t>
            </a:r>
            <a:r>
              <a:rPr lang="en-US" sz="3200" dirty="0" smtClean="0"/>
              <a:t> </a:t>
            </a:r>
            <a:r>
              <a:rPr lang="en-US" sz="3200" dirty="0" err="1" smtClean="0"/>
              <a:t>från</a:t>
            </a:r>
            <a:r>
              <a:rPr lang="en-US" sz="3200" dirty="0" smtClean="0"/>
              <a:t> </a:t>
            </a:r>
            <a:r>
              <a:rPr lang="en-US" sz="3200" dirty="0" err="1" smtClean="0"/>
              <a:t>solen</a:t>
            </a:r>
            <a:r>
              <a:rPr lang="en-US" sz="3200" dirty="0" smtClean="0"/>
              <a:t> -&gt; </a:t>
            </a:r>
            <a:r>
              <a:rPr lang="en-US" sz="3200" dirty="0" err="1" smtClean="0"/>
              <a:t>Sidospår</a:t>
            </a:r>
            <a:r>
              <a:rPr lang="en-US" sz="3200" dirty="0" smtClean="0"/>
              <a:t> NT</a:t>
            </a:r>
            <a:endParaRPr lang="en-US" sz="3200" dirty="0"/>
          </a:p>
        </p:txBody>
      </p:sp>
      <p:sp>
        <p:nvSpPr>
          <p:cNvPr id="7" name="TextBox 6"/>
          <p:cNvSpPr txBox="1"/>
          <p:nvPr/>
        </p:nvSpPr>
        <p:spPr>
          <a:xfrm>
            <a:off x="6084168" y="620688"/>
            <a:ext cx="2432768" cy="646331"/>
          </a:xfrm>
          <a:prstGeom prst="rect">
            <a:avLst/>
          </a:prstGeom>
          <a:noFill/>
        </p:spPr>
        <p:txBody>
          <a:bodyPr wrap="none" rtlCol="0">
            <a:spAutoFit/>
          </a:bodyPr>
          <a:lstStyle/>
          <a:p>
            <a:r>
              <a:rPr lang="en-US" b="1" i="1" dirty="0" err="1" smtClean="0"/>
              <a:t>Startpunkt</a:t>
            </a:r>
            <a:r>
              <a:rPr lang="en-US" b="1" i="1" dirty="0" smtClean="0"/>
              <a:t>  – </a:t>
            </a:r>
            <a:r>
              <a:rPr lang="en-US" b="1" i="1" dirty="0" err="1" smtClean="0"/>
              <a:t>solen</a:t>
            </a:r>
            <a:endParaRPr lang="en-US" b="1" i="1" dirty="0" smtClean="0"/>
          </a:p>
          <a:p>
            <a:r>
              <a:rPr lang="en-US" b="1" i="1" dirty="0" err="1" smtClean="0"/>
              <a:t>Mål</a:t>
            </a:r>
            <a:r>
              <a:rPr lang="en-US" b="1" i="1" dirty="0" smtClean="0"/>
              <a:t> – </a:t>
            </a:r>
            <a:r>
              <a:rPr lang="en-US" b="1" i="1" dirty="0" err="1" smtClean="0"/>
              <a:t>olika</a:t>
            </a:r>
            <a:r>
              <a:rPr lang="en-US" b="1" i="1" dirty="0" smtClean="0"/>
              <a:t> </a:t>
            </a:r>
            <a:r>
              <a:rPr lang="en-US" b="1" i="1" dirty="0" err="1" smtClean="0"/>
              <a:t>sidospår</a:t>
            </a:r>
            <a:endParaRPr lang="en-US" b="1" i="1" dirty="0"/>
          </a:p>
        </p:txBody>
      </p:sp>
      <p:pic>
        <p:nvPicPr>
          <p:cNvPr id="8" name="Picture 7"/>
          <p:cNvPicPr>
            <a:picLocks noChangeAspect="1"/>
          </p:cNvPicPr>
          <p:nvPr/>
        </p:nvPicPr>
        <p:blipFill>
          <a:blip r:embed="rId3"/>
          <a:stretch>
            <a:fillRect/>
          </a:stretch>
        </p:blipFill>
        <p:spPr>
          <a:xfrm>
            <a:off x="6732240" y="4797152"/>
            <a:ext cx="2267744" cy="1698620"/>
          </a:xfrm>
          <a:prstGeom prst="rect">
            <a:avLst/>
          </a:prstGeom>
        </p:spPr>
      </p:pic>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22" name="TextBox 21"/>
          <p:cNvSpPr txBox="1"/>
          <p:nvPr/>
        </p:nvSpPr>
        <p:spPr>
          <a:xfrm>
            <a:off x="32420" y="2348880"/>
            <a:ext cx="1864705" cy="523220"/>
          </a:xfrm>
          <a:prstGeom prst="rect">
            <a:avLst/>
          </a:prstGeom>
          <a:noFill/>
          <a:ln>
            <a:solidFill>
              <a:srgbClr val="000000"/>
            </a:solidFill>
          </a:ln>
        </p:spPr>
        <p:txBody>
          <a:bodyPr wrap="none" rtlCol="0">
            <a:spAutoFit/>
          </a:bodyPr>
          <a:lstStyle/>
          <a:p>
            <a:r>
              <a:rPr lang="en-US" sz="1400" i="1" dirty="0" err="1" smtClean="0"/>
              <a:t>Planeter</a:t>
            </a:r>
            <a:r>
              <a:rPr lang="en-US" sz="1400" i="1" dirty="0" smtClean="0"/>
              <a:t>, </a:t>
            </a:r>
            <a:r>
              <a:rPr lang="en-US" sz="1400" i="1" dirty="0" err="1" smtClean="0"/>
              <a:t>Solsystem</a:t>
            </a:r>
            <a:r>
              <a:rPr lang="en-US" sz="1400" i="1" dirty="0" smtClean="0"/>
              <a:t>,</a:t>
            </a:r>
          </a:p>
          <a:p>
            <a:r>
              <a:rPr lang="en-US" sz="1400" i="1" dirty="0" err="1" smtClean="0"/>
              <a:t>Månen</a:t>
            </a:r>
            <a:r>
              <a:rPr lang="en-US" sz="1400" i="1" dirty="0" smtClean="0"/>
              <a:t> </a:t>
            </a:r>
          </a:p>
        </p:txBody>
      </p:sp>
      <p:sp>
        <p:nvSpPr>
          <p:cNvPr id="23" name="TextBox 22"/>
          <p:cNvSpPr txBox="1"/>
          <p:nvPr/>
        </p:nvSpPr>
        <p:spPr>
          <a:xfrm>
            <a:off x="3059832" y="908720"/>
            <a:ext cx="1371752"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solvind</a:t>
            </a:r>
            <a:r>
              <a:rPr lang="en-US" sz="1400" dirty="0" smtClean="0"/>
              <a:t>. </a:t>
            </a:r>
            <a:endParaRPr lang="en-US" sz="1400" dirty="0"/>
          </a:p>
        </p:txBody>
      </p:sp>
      <p:sp>
        <p:nvSpPr>
          <p:cNvPr id="26" name="TextBox 25"/>
          <p:cNvSpPr txBox="1"/>
          <p:nvPr/>
        </p:nvSpPr>
        <p:spPr>
          <a:xfrm>
            <a:off x="3563888" y="1556792"/>
            <a:ext cx="4665272" cy="523220"/>
          </a:xfrm>
          <a:prstGeom prst="rect">
            <a:avLst/>
          </a:prstGeom>
          <a:noFill/>
          <a:ln>
            <a:solidFill>
              <a:srgbClr val="000000"/>
            </a:solidFill>
          </a:ln>
        </p:spPr>
        <p:txBody>
          <a:bodyPr wrap="none" rtlCol="0">
            <a:spAutoFit/>
          </a:bodyPr>
          <a:lstStyle/>
          <a:p>
            <a:r>
              <a:rPr lang="en-US" sz="1400" dirty="0" err="1"/>
              <a:t>Hur</a:t>
            </a:r>
            <a:r>
              <a:rPr lang="en-US" sz="1400" dirty="0"/>
              <a:t> </a:t>
            </a:r>
            <a:r>
              <a:rPr lang="en-US" sz="1400" dirty="0" err="1"/>
              <a:t>uppkommer</a:t>
            </a:r>
            <a:r>
              <a:rPr lang="en-US" sz="1400" dirty="0"/>
              <a:t> </a:t>
            </a:r>
            <a:r>
              <a:rPr lang="en-US" sz="1400" i="1" dirty="0" err="1"/>
              <a:t>norrsken</a:t>
            </a:r>
            <a:r>
              <a:rPr lang="en-US" sz="1400" dirty="0" smtClean="0"/>
              <a:t>? </a:t>
            </a:r>
            <a:r>
              <a:rPr lang="en-US" sz="1400" dirty="0" err="1" smtClean="0"/>
              <a:t>Hur</a:t>
            </a:r>
            <a:r>
              <a:rPr lang="en-US" sz="1400" dirty="0" smtClean="0"/>
              <a:t> </a:t>
            </a:r>
            <a:r>
              <a:rPr lang="en-US" sz="1400" dirty="0" err="1" smtClean="0"/>
              <a:t>uppkommer</a:t>
            </a:r>
            <a:r>
              <a:rPr lang="en-US" sz="1400" dirty="0" smtClean="0"/>
              <a:t> </a:t>
            </a:r>
            <a:r>
              <a:rPr lang="en-US" sz="1400" i="1" dirty="0" err="1" smtClean="0"/>
              <a:t>regnbågen</a:t>
            </a:r>
            <a:r>
              <a:rPr lang="en-US" sz="1400" dirty="0" smtClean="0"/>
              <a:t>?</a:t>
            </a:r>
          </a:p>
          <a:p>
            <a:r>
              <a:rPr lang="en-US" sz="1400" dirty="0" err="1" smtClean="0"/>
              <a:t>Varför</a:t>
            </a:r>
            <a:r>
              <a:rPr lang="en-US" sz="1400" dirty="0" smtClean="0"/>
              <a:t> </a:t>
            </a:r>
            <a:r>
              <a:rPr lang="en-US" sz="1400" dirty="0" err="1" smtClean="0"/>
              <a:t>är</a:t>
            </a:r>
            <a:r>
              <a:rPr lang="en-US" sz="1400" dirty="0" smtClean="0"/>
              <a:t> </a:t>
            </a:r>
            <a:r>
              <a:rPr lang="en-US" sz="1400" dirty="0" err="1" smtClean="0"/>
              <a:t>himlen</a:t>
            </a:r>
            <a:r>
              <a:rPr lang="en-US" sz="1400" dirty="0" smtClean="0"/>
              <a:t> </a:t>
            </a:r>
            <a:r>
              <a:rPr lang="en-US" sz="1400" dirty="0" err="1" smtClean="0"/>
              <a:t>blå</a:t>
            </a:r>
            <a:r>
              <a:rPr lang="en-US" sz="1400" dirty="0" smtClean="0"/>
              <a:t>? </a:t>
            </a:r>
            <a:r>
              <a:rPr lang="en-US" sz="1400" i="1" dirty="0" err="1" smtClean="0"/>
              <a:t>Ljusspridning</a:t>
            </a:r>
            <a:r>
              <a:rPr lang="en-US" sz="1400" dirty="0" smtClean="0"/>
              <a:t>.</a:t>
            </a:r>
            <a:endParaRPr lang="en-US" sz="1400" dirty="0"/>
          </a:p>
        </p:txBody>
      </p:sp>
      <p:sp>
        <p:nvSpPr>
          <p:cNvPr id="28" name="TextBox 27"/>
          <p:cNvSpPr txBox="1"/>
          <p:nvPr/>
        </p:nvSpPr>
        <p:spPr>
          <a:xfrm>
            <a:off x="1115616" y="3429000"/>
            <a:ext cx="1914586" cy="523220"/>
          </a:xfrm>
          <a:prstGeom prst="rect">
            <a:avLst/>
          </a:prstGeom>
          <a:noFill/>
          <a:ln>
            <a:solidFill>
              <a:srgbClr val="000000"/>
            </a:solidFill>
          </a:ln>
        </p:spPr>
        <p:txBody>
          <a:bodyPr wrap="none" rtlCol="0">
            <a:spAutoFit/>
          </a:bodyPr>
          <a:lstStyle/>
          <a:p>
            <a:r>
              <a:rPr lang="en-US" sz="1400" i="1" dirty="0" err="1"/>
              <a:t>Rymden</a:t>
            </a:r>
            <a:r>
              <a:rPr lang="en-US" sz="1400" i="1" dirty="0"/>
              <a:t>,</a:t>
            </a:r>
          </a:p>
          <a:p>
            <a:r>
              <a:rPr lang="en-US" sz="1400" i="1" dirty="0" err="1"/>
              <a:t>Universum</a:t>
            </a:r>
            <a:r>
              <a:rPr lang="en-US" sz="1400" i="1" dirty="0"/>
              <a:t>, Big Bang</a:t>
            </a:r>
          </a:p>
        </p:txBody>
      </p:sp>
      <p:sp>
        <p:nvSpPr>
          <p:cNvPr id="29" name="TextBox 28"/>
          <p:cNvSpPr txBox="1"/>
          <p:nvPr/>
        </p:nvSpPr>
        <p:spPr>
          <a:xfrm>
            <a:off x="5652120" y="2132856"/>
            <a:ext cx="3614704" cy="307777"/>
          </a:xfrm>
          <a:prstGeom prst="rect">
            <a:avLst/>
          </a:prstGeom>
          <a:noFill/>
          <a:ln>
            <a:solidFill>
              <a:srgbClr val="000000"/>
            </a:solidFill>
          </a:ln>
        </p:spPr>
        <p:txBody>
          <a:bodyPr wrap="none" rtlCol="0">
            <a:spAutoFit/>
          </a:bodyPr>
          <a:lstStyle/>
          <a:p>
            <a:r>
              <a:rPr lang="en-US" sz="1400" i="1" dirty="0" err="1" smtClean="0"/>
              <a:t>Strålning</a:t>
            </a:r>
            <a:r>
              <a:rPr lang="en-US" sz="1400" dirty="0" smtClean="0"/>
              <a:t> </a:t>
            </a:r>
            <a:r>
              <a:rPr lang="en-US" sz="1400" dirty="0" err="1" smtClean="0"/>
              <a:t>och</a:t>
            </a:r>
            <a:r>
              <a:rPr lang="en-US" sz="1400" dirty="0" smtClean="0"/>
              <a:t> </a:t>
            </a:r>
            <a:r>
              <a:rPr lang="en-US" sz="1400" i="1" dirty="0" smtClean="0"/>
              <a:t>absorption</a:t>
            </a:r>
            <a:r>
              <a:rPr lang="en-US" sz="1400" dirty="0" smtClean="0"/>
              <a:t> -</a:t>
            </a:r>
            <a:r>
              <a:rPr lang="en-US" sz="1400" i="1" dirty="0" err="1" smtClean="0"/>
              <a:t>Växthuseffekten</a:t>
            </a:r>
            <a:r>
              <a:rPr lang="en-US" sz="1400" dirty="0" smtClean="0"/>
              <a:t>?</a:t>
            </a:r>
            <a:endParaRPr lang="en-US" sz="1400" dirty="0"/>
          </a:p>
        </p:txBody>
      </p:sp>
      <p:sp>
        <p:nvSpPr>
          <p:cNvPr id="30" name="TextBox 29"/>
          <p:cNvSpPr txBox="1"/>
          <p:nvPr/>
        </p:nvSpPr>
        <p:spPr>
          <a:xfrm>
            <a:off x="1403648" y="4149080"/>
            <a:ext cx="2060810" cy="307777"/>
          </a:xfrm>
          <a:prstGeom prst="rect">
            <a:avLst/>
          </a:prstGeom>
          <a:noFill/>
          <a:ln>
            <a:solidFill>
              <a:srgbClr val="000000"/>
            </a:solidFill>
          </a:ln>
        </p:spPr>
        <p:txBody>
          <a:bodyPr wrap="none" rtlCol="0">
            <a:spAutoFit/>
          </a:bodyPr>
          <a:lstStyle/>
          <a:p>
            <a:r>
              <a:rPr lang="en-US" sz="1400" i="1" dirty="0" err="1" smtClean="0"/>
              <a:t>Tyngdkraft</a:t>
            </a:r>
            <a:r>
              <a:rPr lang="en-US" sz="1400" i="1" dirty="0" smtClean="0"/>
              <a:t> (gravitation)</a:t>
            </a:r>
            <a:endParaRPr lang="en-US" sz="1400" i="1" dirty="0"/>
          </a:p>
        </p:txBody>
      </p:sp>
      <p:sp>
        <p:nvSpPr>
          <p:cNvPr id="31" name="TextBox 30"/>
          <p:cNvSpPr txBox="1"/>
          <p:nvPr/>
        </p:nvSpPr>
        <p:spPr>
          <a:xfrm>
            <a:off x="3923928" y="4869160"/>
            <a:ext cx="1744956" cy="307777"/>
          </a:xfrm>
          <a:prstGeom prst="rect">
            <a:avLst/>
          </a:prstGeom>
          <a:noFill/>
          <a:ln>
            <a:solidFill>
              <a:schemeClr val="tx1"/>
            </a:solidFill>
          </a:ln>
        </p:spPr>
        <p:txBody>
          <a:bodyPr wrap="none" rtlCol="0">
            <a:spAutoFit/>
          </a:bodyPr>
          <a:lstStyle/>
          <a:p>
            <a:r>
              <a:rPr lang="en-US" sz="1400" i="1" dirty="0" err="1" smtClean="0"/>
              <a:t>Förbränningsmotor</a:t>
            </a:r>
            <a:endParaRPr lang="en-US" sz="1400" i="1"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i="1" dirty="0"/>
          </a:p>
        </p:txBody>
      </p:sp>
      <p:sp>
        <p:nvSpPr>
          <p:cNvPr id="3" name="TextBox 2"/>
          <p:cNvSpPr txBox="1"/>
          <p:nvPr/>
        </p:nvSpPr>
        <p:spPr>
          <a:xfrm>
            <a:off x="7668344" y="3140968"/>
            <a:ext cx="836930" cy="307777"/>
          </a:xfrm>
          <a:prstGeom prst="rect">
            <a:avLst/>
          </a:prstGeom>
          <a:noFill/>
          <a:ln>
            <a:solidFill>
              <a:srgbClr val="000000"/>
            </a:solidFill>
          </a:ln>
        </p:spPr>
        <p:txBody>
          <a:bodyPr wrap="none" rtlCol="0">
            <a:spAutoFit/>
          </a:bodyPr>
          <a:lstStyle/>
          <a:p>
            <a:r>
              <a:rPr lang="en-US" sz="1400" i="1" dirty="0" err="1" smtClean="0"/>
              <a:t>Bränsle</a:t>
            </a:r>
            <a:endParaRPr lang="en-US" sz="1400" i="1" dirty="0"/>
          </a:p>
        </p:txBody>
      </p:sp>
      <p:sp>
        <p:nvSpPr>
          <p:cNvPr id="6" name="TextBox 5"/>
          <p:cNvSpPr txBox="1"/>
          <p:nvPr/>
        </p:nvSpPr>
        <p:spPr>
          <a:xfrm>
            <a:off x="7812360" y="4005064"/>
            <a:ext cx="926611" cy="307777"/>
          </a:xfrm>
          <a:prstGeom prst="rect">
            <a:avLst/>
          </a:prstGeom>
          <a:noFill/>
          <a:ln>
            <a:solidFill>
              <a:srgbClr val="000000"/>
            </a:solidFill>
          </a:ln>
        </p:spPr>
        <p:txBody>
          <a:bodyPr wrap="none" rtlCol="0">
            <a:spAutoFit/>
          </a:bodyPr>
          <a:lstStyle/>
          <a:p>
            <a:r>
              <a:rPr lang="en-US" sz="1400" i="1" dirty="0" err="1" smtClean="0"/>
              <a:t>Hybridbil</a:t>
            </a:r>
            <a:endParaRPr lang="en-US" i="1" dirty="0"/>
          </a:p>
        </p:txBody>
      </p:sp>
      <p:cxnSp>
        <p:nvCxnSpPr>
          <p:cNvPr id="10" name="Straight Arrow Connector 9"/>
          <p:cNvCxnSpPr/>
          <p:nvPr/>
        </p:nvCxnSpPr>
        <p:spPr>
          <a:xfrm flipV="1">
            <a:off x="2339752" y="1340768"/>
            <a:ext cx="936104" cy="2880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22" idx="3"/>
          </p:cNvCxnSpPr>
          <p:nvPr/>
        </p:nvCxnSpPr>
        <p:spPr>
          <a:xfrm flipH="1">
            <a:off x="1897125" y="1916832"/>
            <a:ext cx="658651" cy="69365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7704" y="2852936"/>
            <a:ext cx="702174" cy="585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3419872" y="2204864"/>
            <a:ext cx="1008112" cy="202609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627784" y="1916834"/>
            <a:ext cx="1008112" cy="5040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076056" y="2492896"/>
            <a:ext cx="1008112" cy="5040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3" idx="1"/>
          </p:cNvCxnSpPr>
          <p:nvPr/>
        </p:nvCxnSpPr>
        <p:spPr>
          <a:xfrm flipV="1">
            <a:off x="7020272" y="3294857"/>
            <a:ext cx="648072" cy="4221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7236296" y="4149080"/>
            <a:ext cx="648072" cy="4221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4572000" y="4221088"/>
            <a:ext cx="630166" cy="6480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120900" y="774700"/>
            <a:ext cx="184666" cy="369332"/>
          </a:xfrm>
          <a:prstGeom prst="rect">
            <a:avLst/>
          </a:prstGeom>
          <a:noFill/>
        </p:spPr>
        <p:txBody>
          <a:bodyPr wrap="none" rtlCol="0">
            <a:spAutoFit/>
          </a:bodyPr>
          <a:lstStyle/>
          <a:p>
            <a:endParaRPr lang="en-US" dirty="0"/>
          </a:p>
        </p:txBody>
      </p:sp>
      <p:cxnSp>
        <p:nvCxnSpPr>
          <p:cNvPr id="50" name="Straight Arrow Connector 49"/>
          <p:cNvCxnSpPr>
            <a:stCxn id="31" idx="2"/>
          </p:cNvCxnSpPr>
          <p:nvPr/>
        </p:nvCxnSpPr>
        <p:spPr>
          <a:xfrm>
            <a:off x="4796406" y="5176937"/>
            <a:ext cx="279650" cy="7003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644008" y="5877272"/>
            <a:ext cx="2014436" cy="523220"/>
          </a:xfrm>
          <a:prstGeom prst="rect">
            <a:avLst/>
          </a:prstGeom>
          <a:noFill/>
          <a:ln>
            <a:solidFill>
              <a:srgbClr val="000000"/>
            </a:solidFill>
          </a:ln>
        </p:spPr>
        <p:txBody>
          <a:bodyPr wrap="none" rtlCol="0">
            <a:spAutoFit/>
          </a:bodyPr>
          <a:lstStyle/>
          <a:p>
            <a:r>
              <a:rPr lang="en-US" sz="1400" i="1" dirty="0" err="1" smtClean="0"/>
              <a:t>Avgaser</a:t>
            </a:r>
            <a:r>
              <a:rPr lang="en-US" sz="1400" i="1" dirty="0" smtClean="0"/>
              <a:t>-&gt; </a:t>
            </a:r>
          </a:p>
          <a:p>
            <a:r>
              <a:rPr lang="en-US" sz="1400" i="1" dirty="0" err="1" smtClean="0"/>
              <a:t>Miljö</a:t>
            </a:r>
            <a:r>
              <a:rPr lang="en-US" sz="1400" i="1" dirty="0" smtClean="0"/>
              <a:t> </a:t>
            </a:r>
            <a:r>
              <a:rPr lang="en-US" sz="1400" i="1" dirty="0" err="1" smtClean="0"/>
              <a:t>och</a:t>
            </a:r>
            <a:r>
              <a:rPr lang="en-US" sz="1400" i="1" dirty="0" smtClean="0"/>
              <a:t> </a:t>
            </a:r>
            <a:r>
              <a:rPr lang="en-US" sz="1400" i="1" dirty="0" err="1" smtClean="0"/>
              <a:t>hälsoeffekter</a:t>
            </a:r>
            <a:endParaRPr lang="en-US" sz="1400" i="1" dirty="0"/>
          </a:p>
        </p:txBody>
      </p:sp>
      <p:cxnSp>
        <p:nvCxnSpPr>
          <p:cNvPr id="54" name="Straight Arrow Connector 53"/>
          <p:cNvCxnSpPr/>
          <p:nvPr/>
        </p:nvCxnSpPr>
        <p:spPr>
          <a:xfrm flipH="1">
            <a:off x="3563888" y="5157192"/>
            <a:ext cx="504056" cy="8640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907704" y="6021288"/>
            <a:ext cx="2024517" cy="307777"/>
          </a:xfrm>
          <a:prstGeom prst="rect">
            <a:avLst/>
          </a:prstGeom>
          <a:noFill/>
          <a:ln>
            <a:solidFill>
              <a:srgbClr val="000000"/>
            </a:solidFill>
          </a:ln>
        </p:spPr>
        <p:txBody>
          <a:bodyPr wrap="none" rtlCol="0">
            <a:spAutoFit/>
          </a:bodyPr>
          <a:lstStyle/>
          <a:p>
            <a:r>
              <a:rPr lang="en-US" sz="1400" i="1" dirty="0" err="1" smtClean="0"/>
              <a:t>Katalytisk</a:t>
            </a:r>
            <a:r>
              <a:rPr lang="en-US" sz="1400" i="1" dirty="0" smtClean="0"/>
              <a:t> </a:t>
            </a:r>
            <a:r>
              <a:rPr lang="en-US" sz="1400" i="1" dirty="0" err="1" smtClean="0"/>
              <a:t>avgasrening</a:t>
            </a:r>
            <a:endParaRPr lang="en-US" sz="1400" i="1" dirty="0"/>
          </a:p>
        </p:txBody>
      </p:sp>
      <p:cxnSp>
        <p:nvCxnSpPr>
          <p:cNvPr id="57" name="Straight Arrow Connector 56"/>
          <p:cNvCxnSpPr/>
          <p:nvPr/>
        </p:nvCxnSpPr>
        <p:spPr>
          <a:xfrm flipH="1">
            <a:off x="1547664" y="4437112"/>
            <a:ext cx="702174" cy="585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83568" y="5013176"/>
            <a:ext cx="965095" cy="307777"/>
          </a:xfrm>
          <a:prstGeom prst="rect">
            <a:avLst/>
          </a:prstGeom>
          <a:noFill/>
          <a:ln>
            <a:solidFill>
              <a:srgbClr val="000000"/>
            </a:solidFill>
          </a:ln>
        </p:spPr>
        <p:txBody>
          <a:bodyPr wrap="none" rtlCol="0">
            <a:spAutoFit/>
          </a:bodyPr>
          <a:lstStyle/>
          <a:p>
            <a:r>
              <a:rPr lang="en-US" sz="1400" i="1" dirty="0" err="1" smtClean="0"/>
              <a:t>Tidvatten</a:t>
            </a:r>
            <a:endParaRPr lang="en-US" sz="1400" i="1" dirty="0"/>
          </a:p>
        </p:txBody>
      </p:sp>
      <p:cxnSp>
        <p:nvCxnSpPr>
          <p:cNvPr id="59" name="Straight Arrow Connector 58"/>
          <p:cNvCxnSpPr/>
          <p:nvPr/>
        </p:nvCxnSpPr>
        <p:spPr>
          <a:xfrm flipH="1">
            <a:off x="683568" y="5301208"/>
            <a:ext cx="702174" cy="585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79512" y="5877272"/>
            <a:ext cx="777143" cy="307777"/>
          </a:xfrm>
          <a:prstGeom prst="rect">
            <a:avLst/>
          </a:prstGeom>
          <a:noFill/>
          <a:ln>
            <a:solidFill>
              <a:srgbClr val="000000"/>
            </a:solidFill>
          </a:ln>
        </p:spPr>
        <p:txBody>
          <a:bodyPr wrap="none" rtlCol="0">
            <a:spAutoFit/>
          </a:bodyPr>
          <a:lstStyle/>
          <a:p>
            <a:r>
              <a:rPr lang="en-US" sz="1400" i="1" dirty="0" err="1" smtClean="0"/>
              <a:t>Månen</a:t>
            </a:r>
            <a:endParaRPr lang="en-US" sz="1400" i="1" dirty="0"/>
          </a:p>
        </p:txBody>
      </p:sp>
      <p:cxnSp>
        <p:nvCxnSpPr>
          <p:cNvPr id="37" name="Straight Arrow Connector 36"/>
          <p:cNvCxnSpPr/>
          <p:nvPr/>
        </p:nvCxnSpPr>
        <p:spPr>
          <a:xfrm flipH="1" flipV="1">
            <a:off x="2627784" y="5445224"/>
            <a:ext cx="432048" cy="576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979712" y="5157192"/>
            <a:ext cx="1126397" cy="307777"/>
          </a:xfrm>
          <a:prstGeom prst="rect">
            <a:avLst/>
          </a:prstGeom>
          <a:noFill/>
          <a:ln>
            <a:solidFill>
              <a:srgbClr val="000000"/>
            </a:solidFill>
          </a:ln>
        </p:spPr>
        <p:txBody>
          <a:bodyPr wrap="none" rtlCol="0">
            <a:spAutoFit/>
          </a:bodyPr>
          <a:lstStyle/>
          <a:p>
            <a:r>
              <a:rPr lang="en-US" sz="1400" i="1" dirty="0" err="1" smtClean="0"/>
              <a:t>Nanoteknik</a:t>
            </a:r>
            <a:endParaRPr lang="en-US" sz="1400" i="1" dirty="0"/>
          </a:p>
        </p:txBody>
      </p:sp>
    </p:spTree>
    <p:extLst>
      <p:ext uri="{BB962C8B-B14F-4D97-AF65-F5344CB8AC3E}">
        <p14:creationId xmlns:p14="http://schemas.microsoft.com/office/powerpoint/2010/main" val="2768631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6" grpId="0" animBg="1"/>
      <p:bldP spid="28" grpId="0" animBg="1"/>
      <p:bldP spid="29" grpId="0" animBg="1"/>
      <p:bldP spid="30" grpId="0" animBg="1"/>
      <p:bldP spid="31" grpId="0" animBg="1"/>
      <p:bldP spid="3" grpId="0" animBg="1"/>
      <p:bldP spid="6" grpId="0" animBg="1"/>
      <p:bldP spid="52" grpId="0" animBg="1"/>
      <p:bldP spid="56" grpId="0" animBg="1"/>
      <p:bldP spid="58" grpId="0" animBg="1"/>
      <p:bldP spid="60"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20888"/>
            <a:ext cx="8229600" cy="1143000"/>
          </a:xfrm>
          <a:solidFill>
            <a:srgbClr val="D4D3C0"/>
          </a:solidFill>
          <a:ln>
            <a:solidFill>
              <a:srgbClr val="000000"/>
            </a:solidFill>
          </a:ln>
        </p:spPr>
        <p:txBody>
          <a:bodyPr>
            <a:normAutofit fontScale="90000"/>
          </a:bodyPr>
          <a:lstStyle/>
          <a:p>
            <a:r>
              <a:rPr lang="en-US" dirty="0" err="1" smtClean="0"/>
              <a:t>Tillbaka</a:t>
            </a:r>
            <a:r>
              <a:rPr lang="en-US" dirty="0" smtClean="0"/>
              <a:t> till sol - el </a:t>
            </a:r>
            <a:r>
              <a:rPr lang="en-US" dirty="0" err="1" smtClean="0"/>
              <a:t>spåret</a:t>
            </a:r>
            <a:r>
              <a:rPr lang="en-US" dirty="0" smtClean="0"/>
              <a:t>.</a:t>
            </a:r>
            <a:br>
              <a:rPr lang="en-US" dirty="0" smtClean="0"/>
            </a:br>
            <a:r>
              <a:rPr lang="en-US" dirty="0" err="1" smtClean="0"/>
              <a:t>Exempel</a:t>
            </a:r>
            <a:r>
              <a:rPr lang="en-US" dirty="0" smtClean="0"/>
              <a:t> </a:t>
            </a:r>
            <a:r>
              <a:rPr lang="en-US" dirty="0" err="1" smtClean="0"/>
              <a:t>från</a:t>
            </a:r>
            <a:r>
              <a:rPr lang="en-US" dirty="0" smtClean="0"/>
              <a:t> “mind map”</a:t>
            </a:r>
            <a:endParaRPr lang="en-US" dirty="0"/>
          </a:p>
        </p:txBody>
      </p:sp>
    </p:spTree>
    <p:extLst>
      <p:ext uri="{BB962C8B-B14F-4D97-AF65-F5344CB8AC3E}">
        <p14:creationId xmlns:p14="http://schemas.microsoft.com/office/powerpoint/2010/main" val="7993597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5407851"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elektricitet</a:t>
            </a:r>
            <a:r>
              <a:rPr lang="en-US" sz="3200" dirty="0" smtClean="0"/>
              <a:t> </a:t>
            </a:r>
            <a:r>
              <a:rPr lang="en-US" sz="3200" dirty="0" err="1" smtClean="0"/>
              <a:t>från</a:t>
            </a:r>
            <a:r>
              <a:rPr lang="en-US" sz="3200" dirty="0" smtClean="0"/>
              <a:t> </a:t>
            </a:r>
            <a:r>
              <a:rPr lang="en-US" sz="3200" dirty="0" err="1" smtClean="0"/>
              <a:t>solen</a:t>
            </a:r>
            <a:endParaRPr lang="en-US" sz="3200" dirty="0"/>
          </a:p>
        </p:txBody>
      </p:sp>
      <p:sp>
        <p:nvSpPr>
          <p:cNvPr id="7" name="TextBox 6"/>
          <p:cNvSpPr txBox="1"/>
          <p:nvPr/>
        </p:nvSpPr>
        <p:spPr>
          <a:xfrm>
            <a:off x="5724128" y="5715"/>
            <a:ext cx="35038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elbil</a:t>
            </a:r>
            <a:endParaRPr lang="en-US" sz="2800" b="1" i="1" dirty="0"/>
          </a:p>
        </p:txBody>
      </p:sp>
      <p:pic>
        <p:nvPicPr>
          <p:cNvPr id="8" name="Picture 7"/>
          <p:cNvPicPr>
            <a:picLocks noChangeAspect="1"/>
          </p:cNvPicPr>
          <p:nvPr/>
        </p:nvPicPr>
        <p:blipFill>
          <a:blip r:embed="rId3"/>
          <a:stretch>
            <a:fillRect/>
          </a:stretch>
        </p:blipFill>
        <p:spPr>
          <a:xfrm>
            <a:off x="6732240" y="4797152"/>
            <a:ext cx="2267744" cy="1698620"/>
          </a:xfrm>
          <a:prstGeom prst="rect">
            <a:avLst/>
          </a:prstGeom>
        </p:spPr>
      </p:pic>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932040" y="39330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5004048"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2219816" cy="523220"/>
          </a:xfrm>
          <a:prstGeom prst="rect">
            <a:avLst/>
          </a:prstGeom>
          <a:solidFill>
            <a:schemeClr val="accent2">
              <a:lumMod val="40000"/>
              <a:lumOff val="60000"/>
            </a:schemeClr>
          </a:solidFill>
          <a:ln>
            <a:solidFill>
              <a:srgbClr val="000000"/>
            </a:solidFill>
          </a:ln>
        </p:spPr>
        <p:txBody>
          <a:bodyPr wrap="none" rtlCol="0">
            <a:spAutoFit/>
          </a:bodyPr>
          <a:lstStyle/>
          <a:p>
            <a:r>
              <a:rPr lang="en-US" sz="1400" dirty="0" err="1" smtClean="0"/>
              <a:t>Varifrån</a:t>
            </a:r>
            <a:r>
              <a:rPr lang="en-US" sz="1400" dirty="0" smtClean="0"/>
              <a:t> </a:t>
            </a:r>
            <a:r>
              <a:rPr lang="en-US" sz="1400" dirty="0" err="1" smtClean="0"/>
              <a:t>kommer</a:t>
            </a:r>
            <a:r>
              <a:rPr lang="en-US" sz="1400" dirty="0" smtClean="0"/>
              <a:t> </a:t>
            </a:r>
            <a:r>
              <a:rPr lang="en-US" sz="1400" dirty="0" err="1" smtClean="0"/>
              <a:t>solens</a:t>
            </a:r>
            <a:r>
              <a:rPr lang="en-US" sz="1400" dirty="0" smtClean="0"/>
              <a:t> </a:t>
            </a:r>
          </a:p>
          <a:p>
            <a:r>
              <a:rPr lang="en-US" sz="1400" dirty="0" err="1" smtClean="0"/>
              <a:t>Energi</a:t>
            </a:r>
            <a:r>
              <a:rPr lang="en-US" sz="1400" dirty="0" smtClean="0"/>
              <a:t>? – </a:t>
            </a:r>
            <a:r>
              <a:rPr lang="en-US" sz="1400" dirty="0" err="1" smtClean="0"/>
              <a:t>Vad</a:t>
            </a:r>
            <a:r>
              <a:rPr lang="en-US" sz="1400" dirty="0" smtClean="0"/>
              <a:t> </a:t>
            </a:r>
            <a:r>
              <a:rPr lang="en-US" sz="1400" dirty="0" err="1" smtClean="0"/>
              <a:t>är</a:t>
            </a:r>
            <a:r>
              <a:rPr lang="en-US" sz="1400" dirty="0" smtClean="0"/>
              <a:t> </a:t>
            </a:r>
            <a:r>
              <a:rPr lang="en-US" sz="1400" b="1" dirty="0" smtClean="0"/>
              <a:t>fusion</a:t>
            </a:r>
            <a:r>
              <a:rPr lang="en-US" sz="1400" dirty="0" smtClean="0"/>
              <a:t>?</a:t>
            </a:r>
          </a:p>
        </p:txBody>
      </p:sp>
      <p:sp>
        <p:nvSpPr>
          <p:cNvPr id="23" name="TextBox 22"/>
          <p:cNvSpPr txBox="1"/>
          <p:nvPr/>
        </p:nvSpPr>
        <p:spPr>
          <a:xfrm>
            <a:off x="2339752" y="1196752"/>
            <a:ext cx="2990297"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dirty="0" err="1" smtClean="0"/>
              <a:t>solen</a:t>
            </a:r>
            <a:r>
              <a:rPr lang="en-US" sz="1400" dirty="0" smtClean="0"/>
              <a:t> –&gt; </a:t>
            </a:r>
            <a:r>
              <a:rPr lang="en-US" sz="1400" dirty="0" err="1" smtClean="0"/>
              <a:t>Vad</a:t>
            </a:r>
            <a:r>
              <a:rPr lang="en-US" sz="1400" dirty="0" smtClean="0"/>
              <a:t> </a:t>
            </a:r>
            <a:r>
              <a:rPr lang="en-US" sz="1400" dirty="0" err="1" smtClean="0"/>
              <a:t>är</a:t>
            </a:r>
            <a:r>
              <a:rPr lang="en-US" sz="1400" dirty="0" smtClean="0"/>
              <a:t> </a:t>
            </a:r>
            <a:r>
              <a:rPr lang="en-US" sz="1400" dirty="0" err="1" smtClean="0"/>
              <a:t>ett</a:t>
            </a:r>
            <a:r>
              <a:rPr lang="en-US" sz="1400" dirty="0" smtClean="0"/>
              <a:t> plasma?</a:t>
            </a:r>
            <a:endParaRPr lang="en-US" sz="1400" dirty="0"/>
          </a:p>
        </p:txBody>
      </p:sp>
      <p:sp>
        <p:nvSpPr>
          <p:cNvPr id="26" name="TextBox 25"/>
          <p:cNvSpPr txBox="1"/>
          <p:nvPr/>
        </p:nvSpPr>
        <p:spPr>
          <a:xfrm>
            <a:off x="2699792" y="1844824"/>
            <a:ext cx="5380349" cy="307777"/>
          </a:xfrm>
          <a:prstGeom prst="rect">
            <a:avLst/>
          </a:prstGeom>
          <a:solidFill>
            <a:srgbClr val="E6B9B8"/>
          </a:solidFill>
          <a:ln>
            <a:solidFill>
              <a:srgbClr val="000000"/>
            </a:solidFill>
          </a:ln>
        </p:spPr>
        <p:txBody>
          <a:bodyPr wrap="none" rtlCol="0">
            <a:spAutoFit/>
          </a:bodyPr>
          <a:lstStyle/>
          <a:p>
            <a:r>
              <a:rPr lang="en-US" sz="1400" dirty="0" err="1" smtClean="0"/>
              <a:t>Hur</a:t>
            </a:r>
            <a:r>
              <a:rPr lang="en-US" sz="1400" dirty="0" smtClean="0"/>
              <a:t> het </a:t>
            </a:r>
            <a:r>
              <a:rPr lang="en-US" sz="1400" dirty="0" err="1" smtClean="0"/>
              <a:t>är</a:t>
            </a:r>
            <a:r>
              <a:rPr lang="en-US" sz="1400" dirty="0" smtClean="0"/>
              <a:t> </a:t>
            </a:r>
            <a:r>
              <a:rPr lang="en-US" sz="1400" dirty="0" err="1" smtClean="0"/>
              <a:t>solen</a:t>
            </a:r>
            <a:r>
              <a:rPr lang="en-US" sz="1400" dirty="0" smtClean="0"/>
              <a:t>? </a:t>
            </a:r>
            <a:r>
              <a:rPr lang="en-US" sz="1400" dirty="0" err="1" smtClean="0"/>
              <a:t>Vad</a:t>
            </a:r>
            <a:r>
              <a:rPr lang="en-US" sz="1400" dirty="0" smtClean="0"/>
              <a:t> </a:t>
            </a:r>
            <a:r>
              <a:rPr lang="en-US" sz="1400" dirty="0" err="1" smtClean="0"/>
              <a:t>är</a:t>
            </a:r>
            <a:r>
              <a:rPr lang="en-US" sz="1400" dirty="0" smtClean="0"/>
              <a:t> </a:t>
            </a:r>
            <a:r>
              <a:rPr lang="en-US" sz="1400" dirty="0" err="1" smtClean="0"/>
              <a:t>strålning</a:t>
            </a:r>
            <a:r>
              <a:rPr lang="en-US" sz="1400" dirty="0" smtClean="0"/>
              <a:t>? </a:t>
            </a:r>
            <a:r>
              <a:rPr lang="en-US" sz="1400" b="1" dirty="0" err="1" smtClean="0"/>
              <a:t>Vad</a:t>
            </a:r>
            <a:r>
              <a:rPr lang="en-US" sz="1400" b="1" dirty="0" smtClean="0"/>
              <a:t> </a:t>
            </a:r>
            <a:r>
              <a:rPr lang="en-US" sz="1400" b="1" dirty="0" err="1" smtClean="0"/>
              <a:t>är</a:t>
            </a:r>
            <a:r>
              <a:rPr lang="en-US" sz="1400" b="1" dirty="0" smtClean="0"/>
              <a:t> </a:t>
            </a:r>
            <a:r>
              <a:rPr lang="en-US" sz="1400" b="1" dirty="0" err="1" smtClean="0"/>
              <a:t>svartkroppsstrålning</a:t>
            </a:r>
            <a:endParaRPr lang="en-US" sz="1400" b="1" dirty="0"/>
          </a:p>
        </p:txBody>
      </p:sp>
      <p:sp>
        <p:nvSpPr>
          <p:cNvPr id="28" name="TextBox 27"/>
          <p:cNvSpPr txBox="1"/>
          <p:nvPr/>
        </p:nvSpPr>
        <p:spPr>
          <a:xfrm>
            <a:off x="1907704" y="3068960"/>
            <a:ext cx="1801282" cy="523220"/>
          </a:xfrm>
          <a:prstGeom prst="rect">
            <a:avLst/>
          </a:prstGeom>
          <a:noFill/>
          <a:ln>
            <a:solidFill>
              <a:srgbClr val="000000"/>
            </a:solidFill>
          </a:ln>
        </p:spPr>
        <p:txBody>
          <a:bodyPr wrap="none" rtlCol="0">
            <a:spAutoFit/>
          </a:bodyPr>
          <a:lstStyle/>
          <a:p>
            <a:r>
              <a:rPr lang="en-US" sz="1400" dirty="0" err="1" smtClean="0"/>
              <a:t>När</a:t>
            </a:r>
            <a:r>
              <a:rPr lang="en-US" sz="1400" dirty="0" smtClean="0"/>
              <a:t> </a:t>
            </a:r>
            <a:r>
              <a:rPr lang="en-US" sz="1400" dirty="0" err="1" smtClean="0"/>
              <a:t>når</a:t>
            </a:r>
            <a:r>
              <a:rPr lang="en-US" sz="1400" dirty="0" smtClean="0"/>
              <a:t> </a:t>
            </a:r>
            <a:r>
              <a:rPr lang="en-US" sz="1400" dirty="0" err="1" smtClean="0"/>
              <a:t>ljuset</a:t>
            </a:r>
            <a:r>
              <a:rPr lang="en-US" sz="1400" dirty="0" smtClean="0"/>
              <a:t> </a:t>
            </a:r>
            <a:r>
              <a:rPr lang="en-US" sz="1400" dirty="0" err="1" smtClean="0"/>
              <a:t>jorden</a:t>
            </a:r>
            <a:endParaRPr lang="en-US" sz="1400" dirty="0" smtClean="0"/>
          </a:p>
          <a:p>
            <a:r>
              <a:rPr lang="en-US" sz="1400" dirty="0" smtClean="0"/>
              <a:t> – </a:t>
            </a:r>
            <a:r>
              <a:rPr lang="en-US" sz="1400" dirty="0" err="1" smtClean="0"/>
              <a:t>ljusets</a:t>
            </a:r>
            <a:r>
              <a:rPr lang="en-US" sz="1400" dirty="0" smtClean="0"/>
              <a:t> </a:t>
            </a:r>
            <a:r>
              <a:rPr lang="en-US" sz="1400" dirty="0" err="1" smtClean="0"/>
              <a:t>hastighet</a:t>
            </a:r>
            <a:endParaRPr lang="en-US" sz="1400" dirty="0"/>
          </a:p>
        </p:txBody>
      </p:sp>
      <p:sp>
        <p:nvSpPr>
          <p:cNvPr id="29" name="TextBox 28"/>
          <p:cNvSpPr txBox="1"/>
          <p:nvPr/>
        </p:nvSpPr>
        <p:spPr>
          <a:xfrm>
            <a:off x="5124264" y="2258288"/>
            <a:ext cx="3835292" cy="738664"/>
          </a:xfrm>
          <a:prstGeom prst="rect">
            <a:avLst/>
          </a:prstGeom>
          <a:solidFill>
            <a:srgbClr val="E6B9B8"/>
          </a:solidFill>
          <a:ln>
            <a:solidFill>
              <a:srgbClr val="000000"/>
            </a:solidFill>
          </a:ln>
        </p:spPr>
        <p:txBody>
          <a:bodyPr wrap="none" rtlCol="0">
            <a:spAutoFit/>
          </a:bodyPr>
          <a:lstStyle/>
          <a:p>
            <a:r>
              <a:rPr lang="en-US" sz="1400" dirty="0" err="1" smtClean="0"/>
              <a:t>Varför</a:t>
            </a:r>
            <a:r>
              <a:rPr lang="en-US" sz="1400" dirty="0" smtClean="0"/>
              <a:t> </a:t>
            </a:r>
            <a:r>
              <a:rPr lang="en-US" sz="1400" dirty="0" err="1" smtClean="0"/>
              <a:t>är</a:t>
            </a:r>
            <a:r>
              <a:rPr lang="en-US" sz="1400" dirty="0" smtClean="0"/>
              <a:t> den </a:t>
            </a:r>
            <a:r>
              <a:rPr lang="en-US" sz="1400" dirty="0" err="1" smtClean="0"/>
              <a:t>strålning</a:t>
            </a:r>
            <a:r>
              <a:rPr lang="en-US" sz="1400" dirty="0" smtClean="0"/>
              <a:t> </a:t>
            </a:r>
            <a:r>
              <a:rPr lang="en-US" sz="1400" dirty="0" err="1" smtClean="0"/>
              <a:t>som</a:t>
            </a:r>
            <a:r>
              <a:rPr lang="en-US" sz="1400" dirty="0" smtClean="0"/>
              <a:t> </a:t>
            </a:r>
            <a:r>
              <a:rPr lang="en-US" sz="1400" dirty="0" err="1" smtClean="0"/>
              <a:t>träffar</a:t>
            </a:r>
            <a:r>
              <a:rPr lang="en-US" sz="1400" dirty="0" smtClean="0"/>
              <a:t> </a:t>
            </a:r>
            <a:r>
              <a:rPr lang="en-US" sz="1400" dirty="0" err="1" smtClean="0"/>
              <a:t>yttre</a:t>
            </a:r>
            <a:r>
              <a:rPr lang="en-US" sz="1400" dirty="0" smtClean="0"/>
              <a:t> </a:t>
            </a:r>
          </a:p>
          <a:p>
            <a:r>
              <a:rPr lang="en-US" sz="1400" dirty="0" err="1" smtClean="0"/>
              <a:t>Jordatmosfären</a:t>
            </a:r>
            <a:r>
              <a:rPr lang="en-US" sz="1400" dirty="0" smtClean="0"/>
              <a:t> </a:t>
            </a:r>
            <a:r>
              <a:rPr lang="en-US" sz="1400" dirty="0" err="1" smtClean="0"/>
              <a:t>annorlunda</a:t>
            </a:r>
            <a:r>
              <a:rPr lang="en-US" sz="1400" dirty="0" smtClean="0"/>
              <a:t> </a:t>
            </a:r>
            <a:r>
              <a:rPr lang="en-US" sz="1400" dirty="0" err="1" smtClean="0"/>
              <a:t>än</a:t>
            </a:r>
            <a:r>
              <a:rPr lang="en-US" sz="1400" dirty="0" smtClean="0"/>
              <a:t> den </a:t>
            </a:r>
          </a:p>
          <a:p>
            <a:r>
              <a:rPr lang="en-US" sz="1400" dirty="0" err="1" smtClean="0"/>
              <a:t>som</a:t>
            </a:r>
            <a:r>
              <a:rPr lang="en-US" sz="1400" dirty="0" smtClean="0"/>
              <a:t> </a:t>
            </a:r>
            <a:r>
              <a:rPr lang="en-US" sz="1400" dirty="0" err="1" smtClean="0"/>
              <a:t>träffar</a:t>
            </a:r>
            <a:r>
              <a:rPr lang="en-US" sz="1400" dirty="0" smtClean="0"/>
              <a:t> </a:t>
            </a:r>
            <a:r>
              <a:rPr lang="en-US" sz="1400" dirty="0" err="1" smtClean="0"/>
              <a:t>jordytan</a:t>
            </a:r>
            <a:r>
              <a:rPr lang="en-US" sz="1400" dirty="0" smtClean="0"/>
              <a:t>? </a:t>
            </a:r>
            <a:r>
              <a:rPr lang="en-US" sz="1400" b="1" dirty="0" smtClean="0"/>
              <a:t>Absorption</a:t>
            </a:r>
            <a:r>
              <a:rPr lang="en-US" sz="1400" dirty="0" smtClean="0"/>
              <a:t>. </a:t>
            </a:r>
            <a:r>
              <a:rPr lang="en-US" sz="1400" b="1" dirty="0" err="1" smtClean="0"/>
              <a:t>Spridning</a:t>
            </a:r>
            <a:r>
              <a:rPr lang="en-US" sz="1400" dirty="0" smtClean="0"/>
              <a:t>.</a:t>
            </a:r>
            <a:endParaRPr lang="en-US" sz="1400" dirty="0"/>
          </a:p>
        </p:txBody>
      </p:sp>
      <p:sp>
        <p:nvSpPr>
          <p:cNvPr id="30" name="TextBox 29"/>
          <p:cNvSpPr txBox="1"/>
          <p:nvPr/>
        </p:nvSpPr>
        <p:spPr>
          <a:xfrm>
            <a:off x="467544" y="3697287"/>
            <a:ext cx="4493538" cy="307777"/>
          </a:xfrm>
          <a:prstGeom prst="rect">
            <a:avLst/>
          </a:prstGeom>
          <a:solidFill>
            <a:srgbClr val="E6B9B8"/>
          </a:solid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en </a:t>
            </a:r>
            <a:r>
              <a:rPr lang="en-US" sz="1400" b="1" dirty="0" err="1" smtClean="0"/>
              <a:t>solcell</a:t>
            </a:r>
            <a:r>
              <a:rPr lang="en-US" sz="1400" dirty="0" smtClean="0"/>
              <a:t>? </a:t>
            </a:r>
            <a:r>
              <a:rPr lang="en-US" sz="1400" dirty="0" err="1" smtClean="0"/>
              <a:t>Vad</a:t>
            </a:r>
            <a:r>
              <a:rPr lang="en-US" sz="1400" dirty="0" smtClean="0"/>
              <a:t> </a:t>
            </a:r>
            <a:r>
              <a:rPr lang="en-US" sz="1400" dirty="0" err="1" smtClean="0"/>
              <a:t>är</a:t>
            </a:r>
            <a:r>
              <a:rPr lang="en-US" sz="1400" dirty="0" smtClean="0"/>
              <a:t> en </a:t>
            </a:r>
            <a:r>
              <a:rPr lang="en-US" sz="1400" dirty="0" err="1" smtClean="0"/>
              <a:t>halvledare</a:t>
            </a:r>
            <a:r>
              <a:rPr lang="en-US" sz="1400" dirty="0" smtClean="0"/>
              <a:t>?. </a:t>
            </a:r>
            <a:r>
              <a:rPr lang="en-US" sz="1400" b="1" dirty="0" err="1" smtClean="0"/>
              <a:t>Solpaneler</a:t>
            </a:r>
            <a:endParaRPr lang="en-US" sz="1400" b="1" dirty="0"/>
          </a:p>
        </p:txBody>
      </p:sp>
      <p:sp>
        <p:nvSpPr>
          <p:cNvPr id="31" name="TextBox 30"/>
          <p:cNvSpPr txBox="1"/>
          <p:nvPr/>
        </p:nvSpPr>
        <p:spPr>
          <a:xfrm>
            <a:off x="3017272" y="4293096"/>
            <a:ext cx="2346816" cy="738664"/>
          </a:xfrm>
          <a:prstGeom prst="rect">
            <a:avLst/>
          </a:prstGeom>
          <a:noFill/>
          <a:ln>
            <a:solidFill>
              <a:schemeClr val="tx1"/>
            </a:solidFill>
          </a:ln>
        </p:spPr>
        <p:txBody>
          <a:bodyPr wrap="none" rtlCol="0">
            <a:spAutoFit/>
          </a:bodyPr>
          <a:lstStyle/>
          <a:p>
            <a:r>
              <a:rPr lang="en-US" sz="1400" dirty="0" err="1" smtClean="0"/>
              <a:t>Elektrisk</a:t>
            </a:r>
            <a:r>
              <a:rPr lang="en-US" sz="1400" dirty="0" smtClean="0"/>
              <a:t> </a:t>
            </a:r>
            <a:r>
              <a:rPr lang="en-US" sz="1400" dirty="0" err="1" smtClean="0"/>
              <a:t>ström</a:t>
            </a:r>
            <a:r>
              <a:rPr lang="en-US" sz="1400" dirty="0" smtClean="0"/>
              <a:t>. </a:t>
            </a:r>
            <a:r>
              <a:rPr lang="en-US" sz="1400" dirty="0" err="1" smtClean="0"/>
              <a:t>Elektrisk</a:t>
            </a:r>
            <a:endParaRPr lang="en-US" sz="1400" dirty="0" smtClean="0"/>
          </a:p>
          <a:p>
            <a:r>
              <a:rPr lang="en-US" sz="1400" dirty="0" smtClean="0"/>
              <a:t> </a:t>
            </a:r>
            <a:r>
              <a:rPr lang="en-US" sz="1400" dirty="0" err="1" smtClean="0"/>
              <a:t>spänning</a:t>
            </a:r>
            <a:r>
              <a:rPr lang="en-US" sz="1400" dirty="0" smtClean="0"/>
              <a:t>. </a:t>
            </a:r>
            <a:r>
              <a:rPr lang="en-US" sz="1400" dirty="0" err="1" smtClean="0"/>
              <a:t>Effekt</a:t>
            </a:r>
            <a:r>
              <a:rPr lang="en-US" sz="1400" dirty="0" smtClean="0"/>
              <a:t>. </a:t>
            </a:r>
            <a:r>
              <a:rPr lang="en-US" sz="1400" dirty="0" err="1" smtClean="0"/>
              <a:t>Likström</a:t>
            </a:r>
            <a:r>
              <a:rPr lang="en-US" sz="1400" dirty="0" smtClean="0"/>
              <a:t>.</a:t>
            </a:r>
          </a:p>
          <a:p>
            <a:r>
              <a:rPr lang="en-US" sz="1400" dirty="0" err="1" smtClean="0"/>
              <a:t>Växelström</a:t>
            </a:r>
            <a:r>
              <a:rPr lang="en-US" sz="1400" dirty="0" smtClean="0"/>
              <a:t>.</a:t>
            </a:r>
            <a:endParaRPr lang="en-US" sz="1400"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876256" y="342900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948264" y="3212976"/>
            <a:ext cx="1592027" cy="523220"/>
          </a:xfrm>
          <a:prstGeom prst="rect">
            <a:avLst/>
          </a:prstGeom>
          <a:noFill/>
          <a:ln>
            <a:solidFill>
              <a:srgbClr val="000000"/>
            </a:solidFill>
          </a:ln>
        </p:spPr>
        <p:txBody>
          <a:bodyPr wrap="none" rtlCol="0">
            <a:spAutoFit/>
          </a:bodyPr>
          <a:lstStyle/>
          <a:p>
            <a:r>
              <a:rPr lang="en-US" sz="1400" dirty="0" err="1" smtClean="0"/>
              <a:t>Batteri</a:t>
            </a:r>
            <a:r>
              <a:rPr lang="en-US" sz="1400" dirty="0" smtClean="0"/>
              <a:t>. </a:t>
            </a:r>
            <a:r>
              <a:rPr lang="en-US" sz="1400" dirty="0" err="1" smtClean="0"/>
              <a:t>Laddning</a:t>
            </a:r>
            <a:r>
              <a:rPr lang="en-US" sz="1400" dirty="0" smtClean="0"/>
              <a:t>. </a:t>
            </a:r>
          </a:p>
          <a:p>
            <a:r>
              <a:rPr lang="en-US" sz="1400" dirty="0" err="1" smtClean="0"/>
              <a:t>Laddare</a:t>
            </a:r>
            <a:endParaRPr lang="en-US" sz="1400" dirty="0"/>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TextBox 5"/>
          <p:cNvSpPr txBox="1"/>
          <p:nvPr/>
        </p:nvSpPr>
        <p:spPr>
          <a:xfrm>
            <a:off x="7213600" y="4064000"/>
            <a:ext cx="843200" cy="307777"/>
          </a:xfrm>
          <a:prstGeom prst="rect">
            <a:avLst/>
          </a:prstGeom>
          <a:noFill/>
          <a:ln>
            <a:solidFill>
              <a:srgbClr val="000000"/>
            </a:solidFill>
          </a:ln>
        </p:spPr>
        <p:txBody>
          <a:bodyPr wrap="none" rtlCol="0">
            <a:spAutoFit/>
          </a:bodyPr>
          <a:lstStyle/>
          <a:p>
            <a:r>
              <a:rPr lang="en-US" sz="1400" dirty="0" err="1" smtClean="0"/>
              <a:t>Elmotor</a:t>
            </a:r>
            <a:r>
              <a:rPr lang="en-US" sz="1400" dirty="0" smtClean="0"/>
              <a:t>. </a:t>
            </a:r>
            <a:endParaRPr lang="en-US" dirty="0"/>
          </a:p>
        </p:txBody>
      </p:sp>
    </p:spTree>
    <p:extLst>
      <p:ext uri="{BB962C8B-B14F-4D97-AF65-F5344CB8AC3E}">
        <p14:creationId xmlns:p14="http://schemas.microsoft.com/office/powerpoint/2010/main" val="35457950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602632" cy="1143000"/>
          </a:xfrm>
        </p:spPr>
        <p:txBody>
          <a:bodyPr/>
          <a:lstStyle/>
          <a:p>
            <a:pPr algn="l"/>
            <a:r>
              <a:rPr lang="en-US" dirty="0" smtClean="0"/>
              <a:t>Fusion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462127980"/>
              </p:ext>
            </p:extLst>
          </p:nvPr>
        </p:nvGraphicFramePr>
        <p:xfrm>
          <a:off x="107504" y="1412776"/>
          <a:ext cx="5486400" cy="4064000"/>
        </p:xfrm>
        <a:graphic>
          <a:graphicData uri="http://schemas.openxmlformats.org/presentationml/2006/ole">
            <mc:AlternateContent xmlns:mc="http://schemas.openxmlformats.org/markup-compatibility/2006">
              <mc:Choice xmlns:v="urn:schemas-microsoft-com:vml" Requires="v">
                <p:oleObj spid="_x0000_s2118" name="Document" r:id="rId4" imgW="5486400" imgH="4064000" progId="Word.Document.12">
                  <p:embed/>
                </p:oleObj>
              </mc:Choice>
              <mc:Fallback>
                <p:oleObj name="Document" r:id="rId4" imgW="5486400" imgH="4064000" progId="Word.Document.12">
                  <p:embed/>
                  <p:pic>
                    <p:nvPicPr>
                      <p:cNvPr id="0" name=""/>
                      <p:cNvPicPr/>
                      <p:nvPr/>
                    </p:nvPicPr>
                    <p:blipFill>
                      <a:blip r:embed="rId5"/>
                      <a:stretch>
                        <a:fillRect/>
                      </a:stretch>
                    </p:blipFill>
                    <p:spPr>
                      <a:xfrm>
                        <a:off x="107504" y="1412776"/>
                        <a:ext cx="5486400" cy="4064000"/>
                      </a:xfrm>
                      <a:prstGeom prst="rect">
                        <a:avLst/>
                      </a:prstGeom>
                    </p:spPr>
                  </p:pic>
                </p:oleObj>
              </mc:Fallback>
            </mc:AlternateContent>
          </a:graphicData>
        </a:graphic>
      </p:graphicFrame>
      <p:sp>
        <p:nvSpPr>
          <p:cNvPr id="4" name="Title 1"/>
          <p:cNvSpPr txBox="1">
            <a:spLocks/>
          </p:cNvSpPr>
          <p:nvPr/>
        </p:nvSpPr>
        <p:spPr>
          <a:xfrm>
            <a:off x="5076056" y="188640"/>
            <a:ext cx="304502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mtClean="0"/>
              <a:t>Fission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53509307"/>
              </p:ext>
            </p:extLst>
          </p:nvPr>
        </p:nvGraphicFramePr>
        <p:xfrm>
          <a:off x="5508104" y="1340768"/>
          <a:ext cx="5486400" cy="4140200"/>
        </p:xfrm>
        <a:graphic>
          <a:graphicData uri="http://schemas.openxmlformats.org/presentationml/2006/ole">
            <mc:AlternateContent xmlns:mc="http://schemas.openxmlformats.org/markup-compatibility/2006">
              <mc:Choice xmlns:v="urn:schemas-microsoft-com:vml" Requires="v">
                <p:oleObj spid="_x0000_s2119" name="Document" r:id="rId7" imgW="5486400" imgH="4140200" progId="Word.Document.12">
                  <p:embed/>
                </p:oleObj>
              </mc:Choice>
              <mc:Fallback>
                <p:oleObj name="Document" r:id="rId7" imgW="5486400" imgH="4140200" progId="Word.Document.12">
                  <p:embed/>
                  <p:pic>
                    <p:nvPicPr>
                      <p:cNvPr id="0" name=""/>
                      <p:cNvPicPr/>
                      <p:nvPr/>
                    </p:nvPicPr>
                    <p:blipFill>
                      <a:blip r:embed="rId8"/>
                      <a:stretch>
                        <a:fillRect/>
                      </a:stretch>
                    </p:blipFill>
                    <p:spPr>
                      <a:xfrm>
                        <a:off x="5508104" y="1340768"/>
                        <a:ext cx="5486400" cy="4140200"/>
                      </a:xfrm>
                      <a:prstGeom prst="rect">
                        <a:avLst/>
                      </a:prstGeom>
                    </p:spPr>
                  </p:pic>
                </p:oleObj>
              </mc:Fallback>
            </mc:AlternateContent>
          </a:graphicData>
        </a:graphic>
      </p:graphicFrame>
      <p:sp>
        <p:nvSpPr>
          <p:cNvPr id="6" name="TextBox 5"/>
          <p:cNvSpPr txBox="1"/>
          <p:nvPr/>
        </p:nvSpPr>
        <p:spPr>
          <a:xfrm>
            <a:off x="3779912" y="2564904"/>
            <a:ext cx="1397204" cy="584776"/>
          </a:xfrm>
          <a:prstGeom prst="rect">
            <a:avLst/>
          </a:prstGeom>
          <a:noFill/>
        </p:spPr>
        <p:txBody>
          <a:bodyPr wrap="none" rtlCol="0">
            <a:spAutoFit/>
          </a:bodyPr>
          <a:lstStyle/>
          <a:p>
            <a:r>
              <a:rPr lang="en-US" sz="3200" dirty="0" smtClean="0"/>
              <a:t>E=mc</a:t>
            </a:r>
            <a:r>
              <a:rPr lang="en-US" sz="3200" baseline="30000" dirty="0" smtClean="0"/>
              <a:t>2</a:t>
            </a:r>
            <a:endParaRPr lang="en-US" sz="3200" dirty="0"/>
          </a:p>
        </p:txBody>
      </p:sp>
    </p:spTree>
    <p:extLst>
      <p:ext uri="{BB962C8B-B14F-4D97-AF65-F5344CB8AC3E}">
        <p14:creationId xmlns:p14="http://schemas.microsoft.com/office/powerpoint/2010/main" val="206555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2856983"/>
              </p:ext>
            </p:extLst>
          </p:nvPr>
        </p:nvGraphicFramePr>
        <p:xfrm>
          <a:off x="539552" y="4725144"/>
          <a:ext cx="2678088" cy="1965171"/>
        </p:xfrm>
        <a:graphic>
          <a:graphicData uri="http://schemas.openxmlformats.org/presentationml/2006/ole">
            <mc:AlternateContent xmlns:mc="http://schemas.openxmlformats.org/markup-compatibility/2006">
              <mc:Choice xmlns:v="urn:schemas-microsoft-com:vml" Requires="v">
                <p:oleObj spid="_x0000_s3179" name="Document" r:id="rId4" imgW="5486400" imgH="4025900" progId="Word.Document.12">
                  <p:embed/>
                </p:oleObj>
              </mc:Choice>
              <mc:Fallback>
                <p:oleObj name="Document" r:id="rId4" imgW="5486400" imgH="4025900" progId="Word.Document.12">
                  <p:embed/>
                  <p:pic>
                    <p:nvPicPr>
                      <p:cNvPr id="0" name=""/>
                      <p:cNvPicPr/>
                      <p:nvPr/>
                    </p:nvPicPr>
                    <p:blipFill>
                      <a:blip r:embed="rId5"/>
                      <a:stretch>
                        <a:fillRect/>
                      </a:stretch>
                    </p:blipFill>
                    <p:spPr>
                      <a:xfrm>
                        <a:off x="539552" y="4725144"/>
                        <a:ext cx="2678088" cy="196517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87428107"/>
              </p:ext>
            </p:extLst>
          </p:nvPr>
        </p:nvGraphicFramePr>
        <p:xfrm>
          <a:off x="4860032" y="5229200"/>
          <a:ext cx="2887216" cy="1363408"/>
        </p:xfrm>
        <a:graphic>
          <a:graphicData uri="http://schemas.openxmlformats.org/presentationml/2006/ole">
            <mc:AlternateContent xmlns:mc="http://schemas.openxmlformats.org/markup-compatibility/2006">
              <mc:Choice xmlns:v="urn:schemas-microsoft-com:vml" Requires="v">
                <p:oleObj spid="_x0000_s3180" name="Document" r:id="rId7" imgW="5486400" imgH="2590800" progId="Word.Document.12">
                  <p:embed/>
                </p:oleObj>
              </mc:Choice>
              <mc:Fallback>
                <p:oleObj name="Document" r:id="rId7" imgW="5486400" imgH="2590800" progId="Word.Document.12">
                  <p:embed/>
                  <p:pic>
                    <p:nvPicPr>
                      <p:cNvPr id="0" name=""/>
                      <p:cNvPicPr/>
                      <p:nvPr/>
                    </p:nvPicPr>
                    <p:blipFill>
                      <a:blip r:embed="rId8"/>
                      <a:stretch>
                        <a:fillRect/>
                      </a:stretch>
                    </p:blipFill>
                    <p:spPr>
                      <a:xfrm>
                        <a:off x="4860032" y="5229200"/>
                        <a:ext cx="2887216" cy="136340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4992677"/>
              </p:ext>
            </p:extLst>
          </p:nvPr>
        </p:nvGraphicFramePr>
        <p:xfrm>
          <a:off x="2411760" y="332656"/>
          <a:ext cx="3959225" cy="3721100"/>
        </p:xfrm>
        <a:graphic>
          <a:graphicData uri="http://schemas.openxmlformats.org/presentationml/2006/ole">
            <mc:AlternateContent xmlns:mc="http://schemas.openxmlformats.org/markup-compatibility/2006">
              <mc:Choice xmlns:v="urn:schemas-microsoft-com:vml" Requires="v">
                <p:oleObj spid="_x0000_s3181" name="Document" r:id="rId10" imgW="5486400" imgH="5156200" progId="Word.Document.12">
                  <p:embed/>
                </p:oleObj>
              </mc:Choice>
              <mc:Fallback>
                <p:oleObj name="Document" r:id="rId10" imgW="5486400" imgH="5156200" progId="Word.Document.12">
                  <p:embed/>
                  <p:pic>
                    <p:nvPicPr>
                      <p:cNvPr id="0" name=""/>
                      <p:cNvPicPr/>
                      <p:nvPr/>
                    </p:nvPicPr>
                    <p:blipFill>
                      <a:blip r:embed="rId11"/>
                      <a:stretch>
                        <a:fillRect/>
                      </a:stretch>
                    </p:blipFill>
                    <p:spPr>
                      <a:xfrm>
                        <a:off x="2411760" y="332656"/>
                        <a:ext cx="3959225" cy="3721100"/>
                      </a:xfrm>
                      <a:prstGeom prst="rect">
                        <a:avLst/>
                      </a:prstGeom>
                    </p:spPr>
                  </p:pic>
                </p:oleObj>
              </mc:Fallback>
            </mc:AlternateContent>
          </a:graphicData>
        </a:graphic>
      </p:graphicFrame>
      <p:sp>
        <p:nvSpPr>
          <p:cNvPr id="8" name="TextBox 7"/>
          <p:cNvSpPr txBox="1"/>
          <p:nvPr/>
        </p:nvSpPr>
        <p:spPr>
          <a:xfrm>
            <a:off x="899592" y="4797152"/>
            <a:ext cx="864652" cy="369332"/>
          </a:xfrm>
          <a:prstGeom prst="rect">
            <a:avLst/>
          </a:prstGeom>
          <a:noFill/>
        </p:spPr>
        <p:txBody>
          <a:bodyPr wrap="none" rtlCol="0">
            <a:spAutoFit/>
          </a:bodyPr>
          <a:lstStyle/>
          <a:p>
            <a:r>
              <a:rPr lang="en-US" dirty="0" err="1" smtClean="0"/>
              <a:t>Solcell</a:t>
            </a:r>
            <a:endParaRPr lang="en-US" dirty="0"/>
          </a:p>
        </p:txBody>
      </p:sp>
      <p:sp>
        <p:nvSpPr>
          <p:cNvPr id="9" name="TextBox 8"/>
          <p:cNvSpPr txBox="1"/>
          <p:nvPr/>
        </p:nvSpPr>
        <p:spPr>
          <a:xfrm>
            <a:off x="4788024" y="4797152"/>
            <a:ext cx="2660930" cy="369332"/>
          </a:xfrm>
          <a:prstGeom prst="rect">
            <a:avLst/>
          </a:prstGeom>
          <a:noFill/>
        </p:spPr>
        <p:txBody>
          <a:bodyPr wrap="none" rtlCol="0">
            <a:spAutoFit/>
          </a:bodyPr>
          <a:lstStyle/>
          <a:p>
            <a:r>
              <a:rPr lang="en-US" dirty="0" err="1" smtClean="0"/>
              <a:t>Ljusgenerering</a:t>
            </a:r>
            <a:r>
              <a:rPr lang="en-US" dirty="0" smtClean="0"/>
              <a:t> </a:t>
            </a:r>
            <a:r>
              <a:rPr lang="en-US" dirty="0" err="1" smtClean="0"/>
              <a:t>av</a:t>
            </a:r>
            <a:r>
              <a:rPr lang="en-US" dirty="0" smtClean="0"/>
              <a:t> </a:t>
            </a:r>
            <a:r>
              <a:rPr lang="en-US" dirty="0" err="1" smtClean="0"/>
              <a:t>ström</a:t>
            </a:r>
            <a:endParaRPr lang="en-US" dirty="0"/>
          </a:p>
        </p:txBody>
      </p:sp>
      <p:sp>
        <p:nvSpPr>
          <p:cNvPr id="10" name="TextBox 9"/>
          <p:cNvSpPr txBox="1"/>
          <p:nvPr/>
        </p:nvSpPr>
        <p:spPr>
          <a:xfrm>
            <a:off x="5724128" y="2924944"/>
            <a:ext cx="2699477" cy="369332"/>
          </a:xfrm>
          <a:prstGeom prst="rect">
            <a:avLst/>
          </a:prstGeom>
          <a:noFill/>
        </p:spPr>
        <p:txBody>
          <a:bodyPr wrap="none" rtlCol="0">
            <a:spAutoFit/>
          </a:bodyPr>
          <a:lstStyle/>
          <a:p>
            <a:r>
              <a:rPr lang="en-US" dirty="0" err="1" smtClean="0"/>
              <a:t>Solpaneler</a:t>
            </a:r>
            <a:r>
              <a:rPr lang="en-US" dirty="0" smtClean="0"/>
              <a:t> – </a:t>
            </a:r>
            <a:r>
              <a:rPr lang="en-US" dirty="0" err="1" smtClean="0"/>
              <a:t>småskaligt</a:t>
            </a:r>
            <a:endParaRPr lang="en-US" dirty="0"/>
          </a:p>
        </p:txBody>
      </p:sp>
      <p:sp>
        <p:nvSpPr>
          <p:cNvPr id="11" name="TextBox 10"/>
          <p:cNvSpPr txBox="1"/>
          <p:nvPr/>
        </p:nvSpPr>
        <p:spPr>
          <a:xfrm>
            <a:off x="5076056" y="1124744"/>
            <a:ext cx="3007629" cy="369332"/>
          </a:xfrm>
          <a:prstGeom prst="rect">
            <a:avLst/>
          </a:prstGeom>
          <a:noFill/>
        </p:spPr>
        <p:txBody>
          <a:bodyPr wrap="none" rtlCol="0">
            <a:spAutoFit/>
          </a:bodyPr>
          <a:lstStyle/>
          <a:p>
            <a:r>
              <a:rPr lang="en-US" dirty="0" err="1" smtClean="0"/>
              <a:t>Solelanläggning</a:t>
            </a:r>
            <a:r>
              <a:rPr lang="en-US" dirty="0" smtClean="0"/>
              <a:t>- </a:t>
            </a:r>
            <a:r>
              <a:rPr lang="en-US" dirty="0" err="1" smtClean="0"/>
              <a:t>storskaligt</a:t>
            </a:r>
            <a:endParaRPr lang="en-US" dirty="0"/>
          </a:p>
        </p:txBody>
      </p:sp>
      <p:sp>
        <p:nvSpPr>
          <p:cNvPr id="2" name="Rectangle 1"/>
          <p:cNvSpPr/>
          <p:nvPr/>
        </p:nvSpPr>
        <p:spPr>
          <a:xfrm>
            <a:off x="4139952" y="4581128"/>
            <a:ext cx="3888432" cy="172819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020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57200" y="116632"/>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NO - </a:t>
            </a:r>
            <a:r>
              <a:rPr lang="en-US" dirty="0" err="1" smtClean="0"/>
              <a:t>Solens</a:t>
            </a:r>
            <a:r>
              <a:rPr lang="en-US" dirty="0" smtClean="0"/>
              <a:t> </a:t>
            </a:r>
            <a:r>
              <a:rPr lang="en-US" dirty="0" err="1" smtClean="0"/>
              <a:t>strålning</a:t>
            </a:r>
            <a:r>
              <a:rPr lang="en-US" dirty="0" smtClean="0"/>
              <a:t> – till </a:t>
            </a:r>
            <a:r>
              <a:rPr lang="en-US" dirty="0" err="1" smtClean="0"/>
              <a:t>yttre</a:t>
            </a:r>
            <a:r>
              <a:rPr lang="en-US" dirty="0" smtClean="0"/>
              <a:t> </a:t>
            </a:r>
            <a:r>
              <a:rPr lang="en-US" dirty="0" err="1" smtClean="0"/>
              <a:t>atmosfären</a:t>
            </a:r>
            <a:r>
              <a:rPr lang="en-US" dirty="0" smtClean="0"/>
              <a:t> (</a:t>
            </a:r>
            <a:r>
              <a:rPr lang="en-US" dirty="0" err="1" smtClean="0"/>
              <a:t>gul</a:t>
            </a:r>
            <a:r>
              <a:rPr lang="en-US" dirty="0" smtClean="0"/>
              <a:t> </a:t>
            </a:r>
            <a:r>
              <a:rPr lang="en-US" dirty="0" err="1" smtClean="0"/>
              <a:t>kurva</a:t>
            </a:r>
            <a:r>
              <a:rPr lang="en-US" dirty="0" smtClean="0"/>
              <a:t>) </a:t>
            </a:r>
            <a:r>
              <a:rPr lang="en-US" dirty="0" err="1" smtClean="0"/>
              <a:t>och</a:t>
            </a:r>
            <a:r>
              <a:rPr lang="en-US" dirty="0" smtClean="0"/>
              <a:t> till </a:t>
            </a:r>
            <a:r>
              <a:rPr lang="en-US" dirty="0" err="1" smtClean="0"/>
              <a:t>jordytan</a:t>
            </a:r>
            <a:r>
              <a:rPr lang="en-US" dirty="0" smtClean="0"/>
              <a:t> (</a:t>
            </a:r>
            <a:r>
              <a:rPr lang="en-US" dirty="0" err="1" smtClean="0"/>
              <a:t>röd</a:t>
            </a:r>
            <a:r>
              <a:rPr lang="en-US" dirty="0" smtClean="0"/>
              <a:t>)</a:t>
            </a:r>
            <a:endParaRPr lang="en-US" dirty="0"/>
          </a:p>
        </p:txBody>
      </p:sp>
      <p:pic>
        <p:nvPicPr>
          <p:cNvPr id="4" name="irc_mi" descr="http://www.nbi.ku.dk/spoerg_om_fysik/geofysik_klima/solspektrum_energiballancen/Solspektrum.gif">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403648" y="1628800"/>
            <a:ext cx="6400800" cy="4758055"/>
          </a:xfrm>
          <a:prstGeom prst="rect">
            <a:avLst/>
          </a:prstGeom>
          <a:noFill/>
          <a:ln>
            <a:noFill/>
          </a:ln>
        </p:spPr>
      </p:pic>
      <p:sp>
        <p:nvSpPr>
          <p:cNvPr id="5" name="TextBox 4"/>
          <p:cNvSpPr txBox="1"/>
          <p:nvPr/>
        </p:nvSpPr>
        <p:spPr>
          <a:xfrm>
            <a:off x="611560" y="6300608"/>
            <a:ext cx="7803038" cy="584776"/>
          </a:xfrm>
          <a:prstGeom prst="rect">
            <a:avLst/>
          </a:prstGeom>
          <a:noFill/>
        </p:spPr>
        <p:txBody>
          <a:bodyPr wrap="none" rtlCol="0">
            <a:spAutoFit/>
          </a:bodyPr>
          <a:lstStyle/>
          <a:p>
            <a:r>
              <a:rPr lang="en-US" sz="1600" dirty="0"/>
              <a:t>http://</a:t>
            </a:r>
            <a:r>
              <a:rPr lang="en-US" sz="1600" dirty="0" err="1"/>
              <a:t>www.nbi.ku.dk</a:t>
            </a:r>
            <a:r>
              <a:rPr lang="en-US" sz="1600" dirty="0"/>
              <a:t>/</a:t>
            </a:r>
            <a:r>
              <a:rPr lang="en-US" sz="1600" dirty="0" err="1"/>
              <a:t>spoerg_om_fysik</a:t>
            </a:r>
            <a:r>
              <a:rPr lang="en-US" sz="1600" dirty="0"/>
              <a:t>/</a:t>
            </a:r>
            <a:r>
              <a:rPr lang="en-US" sz="1600" dirty="0" err="1"/>
              <a:t>geofysik_klima</a:t>
            </a:r>
            <a:r>
              <a:rPr lang="en-US" sz="1600" dirty="0"/>
              <a:t>/</a:t>
            </a:r>
            <a:r>
              <a:rPr lang="en-US" sz="1600" dirty="0" err="1"/>
              <a:t>solspektrum_energiballancen</a:t>
            </a:r>
            <a:r>
              <a:rPr lang="en-US" sz="1600" dirty="0"/>
              <a:t>/</a:t>
            </a:r>
          </a:p>
          <a:p>
            <a:endParaRPr lang="en-US" sz="1600" dirty="0"/>
          </a:p>
        </p:txBody>
      </p:sp>
      <p:sp>
        <p:nvSpPr>
          <p:cNvPr id="6" name="Rectangle 5"/>
          <p:cNvSpPr/>
          <p:nvPr/>
        </p:nvSpPr>
        <p:spPr>
          <a:xfrm>
            <a:off x="2195736" y="1412776"/>
            <a:ext cx="5688632" cy="7920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339752" y="1484784"/>
            <a:ext cx="144016" cy="14401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39752" y="1772816"/>
            <a:ext cx="144016" cy="14401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555776" y="1331476"/>
            <a:ext cx="4711546" cy="369332"/>
          </a:xfrm>
          <a:prstGeom prst="rect">
            <a:avLst/>
          </a:prstGeom>
          <a:noFill/>
        </p:spPr>
        <p:txBody>
          <a:bodyPr wrap="none" rtlCol="0">
            <a:spAutoFit/>
          </a:bodyPr>
          <a:lstStyle/>
          <a:p>
            <a:r>
              <a:rPr lang="en-US" dirty="0" err="1" smtClean="0"/>
              <a:t>Det</a:t>
            </a:r>
            <a:r>
              <a:rPr lang="en-US" dirty="0" smtClean="0"/>
              <a:t> </a:t>
            </a:r>
            <a:r>
              <a:rPr lang="en-US" dirty="0" err="1" smtClean="0"/>
              <a:t>solljus</a:t>
            </a:r>
            <a:r>
              <a:rPr lang="en-US" dirty="0" smtClean="0"/>
              <a:t> </a:t>
            </a:r>
            <a:r>
              <a:rPr lang="en-US" dirty="0" err="1" smtClean="0"/>
              <a:t>som</a:t>
            </a:r>
            <a:r>
              <a:rPr lang="en-US" dirty="0" smtClean="0"/>
              <a:t> </a:t>
            </a:r>
            <a:r>
              <a:rPr lang="en-US" dirty="0" err="1" smtClean="0"/>
              <a:t>träffar</a:t>
            </a:r>
            <a:r>
              <a:rPr lang="en-US" dirty="0" smtClean="0"/>
              <a:t> </a:t>
            </a:r>
            <a:r>
              <a:rPr lang="en-US" dirty="0" err="1" smtClean="0"/>
              <a:t>jordens</a:t>
            </a:r>
            <a:r>
              <a:rPr lang="en-US" dirty="0" smtClean="0"/>
              <a:t> </a:t>
            </a:r>
            <a:r>
              <a:rPr lang="en-US" dirty="0" err="1" smtClean="0"/>
              <a:t>yttre</a:t>
            </a:r>
            <a:r>
              <a:rPr lang="en-US" dirty="0" smtClean="0"/>
              <a:t> </a:t>
            </a:r>
            <a:r>
              <a:rPr lang="en-US" dirty="0" err="1" smtClean="0"/>
              <a:t>atmosfär</a:t>
            </a:r>
            <a:endParaRPr lang="en-US" dirty="0"/>
          </a:p>
        </p:txBody>
      </p:sp>
      <p:sp>
        <p:nvSpPr>
          <p:cNvPr id="9" name="TextBox 8"/>
          <p:cNvSpPr txBox="1"/>
          <p:nvPr/>
        </p:nvSpPr>
        <p:spPr>
          <a:xfrm>
            <a:off x="2555776" y="1628800"/>
            <a:ext cx="4285886" cy="646331"/>
          </a:xfrm>
          <a:prstGeom prst="rect">
            <a:avLst/>
          </a:prstGeom>
          <a:noFill/>
        </p:spPr>
        <p:txBody>
          <a:bodyPr wrap="none" rtlCol="0">
            <a:spAutoFit/>
          </a:bodyPr>
          <a:lstStyle/>
          <a:p>
            <a:r>
              <a:rPr lang="en-US" dirty="0" err="1" smtClean="0"/>
              <a:t>Det</a:t>
            </a:r>
            <a:r>
              <a:rPr lang="en-US" dirty="0" smtClean="0"/>
              <a:t> </a:t>
            </a:r>
            <a:r>
              <a:rPr lang="en-US" dirty="0" err="1" smtClean="0"/>
              <a:t>solljus</a:t>
            </a:r>
            <a:r>
              <a:rPr lang="en-US" dirty="0" smtClean="0"/>
              <a:t> </a:t>
            </a:r>
            <a:r>
              <a:rPr lang="en-US" dirty="0" err="1" smtClean="0"/>
              <a:t>som</a:t>
            </a:r>
            <a:r>
              <a:rPr lang="en-US" dirty="0" smtClean="0"/>
              <a:t> </a:t>
            </a:r>
            <a:r>
              <a:rPr lang="en-US" dirty="0" err="1" smtClean="0"/>
              <a:t>träffar</a:t>
            </a:r>
            <a:r>
              <a:rPr lang="en-US" dirty="0" smtClean="0"/>
              <a:t> </a:t>
            </a:r>
            <a:r>
              <a:rPr lang="en-US" dirty="0" err="1" smtClean="0"/>
              <a:t>jordytan</a:t>
            </a:r>
            <a:r>
              <a:rPr lang="en-US" dirty="0" smtClean="0"/>
              <a:t>/</a:t>
            </a:r>
            <a:r>
              <a:rPr lang="en-US" dirty="0" err="1" smtClean="0"/>
              <a:t>havsytan</a:t>
            </a:r>
            <a:endParaRPr lang="en-US" dirty="0" smtClean="0"/>
          </a:p>
          <a:p>
            <a:endParaRPr lang="en-US" dirty="0"/>
          </a:p>
        </p:txBody>
      </p:sp>
    </p:spTree>
    <p:extLst>
      <p:ext uri="{BB962C8B-B14F-4D97-AF65-F5344CB8AC3E}">
        <p14:creationId xmlns:p14="http://schemas.microsoft.com/office/powerpoint/2010/main" val="3169657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143000"/>
          </a:xfrm>
        </p:spPr>
        <p:txBody>
          <a:bodyPr/>
          <a:lstStyle/>
          <a:p>
            <a:r>
              <a:rPr lang="en-US" dirty="0" smtClean="0"/>
              <a:t>NO - </a:t>
            </a:r>
            <a:r>
              <a:rPr lang="en-US" dirty="0" err="1" smtClean="0"/>
              <a:t>Varför</a:t>
            </a:r>
            <a:r>
              <a:rPr lang="en-US" dirty="0" smtClean="0"/>
              <a:t> </a:t>
            </a:r>
            <a:r>
              <a:rPr lang="en-US" dirty="0" err="1" smtClean="0"/>
              <a:t>är</a:t>
            </a:r>
            <a:r>
              <a:rPr lang="en-US" dirty="0" smtClean="0"/>
              <a:t> </a:t>
            </a:r>
            <a:r>
              <a:rPr lang="en-US" dirty="0" err="1" smtClean="0"/>
              <a:t>himlen</a:t>
            </a:r>
            <a:r>
              <a:rPr lang="en-US" dirty="0" smtClean="0"/>
              <a:t> </a:t>
            </a:r>
            <a:r>
              <a:rPr lang="en-US" dirty="0" err="1" smtClean="0"/>
              <a:t>blå</a:t>
            </a:r>
            <a:r>
              <a:rPr lang="en-US" dirty="0" smtClean="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27730488"/>
              </p:ext>
            </p:extLst>
          </p:nvPr>
        </p:nvGraphicFramePr>
        <p:xfrm>
          <a:off x="6228184" y="3933056"/>
          <a:ext cx="4334272" cy="2367797"/>
        </p:xfrm>
        <a:graphic>
          <a:graphicData uri="http://schemas.openxmlformats.org/presentationml/2006/ole">
            <mc:AlternateContent xmlns:mc="http://schemas.openxmlformats.org/markup-compatibility/2006">
              <mc:Choice xmlns:v="urn:schemas-microsoft-com:vml" Requires="v">
                <p:oleObj spid="_x0000_s4136" name="Document" r:id="rId4" imgW="5486400" imgH="2997200" progId="Word.Document.12">
                  <p:embed/>
                </p:oleObj>
              </mc:Choice>
              <mc:Fallback>
                <p:oleObj name="Document" r:id="rId4" imgW="5486400" imgH="2997200" progId="Word.Document.12">
                  <p:embed/>
                  <p:pic>
                    <p:nvPicPr>
                      <p:cNvPr id="0" name=""/>
                      <p:cNvPicPr/>
                      <p:nvPr/>
                    </p:nvPicPr>
                    <p:blipFill>
                      <a:blip r:embed="rId5"/>
                      <a:stretch>
                        <a:fillRect/>
                      </a:stretch>
                    </p:blipFill>
                    <p:spPr>
                      <a:xfrm>
                        <a:off x="6228184" y="3933056"/>
                        <a:ext cx="4334272" cy="2367797"/>
                      </a:xfrm>
                      <a:prstGeom prst="rect">
                        <a:avLst/>
                      </a:prstGeom>
                    </p:spPr>
                  </p:pic>
                </p:oleObj>
              </mc:Fallback>
            </mc:AlternateContent>
          </a:graphicData>
        </a:graphic>
      </p:graphicFrame>
      <p:sp>
        <p:nvSpPr>
          <p:cNvPr id="4" name="TextBox 3"/>
          <p:cNvSpPr txBox="1"/>
          <p:nvPr/>
        </p:nvSpPr>
        <p:spPr>
          <a:xfrm>
            <a:off x="323528" y="5157192"/>
            <a:ext cx="5701876" cy="646331"/>
          </a:xfrm>
          <a:prstGeom prst="rect">
            <a:avLst/>
          </a:prstGeom>
          <a:noFill/>
        </p:spPr>
        <p:txBody>
          <a:bodyPr wrap="none" rtlCol="0">
            <a:spAutoFit/>
          </a:bodyPr>
          <a:lstStyle/>
          <a:p>
            <a:r>
              <a:rPr lang="en-US" u="sng" dirty="0">
                <a:hlinkClick r:id="rId6"/>
              </a:rPr>
              <a:t>http://www.youtube.com/watch?v=Asyzw3gMfb0#t=24</a:t>
            </a:r>
            <a:endParaRPr lang="en-US" dirty="0"/>
          </a:p>
          <a:p>
            <a:endParaRPr lang="en-US" dirty="0"/>
          </a:p>
        </p:txBody>
      </p:sp>
      <p:sp>
        <p:nvSpPr>
          <p:cNvPr id="5" name="TextBox 4"/>
          <p:cNvSpPr txBox="1"/>
          <p:nvPr/>
        </p:nvSpPr>
        <p:spPr>
          <a:xfrm>
            <a:off x="259438" y="764704"/>
            <a:ext cx="8633042" cy="830997"/>
          </a:xfrm>
          <a:prstGeom prst="rect">
            <a:avLst/>
          </a:prstGeom>
          <a:noFill/>
        </p:spPr>
        <p:txBody>
          <a:bodyPr wrap="none" rtlCol="0">
            <a:spAutoFit/>
          </a:bodyPr>
          <a:lstStyle/>
          <a:p>
            <a:pPr algn="ctr"/>
            <a:r>
              <a:rPr lang="en-US" sz="2400" b="1" dirty="0" err="1" smtClean="0"/>
              <a:t>Blått</a:t>
            </a:r>
            <a:r>
              <a:rPr lang="en-US" sz="2400" b="1" dirty="0" smtClean="0"/>
              <a:t> </a:t>
            </a:r>
            <a:r>
              <a:rPr lang="en-US" sz="2400" b="1" dirty="0" err="1" smtClean="0"/>
              <a:t>ljus</a:t>
            </a:r>
            <a:r>
              <a:rPr lang="en-US" sz="2400" b="1" dirty="0" smtClean="0"/>
              <a:t> </a:t>
            </a:r>
            <a:r>
              <a:rPr lang="en-US" sz="2400" b="1" dirty="0" err="1" smtClean="0"/>
              <a:t>sprids</a:t>
            </a:r>
            <a:r>
              <a:rPr lang="en-US" sz="2400" b="1" dirty="0" smtClean="0"/>
              <a:t> </a:t>
            </a:r>
            <a:r>
              <a:rPr lang="en-US" sz="2400" b="1" dirty="0" err="1" smtClean="0"/>
              <a:t>starkare</a:t>
            </a:r>
            <a:r>
              <a:rPr lang="en-US" sz="2400" b="1" dirty="0" smtClean="0"/>
              <a:t> </a:t>
            </a:r>
            <a:r>
              <a:rPr lang="en-US" sz="2400" b="1" dirty="0" err="1" smtClean="0"/>
              <a:t>av</a:t>
            </a:r>
            <a:r>
              <a:rPr lang="en-US" sz="2400" b="1" dirty="0" smtClean="0"/>
              <a:t> </a:t>
            </a:r>
            <a:r>
              <a:rPr lang="en-US" sz="2400" b="1" dirty="0" err="1" smtClean="0"/>
              <a:t>atmosfären</a:t>
            </a:r>
            <a:r>
              <a:rPr lang="en-US" sz="2400" b="1" dirty="0" smtClean="0"/>
              <a:t> </a:t>
            </a:r>
            <a:r>
              <a:rPr lang="en-US" sz="2400" b="1" dirty="0" err="1" smtClean="0"/>
              <a:t>än</a:t>
            </a:r>
            <a:r>
              <a:rPr lang="en-US" sz="2400" b="1" dirty="0" smtClean="0"/>
              <a:t> </a:t>
            </a:r>
            <a:r>
              <a:rPr lang="en-US" sz="2400" b="1" dirty="0" err="1" smtClean="0"/>
              <a:t>grönt-gult-rött</a:t>
            </a:r>
            <a:r>
              <a:rPr lang="en-US" sz="2400" b="1" dirty="0" smtClean="0"/>
              <a:t>. </a:t>
            </a:r>
          </a:p>
          <a:p>
            <a:pPr algn="ctr"/>
            <a:r>
              <a:rPr lang="en-US" sz="2400" b="1" dirty="0" err="1" smtClean="0"/>
              <a:t>Därför</a:t>
            </a:r>
            <a:r>
              <a:rPr lang="en-US" sz="2400" b="1" dirty="0" smtClean="0"/>
              <a:t> </a:t>
            </a:r>
            <a:r>
              <a:rPr lang="en-US" sz="2400" b="1" dirty="0" err="1" smtClean="0"/>
              <a:t>ser</a:t>
            </a:r>
            <a:r>
              <a:rPr lang="en-US" sz="2400" b="1" dirty="0" smtClean="0"/>
              <a:t> </a:t>
            </a:r>
            <a:r>
              <a:rPr lang="en-US" sz="2400" b="1" dirty="0" err="1" smtClean="0"/>
              <a:t>himlen</a:t>
            </a:r>
            <a:r>
              <a:rPr lang="en-US" sz="2400" b="1" dirty="0" smtClean="0"/>
              <a:t> </a:t>
            </a:r>
            <a:r>
              <a:rPr lang="en-US" sz="2400" b="1" dirty="0" err="1" smtClean="0"/>
              <a:t>blå</a:t>
            </a:r>
            <a:r>
              <a:rPr lang="en-US" sz="2400" b="1" dirty="0" smtClean="0"/>
              <a:t> </a:t>
            </a:r>
            <a:r>
              <a:rPr lang="en-US" sz="2400" b="1" dirty="0" err="1" smtClean="0"/>
              <a:t>ut.</a:t>
            </a:r>
            <a:endParaRPr lang="en-US" sz="2400" b="1" dirty="0"/>
          </a:p>
        </p:txBody>
      </p:sp>
      <p:pic>
        <p:nvPicPr>
          <p:cNvPr id="6" name="irc_mi" descr="http://www.nbi.ku.dk/spoerg_om_fysik/geofysik_klima/solspektrum_energiballancen/Solspektrum.gif">
            <a:hlinkClick r:id="rId7"/>
          </p:cNvPr>
          <p:cNvPicPr/>
          <p:nvPr/>
        </p:nvPicPr>
        <p:blipFill>
          <a:blip r:embed="rId8">
            <a:extLst>
              <a:ext uri="{28A0092B-C50C-407E-A947-70E740481C1C}">
                <a14:useLocalDpi xmlns:a14="http://schemas.microsoft.com/office/drawing/2010/main"/>
              </a:ext>
            </a:extLst>
          </a:blip>
          <a:srcRect/>
          <a:stretch>
            <a:fillRect/>
          </a:stretch>
        </p:blipFill>
        <p:spPr bwMode="auto">
          <a:xfrm>
            <a:off x="1835696" y="1916832"/>
            <a:ext cx="3096344" cy="2448272"/>
          </a:xfrm>
          <a:prstGeom prst="rect">
            <a:avLst/>
          </a:prstGeom>
          <a:noFill/>
          <a:ln>
            <a:noFill/>
          </a:ln>
        </p:spPr>
      </p:pic>
    </p:spTree>
    <p:extLst>
      <p:ext uri="{BB962C8B-B14F-4D97-AF65-F5344CB8AC3E}">
        <p14:creationId xmlns:p14="http://schemas.microsoft.com/office/powerpoint/2010/main" val="3973112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229600" cy="1143000"/>
          </a:xfrm>
        </p:spPr>
        <p:txBody>
          <a:bodyPr/>
          <a:lstStyle/>
          <a:p>
            <a:r>
              <a:rPr lang="en-US" dirty="0" smtClean="0"/>
              <a:t>NO - </a:t>
            </a:r>
            <a:r>
              <a:rPr lang="en-US" dirty="0" err="1" smtClean="0"/>
              <a:t>Hur</a:t>
            </a:r>
            <a:r>
              <a:rPr lang="en-US" dirty="0" smtClean="0"/>
              <a:t> </a:t>
            </a:r>
            <a:r>
              <a:rPr lang="en-US" dirty="0" err="1" smtClean="0"/>
              <a:t>uppkommer</a:t>
            </a:r>
            <a:r>
              <a:rPr lang="en-US" dirty="0" smtClean="0"/>
              <a:t> </a:t>
            </a:r>
            <a:r>
              <a:rPr lang="en-US" dirty="0" err="1" smtClean="0"/>
              <a:t>regnbågen</a:t>
            </a:r>
            <a:r>
              <a:rPr 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5833181"/>
              </p:ext>
            </p:extLst>
          </p:nvPr>
        </p:nvGraphicFramePr>
        <p:xfrm>
          <a:off x="827584" y="1556792"/>
          <a:ext cx="4361077" cy="4149080"/>
        </p:xfrm>
        <a:graphic>
          <a:graphicData uri="http://schemas.openxmlformats.org/presentationml/2006/ole">
            <mc:AlternateContent xmlns:mc="http://schemas.openxmlformats.org/markup-compatibility/2006">
              <mc:Choice xmlns:v="urn:schemas-microsoft-com:vml" Requires="v">
                <p:oleObj spid="_x0000_s5161" name="Document" r:id="rId4" imgW="5486400" imgH="5219700" progId="Word.Document.12">
                  <p:embed/>
                </p:oleObj>
              </mc:Choice>
              <mc:Fallback>
                <p:oleObj name="Document" r:id="rId4" imgW="5486400" imgH="5219700" progId="Word.Document.12">
                  <p:embed/>
                  <p:pic>
                    <p:nvPicPr>
                      <p:cNvPr id="0" name=""/>
                      <p:cNvPicPr/>
                      <p:nvPr/>
                    </p:nvPicPr>
                    <p:blipFill>
                      <a:blip r:embed="rId5"/>
                      <a:stretch>
                        <a:fillRect/>
                      </a:stretch>
                    </p:blipFill>
                    <p:spPr>
                      <a:xfrm>
                        <a:off x="827584" y="1556792"/>
                        <a:ext cx="4361077" cy="4149080"/>
                      </a:xfrm>
                      <a:prstGeom prst="rect">
                        <a:avLst/>
                      </a:prstGeom>
                    </p:spPr>
                  </p:pic>
                </p:oleObj>
              </mc:Fallback>
            </mc:AlternateContent>
          </a:graphicData>
        </a:graphic>
      </p:graphicFrame>
      <p:sp>
        <p:nvSpPr>
          <p:cNvPr id="5" name="TextBox 4"/>
          <p:cNvSpPr txBox="1"/>
          <p:nvPr/>
        </p:nvSpPr>
        <p:spPr>
          <a:xfrm>
            <a:off x="4716016" y="2060848"/>
            <a:ext cx="3816424" cy="2308324"/>
          </a:xfrm>
          <a:prstGeom prst="rect">
            <a:avLst/>
          </a:prstGeom>
          <a:solidFill>
            <a:srgbClr val="C6D9F1"/>
          </a:solidFill>
          <a:ln>
            <a:solidFill>
              <a:srgbClr val="000000"/>
            </a:solidFill>
          </a:ln>
        </p:spPr>
        <p:txBody>
          <a:bodyPr wrap="square" rtlCol="0">
            <a:spAutoFit/>
          </a:bodyPr>
          <a:lstStyle/>
          <a:p>
            <a:pPr algn="ctr"/>
            <a:r>
              <a:rPr lang="en-US" sz="2400" dirty="0" err="1" smtClean="0"/>
              <a:t>Det</a:t>
            </a:r>
            <a:r>
              <a:rPr lang="en-US" sz="2400" dirty="0" smtClean="0"/>
              <a:t> vita </a:t>
            </a:r>
            <a:r>
              <a:rPr lang="en-US" sz="2400" dirty="0" err="1" smtClean="0"/>
              <a:t>ljuset</a:t>
            </a:r>
            <a:r>
              <a:rPr lang="en-US" sz="2400" dirty="0" smtClean="0"/>
              <a:t> </a:t>
            </a:r>
            <a:r>
              <a:rPr lang="en-US" sz="2400" dirty="0" err="1" smtClean="0"/>
              <a:t>från</a:t>
            </a:r>
            <a:r>
              <a:rPr lang="en-US" sz="2400" dirty="0" smtClean="0"/>
              <a:t> </a:t>
            </a:r>
            <a:r>
              <a:rPr lang="en-US" sz="2400" dirty="0" err="1" smtClean="0"/>
              <a:t>solen</a:t>
            </a:r>
            <a:r>
              <a:rPr lang="en-US" sz="2400" dirty="0" smtClean="0"/>
              <a:t> </a:t>
            </a:r>
            <a:r>
              <a:rPr lang="en-US" sz="2400" dirty="0" err="1" smtClean="0"/>
              <a:t>bryts</a:t>
            </a:r>
            <a:r>
              <a:rPr lang="en-US" sz="2400" dirty="0" smtClean="0"/>
              <a:t> </a:t>
            </a:r>
            <a:r>
              <a:rPr lang="en-US" sz="2400" dirty="0" err="1" smtClean="0"/>
              <a:t>i</a:t>
            </a:r>
            <a:r>
              <a:rPr lang="en-US" sz="2400" dirty="0" smtClean="0"/>
              <a:t> </a:t>
            </a:r>
            <a:r>
              <a:rPr lang="en-US" sz="2400" dirty="0" err="1" smtClean="0"/>
              <a:t>regndroppar</a:t>
            </a:r>
            <a:r>
              <a:rPr lang="en-US" sz="2400" dirty="0" smtClean="0"/>
              <a:t> </a:t>
            </a:r>
            <a:r>
              <a:rPr lang="en-US" sz="2400" dirty="0" err="1" smtClean="0"/>
              <a:t>på</a:t>
            </a:r>
            <a:r>
              <a:rPr lang="en-US" sz="2400" dirty="0" smtClean="0"/>
              <a:t> </a:t>
            </a:r>
            <a:r>
              <a:rPr lang="en-US" sz="2400" dirty="0" err="1" smtClean="0"/>
              <a:t>ungefär</a:t>
            </a:r>
            <a:r>
              <a:rPr lang="en-US" sz="2400" dirty="0" smtClean="0"/>
              <a:t> </a:t>
            </a:r>
            <a:r>
              <a:rPr lang="en-US" sz="2400" dirty="0" err="1" smtClean="0"/>
              <a:t>samma</a:t>
            </a:r>
            <a:r>
              <a:rPr lang="en-US" sz="2400" dirty="0" smtClean="0"/>
              <a:t> </a:t>
            </a:r>
            <a:r>
              <a:rPr lang="en-US" sz="2400" dirty="0" err="1" smtClean="0"/>
              <a:t>sätt</a:t>
            </a:r>
            <a:r>
              <a:rPr lang="en-US" sz="2400" dirty="0" smtClean="0"/>
              <a:t> </a:t>
            </a:r>
            <a:r>
              <a:rPr lang="en-US" sz="2400" dirty="0" err="1" smtClean="0"/>
              <a:t>som</a:t>
            </a:r>
            <a:r>
              <a:rPr lang="en-US" sz="2400" dirty="0" smtClean="0"/>
              <a:t> </a:t>
            </a:r>
            <a:r>
              <a:rPr lang="en-US" sz="2400" dirty="0" err="1" smtClean="0"/>
              <a:t>i</a:t>
            </a:r>
            <a:r>
              <a:rPr lang="en-US" sz="2400" dirty="0" smtClean="0"/>
              <a:t> </a:t>
            </a:r>
            <a:r>
              <a:rPr lang="en-US" sz="2400" dirty="0" err="1" smtClean="0"/>
              <a:t>ett</a:t>
            </a:r>
            <a:r>
              <a:rPr lang="en-US" sz="2400" dirty="0" smtClean="0"/>
              <a:t> </a:t>
            </a:r>
            <a:r>
              <a:rPr lang="en-US" sz="2400" dirty="0" err="1" smtClean="0"/>
              <a:t>prisma</a:t>
            </a:r>
            <a:r>
              <a:rPr lang="en-US" sz="2400" dirty="0" smtClean="0"/>
              <a:t> </a:t>
            </a:r>
            <a:r>
              <a:rPr lang="en-US" sz="2400" dirty="0" err="1" smtClean="0"/>
              <a:t>vilket</a:t>
            </a:r>
            <a:r>
              <a:rPr lang="en-US" sz="2400" dirty="0" smtClean="0"/>
              <a:t> </a:t>
            </a:r>
            <a:r>
              <a:rPr lang="en-US" sz="2400" dirty="0" err="1" smtClean="0"/>
              <a:t>delar</a:t>
            </a:r>
            <a:r>
              <a:rPr lang="en-US" sz="2400" dirty="0" smtClean="0"/>
              <a:t> </a:t>
            </a:r>
            <a:r>
              <a:rPr lang="en-US" sz="2400" dirty="0" err="1" smtClean="0"/>
              <a:t>upp</a:t>
            </a:r>
            <a:r>
              <a:rPr lang="en-US" sz="2400" dirty="0" smtClean="0"/>
              <a:t> </a:t>
            </a:r>
            <a:r>
              <a:rPr lang="en-US" sz="2400" dirty="0" err="1" smtClean="0"/>
              <a:t>det</a:t>
            </a:r>
            <a:r>
              <a:rPr lang="en-US" sz="2400" dirty="0" smtClean="0"/>
              <a:t> vita </a:t>
            </a:r>
            <a:r>
              <a:rPr lang="en-US" sz="2400" dirty="0" err="1" smtClean="0"/>
              <a:t>ljuset</a:t>
            </a:r>
            <a:r>
              <a:rPr lang="en-US" sz="2400" dirty="0" smtClean="0"/>
              <a:t> </a:t>
            </a:r>
            <a:r>
              <a:rPr lang="en-US" sz="2400" dirty="0" err="1" smtClean="0"/>
              <a:t>i</a:t>
            </a:r>
            <a:r>
              <a:rPr lang="en-US" sz="2400" dirty="0" smtClean="0"/>
              <a:t> </a:t>
            </a:r>
            <a:r>
              <a:rPr lang="en-US" sz="2400" dirty="0" err="1" smtClean="0"/>
              <a:t>dess</a:t>
            </a:r>
            <a:r>
              <a:rPr lang="en-US" sz="2400" dirty="0"/>
              <a:t> </a:t>
            </a:r>
            <a:r>
              <a:rPr lang="en-US" sz="2400" dirty="0" err="1" smtClean="0"/>
              <a:t>färgkomponenter</a:t>
            </a:r>
            <a:endParaRPr lang="en-US" sz="2400" dirty="0"/>
          </a:p>
        </p:txBody>
      </p:sp>
    </p:spTree>
    <p:extLst>
      <p:ext uri="{BB962C8B-B14F-4D97-AF65-F5344CB8AC3E}">
        <p14:creationId xmlns:p14="http://schemas.microsoft.com/office/powerpoint/2010/main" val="34893644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57200" y="648816"/>
            <a:ext cx="26670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200" b="1" dirty="0" smtClean="0">
                <a:solidFill>
                  <a:srgbClr val="FFFFFF"/>
                </a:solidFill>
                <a:latin typeface="+mj-lt"/>
              </a:rPr>
              <a:t>Global uppvärmning en global utmaning </a:t>
            </a:r>
          </a:p>
          <a:p>
            <a:pPr algn="ctr"/>
            <a:endParaRPr lang="sv-SE" sz="2200" b="1" dirty="0" smtClean="0">
              <a:solidFill>
                <a:schemeClr val="accent3"/>
              </a:solidFill>
              <a:latin typeface="+mj-lt"/>
            </a:endParaRPr>
          </a:p>
          <a:p>
            <a:pPr algn="ctr"/>
            <a:r>
              <a:rPr lang="sv-SE" sz="2200" b="1" dirty="0" smtClean="0">
                <a:solidFill>
                  <a:schemeClr val="accent3"/>
                </a:solidFill>
                <a:latin typeface="+mj-lt"/>
              </a:rPr>
              <a:t>Andelen koldioxid i atmosfären ökar</a:t>
            </a:r>
          </a:p>
          <a:p>
            <a:pPr algn="ctr"/>
            <a:endParaRPr lang="sv-SE" sz="2000" b="1" dirty="0" smtClean="0">
              <a:solidFill>
                <a:schemeClr val="bg1"/>
              </a:solidFill>
              <a:latin typeface="+mj-lt"/>
            </a:endParaRPr>
          </a:p>
          <a:p>
            <a:pPr algn="ctr"/>
            <a:r>
              <a:rPr lang="sv-SE" sz="2000" b="1" dirty="0" smtClean="0">
                <a:solidFill>
                  <a:schemeClr val="bg1"/>
                </a:solidFill>
                <a:latin typeface="+mj-lt"/>
              </a:rPr>
              <a:t>Skilj på klimat och väder </a:t>
            </a:r>
            <a:endParaRPr lang="sv-SE" sz="2200" b="1" dirty="0" smtClean="0">
              <a:solidFill>
                <a:schemeClr val="accent3"/>
              </a:solidFill>
              <a:latin typeface="+mj-lt"/>
            </a:endParaRPr>
          </a:p>
        </p:txBody>
      </p:sp>
      <p:sp>
        <p:nvSpPr>
          <p:cNvPr id="15" name="Rektangel 14"/>
          <p:cNvSpPr/>
          <p:nvPr/>
        </p:nvSpPr>
        <p:spPr>
          <a:xfrm>
            <a:off x="3200400" y="648816"/>
            <a:ext cx="5486400" cy="4724400"/>
          </a:xfrm>
          <a:prstGeom prst="rect">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2000" dirty="0" smtClean="0">
              <a:solidFill>
                <a:schemeClr val="bg1"/>
              </a:solidFill>
              <a:latin typeface="+mj-lt"/>
            </a:endParaRPr>
          </a:p>
        </p:txBody>
      </p:sp>
      <p:pic>
        <p:nvPicPr>
          <p:cNvPr id="6" name="Bildobjekt 5" descr="26-växthuseffekten.png"/>
          <p:cNvPicPr>
            <a:picLocks noChangeAspect="1"/>
          </p:cNvPicPr>
          <p:nvPr/>
        </p:nvPicPr>
        <p:blipFill>
          <a:blip r:embed="rId3"/>
          <a:stretch>
            <a:fillRect/>
          </a:stretch>
        </p:blipFill>
        <p:spPr>
          <a:xfrm>
            <a:off x="3886200" y="725016"/>
            <a:ext cx="4724400" cy="2839364"/>
          </a:xfrm>
          <a:prstGeom prst="rect">
            <a:avLst/>
          </a:prstGeom>
        </p:spPr>
      </p:pic>
      <p:pic>
        <p:nvPicPr>
          <p:cNvPr id="7" name="Bildobjekt 6" descr="27--växthus-2012-ny-från-nasa.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76600" y="3163416"/>
            <a:ext cx="2871346" cy="2164995"/>
          </a:xfrm>
          <a:prstGeom prst="rect">
            <a:avLst/>
          </a:prstGeom>
        </p:spPr>
      </p:pic>
      <p:sp>
        <p:nvSpPr>
          <p:cNvPr id="2" name="TextBox 1"/>
          <p:cNvSpPr txBox="1"/>
          <p:nvPr/>
        </p:nvSpPr>
        <p:spPr>
          <a:xfrm>
            <a:off x="3657600" y="1664816"/>
            <a:ext cx="1493217" cy="923330"/>
          </a:xfrm>
          <a:prstGeom prst="rect">
            <a:avLst/>
          </a:prstGeom>
          <a:noFill/>
        </p:spPr>
        <p:txBody>
          <a:bodyPr wrap="none" rtlCol="0">
            <a:spAutoFit/>
          </a:bodyPr>
          <a:lstStyle/>
          <a:p>
            <a:r>
              <a:rPr lang="en-US" dirty="0" err="1" smtClean="0"/>
              <a:t>Solens</a:t>
            </a:r>
            <a:r>
              <a:rPr lang="en-US" dirty="0" smtClean="0"/>
              <a:t> </a:t>
            </a:r>
          </a:p>
          <a:p>
            <a:r>
              <a:rPr lang="en-US" dirty="0" err="1"/>
              <a:t>y</a:t>
            </a:r>
            <a:r>
              <a:rPr lang="en-US" dirty="0" err="1" smtClean="0"/>
              <a:t>ttemperatur</a:t>
            </a:r>
            <a:endParaRPr lang="en-US" dirty="0" smtClean="0"/>
          </a:p>
          <a:p>
            <a:r>
              <a:rPr lang="en-US" dirty="0" err="1" smtClean="0"/>
              <a:t>Ca</a:t>
            </a:r>
            <a:r>
              <a:rPr lang="en-US" dirty="0" smtClean="0"/>
              <a:t>: 6000 C</a:t>
            </a:r>
            <a:endParaRPr lang="en-US" dirty="0"/>
          </a:p>
        </p:txBody>
      </p:sp>
      <p:sp>
        <p:nvSpPr>
          <p:cNvPr id="9" name="TextBox 8"/>
          <p:cNvSpPr txBox="1"/>
          <p:nvPr/>
        </p:nvSpPr>
        <p:spPr>
          <a:xfrm>
            <a:off x="6732240" y="3044552"/>
            <a:ext cx="1974381" cy="923330"/>
          </a:xfrm>
          <a:prstGeom prst="rect">
            <a:avLst/>
          </a:prstGeom>
          <a:noFill/>
        </p:spPr>
        <p:txBody>
          <a:bodyPr wrap="none" rtlCol="0">
            <a:spAutoFit/>
          </a:bodyPr>
          <a:lstStyle/>
          <a:p>
            <a:r>
              <a:rPr lang="en-US" dirty="0" err="1" smtClean="0"/>
              <a:t>Jordens</a:t>
            </a:r>
            <a:endParaRPr lang="en-US" dirty="0" smtClean="0"/>
          </a:p>
          <a:p>
            <a:r>
              <a:rPr lang="en-US" dirty="0" err="1"/>
              <a:t>y</a:t>
            </a:r>
            <a:r>
              <a:rPr lang="en-US" dirty="0" err="1" smtClean="0"/>
              <a:t>ttemperatur</a:t>
            </a:r>
            <a:endParaRPr lang="en-US" dirty="0" smtClean="0"/>
          </a:p>
          <a:p>
            <a:r>
              <a:rPr lang="en-US" dirty="0" err="1" smtClean="0"/>
              <a:t>Ca</a:t>
            </a:r>
            <a:r>
              <a:rPr lang="en-US" dirty="0" smtClean="0"/>
              <a:t>: -40  -  + 40 C</a:t>
            </a:r>
            <a:endParaRPr lang="en-US" dirty="0"/>
          </a:p>
        </p:txBody>
      </p:sp>
      <p:sp>
        <p:nvSpPr>
          <p:cNvPr id="3" name="TextBox 2"/>
          <p:cNvSpPr txBox="1"/>
          <p:nvPr/>
        </p:nvSpPr>
        <p:spPr>
          <a:xfrm>
            <a:off x="1619672" y="0"/>
            <a:ext cx="4762141" cy="523220"/>
          </a:xfrm>
          <a:prstGeom prst="rect">
            <a:avLst/>
          </a:prstGeom>
          <a:noFill/>
        </p:spPr>
        <p:txBody>
          <a:bodyPr wrap="none" rtlCol="0">
            <a:spAutoFit/>
          </a:bodyPr>
          <a:lstStyle/>
          <a:p>
            <a:r>
              <a:rPr lang="en-US" sz="2800" dirty="0" smtClean="0"/>
              <a:t>NO – </a:t>
            </a:r>
            <a:r>
              <a:rPr lang="en-US" sz="2800" dirty="0" err="1" smtClean="0"/>
              <a:t>Vad</a:t>
            </a:r>
            <a:r>
              <a:rPr lang="en-US" sz="2800" dirty="0" smtClean="0"/>
              <a:t> </a:t>
            </a:r>
            <a:r>
              <a:rPr lang="en-US" sz="2800" dirty="0" err="1" smtClean="0"/>
              <a:t>är</a:t>
            </a:r>
            <a:r>
              <a:rPr lang="en-US" sz="2800" dirty="0" smtClean="0"/>
              <a:t> </a:t>
            </a:r>
            <a:r>
              <a:rPr lang="en-US" sz="2800" dirty="0" err="1" smtClean="0"/>
              <a:t>växthuseffekten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9776"/>
            <a:ext cx="8579296" cy="1143000"/>
          </a:xfrm>
        </p:spPr>
        <p:txBody>
          <a:bodyPr>
            <a:noAutofit/>
          </a:bodyPr>
          <a:lstStyle/>
          <a:p>
            <a:r>
              <a:rPr lang="en-US" sz="3600" dirty="0" smtClean="0"/>
              <a:t>SO - </a:t>
            </a:r>
            <a:r>
              <a:rPr lang="en-US" sz="3600" dirty="0" err="1" smtClean="0"/>
              <a:t>Tema</a:t>
            </a:r>
            <a:r>
              <a:rPr lang="en-US" sz="3600" dirty="0" smtClean="0"/>
              <a:t> Sol-el; </a:t>
            </a:r>
            <a:br>
              <a:rPr lang="en-US" sz="3600" dirty="0" smtClean="0"/>
            </a:br>
            <a:r>
              <a:rPr lang="en-US" sz="3600" dirty="0" err="1" smtClean="0"/>
              <a:t>Vad</a:t>
            </a:r>
            <a:r>
              <a:rPr lang="en-US" sz="3600" dirty="0" smtClean="0"/>
              <a:t> </a:t>
            </a:r>
            <a:r>
              <a:rPr lang="en-US" sz="3600" dirty="0" err="1" smtClean="0"/>
              <a:t>kostar</a:t>
            </a:r>
            <a:r>
              <a:rPr lang="en-US" sz="3600" dirty="0" smtClean="0"/>
              <a:t> </a:t>
            </a:r>
            <a:r>
              <a:rPr lang="en-US" sz="3600" dirty="0" err="1" smtClean="0"/>
              <a:t>olika</a:t>
            </a:r>
            <a:r>
              <a:rPr lang="en-US" sz="3600" dirty="0" smtClean="0"/>
              <a:t> </a:t>
            </a:r>
            <a:r>
              <a:rPr lang="en-US" sz="3600" dirty="0" err="1" smtClean="0"/>
              <a:t>energislag</a:t>
            </a:r>
            <a:r>
              <a:rPr lang="en-US" sz="3600" dirty="0" smtClean="0"/>
              <a:t>? </a:t>
            </a:r>
            <a:r>
              <a:rPr lang="en-US" sz="3600" dirty="0" err="1" smtClean="0"/>
              <a:t>Har</a:t>
            </a:r>
            <a:r>
              <a:rPr lang="en-US" sz="3600" dirty="0" smtClean="0"/>
              <a:t> de </a:t>
            </a:r>
            <a:r>
              <a:rPr lang="en-US" sz="3600" dirty="0" err="1" smtClean="0"/>
              <a:t>olika</a:t>
            </a:r>
            <a:r>
              <a:rPr lang="en-US" sz="3600" dirty="0" smtClean="0"/>
              <a:t> </a:t>
            </a:r>
            <a:r>
              <a:rPr lang="en-US" sz="3600" dirty="0" err="1" smtClean="0"/>
              <a:t>beskattningar</a:t>
            </a:r>
            <a:r>
              <a:rPr lang="en-US" sz="3600" dirty="0" smtClean="0"/>
              <a:t> </a:t>
            </a:r>
            <a:r>
              <a:rPr lang="en-US" sz="3600" dirty="0" err="1" smtClean="0"/>
              <a:t>och</a:t>
            </a:r>
            <a:r>
              <a:rPr lang="en-US" sz="3600" dirty="0" smtClean="0"/>
              <a:t> </a:t>
            </a:r>
            <a:r>
              <a:rPr lang="en-US" sz="3600" dirty="0" err="1" smtClean="0"/>
              <a:t>avgifter</a:t>
            </a:r>
            <a:r>
              <a:rPr lang="en-US" sz="3600" dirty="0" smtClean="0"/>
              <a:t>?</a:t>
            </a:r>
            <a:endParaRPr lang="en-US" sz="3600" dirty="0"/>
          </a:p>
        </p:txBody>
      </p:sp>
      <p:sp>
        <p:nvSpPr>
          <p:cNvPr id="3" name="TextBox 2"/>
          <p:cNvSpPr txBox="1"/>
          <p:nvPr/>
        </p:nvSpPr>
        <p:spPr>
          <a:xfrm>
            <a:off x="2555776" y="1844824"/>
            <a:ext cx="3456384" cy="3744416"/>
          </a:xfrm>
          <a:prstGeom prst="rect">
            <a:avLst/>
          </a:prstGeom>
          <a:solidFill>
            <a:schemeClr val="accent1">
              <a:lumMod val="20000"/>
              <a:lumOff val="80000"/>
            </a:schemeClr>
          </a:solidFill>
          <a:ln>
            <a:solidFill>
              <a:srgbClr val="000000"/>
            </a:solidFill>
          </a:ln>
        </p:spPr>
        <p:txBody>
          <a:bodyPr wrap="square" rtlCol="0">
            <a:spAutoFit/>
          </a:bodyPr>
          <a:lstStyle/>
          <a:p>
            <a:r>
              <a:rPr lang="en-US" sz="2000" b="1" dirty="0" err="1" smtClean="0"/>
              <a:t>Elenergi</a:t>
            </a:r>
            <a:endParaRPr lang="en-US" b="1" dirty="0" smtClean="0"/>
          </a:p>
          <a:p>
            <a:pPr marL="285750" indent="-285750">
              <a:buFont typeface="Arial"/>
              <a:buChar char="•"/>
            </a:pPr>
            <a:r>
              <a:rPr lang="en-US" dirty="0" err="1" smtClean="0"/>
              <a:t>Vattenkraft</a:t>
            </a:r>
            <a:endParaRPr lang="en-US" dirty="0" smtClean="0"/>
          </a:p>
          <a:p>
            <a:pPr marL="285750" indent="-285750">
              <a:buFont typeface="Arial"/>
              <a:buChar char="•"/>
            </a:pPr>
            <a:r>
              <a:rPr lang="en-US" dirty="0" err="1" smtClean="0"/>
              <a:t>Kärnkraft</a:t>
            </a:r>
            <a:endParaRPr lang="en-US" dirty="0" smtClean="0"/>
          </a:p>
          <a:p>
            <a:pPr marL="285750" indent="-285750">
              <a:buFont typeface="Arial"/>
              <a:buChar char="•"/>
            </a:pPr>
            <a:r>
              <a:rPr lang="en-US" dirty="0" err="1" smtClean="0"/>
              <a:t>Kolkraft</a:t>
            </a:r>
            <a:r>
              <a:rPr lang="en-US" dirty="0" smtClean="0"/>
              <a:t>. </a:t>
            </a:r>
            <a:r>
              <a:rPr lang="en-US" dirty="0" err="1" smtClean="0"/>
              <a:t>Oljekraft</a:t>
            </a:r>
            <a:r>
              <a:rPr lang="en-US" dirty="0" smtClean="0"/>
              <a:t>, </a:t>
            </a:r>
            <a:r>
              <a:rPr lang="en-US" dirty="0" err="1"/>
              <a:t>G</a:t>
            </a:r>
            <a:r>
              <a:rPr lang="en-US" dirty="0" err="1" smtClean="0"/>
              <a:t>askraft</a:t>
            </a:r>
            <a:endParaRPr lang="en-US" dirty="0" smtClean="0"/>
          </a:p>
          <a:p>
            <a:pPr marL="285750" indent="-285750">
              <a:buFont typeface="Arial"/>
              <a:buChar char="•"/>
            </a:pPr>
            <a:r>
              <a:rPr lang="en-US" dirty="0" err="1" smtClean="0"/>
              <a:t>Vindkraft</a:t>
            </a:r>
            <a:endParaRPr lang="en-US" dirty="0" smtClean="0"/>
          </a:p>
          <a:p>
            <a:pPr marL="285750" indent="-285750">
              <a:buFont typeface="Arial"/>
              <a:buChar char="•"/>
            </a:pPr>
            <a:r>
              <a:rPr lang="en-US" dirty="0" smtClean="0"/>
              <a:t>Sol-el</a:t>
            </a:r>
          </a:p>
          <a:p>
            <a:endParaRPr lang="en-US" dirty="0" smtClean="0"/>
          </a:p>
          <a:p>
            <a:r>
              <a:rPr lang="en-US" sz="2000" b="1" dirty="0" err="1" smtClean="0"/>
              <a:t>Värme</a:t>
            </a:r>
            <a:endParaRPr lang="en-US" dirty="0" smtClean="0"/>
          </a:p>
          <a:p>
            <a:pPr marL="285750" indent="-285750">
              <a:buFont typeface="Arial"/>
              <a:buChar char="•"/>
            </a:pPr>
            <a:r>
              <a:rPr lang="en-US" dirty="0" err="1" smtClean="0"/>
              <a:t>Fossilt</a:t>
            </a:r>
            <a:endParaRPr lang="en-US" dirty="0" smtClean="0"/>
          </a:p>
          <a:p>
            <a:pPr marL="285750" indent="-285750">
              <a:buFont typeface="Arial"/>
              <a:buChar char="•"/>
            </a:pPr>
            <a:r>
              <a:rPr lang="en-US" dirty="0" err="1" smtClean="0"/>
              <a:t>Biobränsle</a:t>
            </a:r>
            <a:endParaRPr lang="en-US" dirty="0" smtClean="0"/>
          </a:p>
          <a:p>
            <a:pPr marL="285750" indent="-285750">
              <a:buFont typeface="Arial"/>
              <a:buChar char="•"/>
            </a:pPr>
            <a:r>
              <a:rPr lang="en-US" dirty="0" err="1" smtClean="0"/>
              <a:t>Fjärrvärme</a:t>
            </a:r>
            <a:endParaRPr lang="en-US" dirty="0" smtClean="0"/>
          </a:p>
          <a:p>
            <a:pPr marL="285750" indent="-285750">
              <a:buFont typeface="Arial"/>
              <a:buChar char="•"/>
            </a:pPr>
            <a:r>
              <a:rPr lang="en-US" dirty="0" err="1" smtClean="0"/>
              <a:t>Solvärme</a:t>
            </a:r>
            <a:endParaRPr lang="en-US" dirty="0" smtClean="0"/>
          </a:p>
          <a:p>
            <a:pPr marL="285750" indent="-285750">
              <a:buFont typeface="Arial"/>
              <a:buChar char="•"/>
            </a:pPr>
            <a:r>
              <a:rPr lang="en-US" dirty="0" err="1" smtClean="0"/>
              <a:t>Bergvärme</a:t>
            </a:r>
            <a:endParaRPr lang="en-US" dirty="0" smtClean="0"/>
          </a:p>
        </p:txBody>
      </p:sp>
    </p:spTree>
    <p:extLst>
      <p:ext uri="{BB962C8B-B14F-4D97-AF65-F5344CB8AC3E}">
        <p14:creationId xmlns:p14="http://schemas.microsoft.com/office/powerpoint/2010/main" val="250375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791072"/>
          </a:xfrm>
          <a:solidFill>
            <a:srgbClr val="DCE6F2"/>
          </a:solidFill>
          <a:ln>
            <a:solidFill>
              <a:srgbClr val="000000"/>
            </a:solidFill>
          </a:ln>
        </p:spPr>
        <p:txBody>
          <a:bodyPr>
            <a:normAutofit fontScale="90000"/>
          </a:bodyPr>
          <a:lstStyle/>
          <a:p>
            <a:r>
              <a:rPr lang="en-US" dirty="0" smtClean="0"/>
              <a:t>(</a:t>
            </a:r>
            <a:r>
              <a:rPr lang="en-US" dirty="0" err="1" smtClean="0"/>
              <a:t>Hur</a:t>
            </a:r>
            <a:r>
              <a:rPr lang="en-US" dirty="0" smtClean="0"/>
              <a:t>) </a:t>
            </a:r>
            <a:r>
              <a:rPr lang="en-US" dirty="0" err="1" smtClean="0"/>
              <a:t>kan</a:t>
            </a:r>
            <a:r>
              <a:rPr lang="en-US" dirty="0" smtClean="0"/>
              <a:t> man </a:t>
            </a:r>
            <a:r>
              <a:rPr lang="en-US" dirty="0" err="1" smtClean="0"/>
              <a:t>använda</a:t>
            </a:r>
            <a:r>
              <a:rPr lang="en-US" dirty="0" smtClean="0"/>
              <a:t> “</a:t>
            </a:r>
            <a:r>
              <a:rPr lang="en-US" dirty="0" err="1" smtClean="0"/>
              <a:t>energi</a:t>
            </a:r>
            <a:r>
              <a:rPr lang="en-US" dirty="0" smtClean="0"/>
              <a:t>” </a:t>
            </a:r>
            <a:r>
              <a:rPr lang="en-US" dirty="0" err="1" smtClean="0"/>
              <a:t>för</a:t>
            </a:r>
            <a:r>
              <a:rPr lang="en-US" dirty="0" smtClean="0"/>
              <a:t> </a:t>
            </a:r>
            <a:r>
              <a:rPr lang="en-US" dirty="0" err="1" smtClean="0"/>
              <a:t>att</a:t>
            </a:r>
            <a:r>
              <a:rPr lang="en-US" dirty="0" smtClean="0"/>
              <a:t> </a:t>
            </a:r>
            <a:r>
              <a:rPr lang="en-US" dirty="0" err="1" smtClean="0"/>
              <a:t>väcka</a:t>
            </a:r>
            <a:r>
              <a:rPr lang="en-US" dirty="0" smtClean="0"/>
              <a:t> </a:t>
            </a:r>
            <a:r>
              <a:rPr lang="en-US" dirty="0" err="1" smtClean="0"/>
              <a:t>intresse</a:t>
            </a:r>
            <a:r>
              <a:rPr lang="en-US" dirty="0" smtClean="0"/>
              <a:t> </a:t>
            </a:r>
            <a:r>
              <a:rPr lang="en-US" dirty="0" err="1" smtClean="0"/>
              <a:t>för</a:t>
            </a:r>
            <a:r>
              <a:rPr lang="en-US" dirty="0" smtClean="0"/>
              <a:t> NT? </a:t>
            </a:r>
            <a:br>
              <a:rPr lang="en-US" dirty="0" smtClean="0"/>
            </a:br>
            <a:endParaRPr lang="en-US" dirty="0"/>
          </a:p>
        </p:txBody>
      </p:sp>
      <p:sp>
        <p:nvSpPr>
          <p:cNvPr id="3" name="TextBox 2"/>
          <p:cNvSpPr txBox="1"/>
          <p:nvPr/>
        </p:nvSpPr>
        <p:spPr>
          <a:xfrm>
            <a:off x="2843808" y="3140968"/>
            <a:ext cx="2750422" cy="646331"/>
          </a:xfrm>
          <a:prstGeom prst="rect">
            <a:avLst/>
          </a:prstGeom>
          <a:solidFill>
            <a:srgbClr val="DCE6F2"/>
          </a:solidFill>
          <a:ln>
            <a:solidFill>
              <a:srgbClr val="000000"/>
            </a:solidFill>
          </a:ln>
        </p:spPr>
        <p:txBody>
          <a:bodyPr wrap="none" rtlCol="0">
            <a:spAutoFit/>
          </a:bodyPr>
          <a:lstStyle/>
          <a:p>
            <a:r>
              <a:rPr lang="en-US" sz="3600" dirty="0" err="1"/>
              <a:t>Och</a:t>
            </a:r>
            <a:r>
              <a:rPr lang="en-US" sz="3600" dirty="0"/>
              <a:t> </a:t>
            </a:r>
            <a:r>
              <a:rPr lang="en-US" sz="3600" dirty="0" err="1" smtClean="0"/>
              <a:t>för</a:t>
            </a:r>
            <a:r>
              <a:rPr lang="en-US" sz="3600" dirty="0" smtClean="0"/>
              <a:t> SO</a:t>
            </a:r>
            <a:r>
              <a:rPr lang="en-US" sz="3600" dirty="0"/>
              <a:t>?</a:t>
            </a:r>
          </a:p>
        </p:txBody>
      </p:sp>
    </p:spTree>
    <p:extLst>
      <p:ext uri="{BB962C8B-B14F-4D97-AF65-F5344CB8AC3E}">
        <p14:creationId xmlns:p14="http://schemas.microsoft.com/office/powerpoint/2010/main" val="3552625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lstStyle/>
          <a:p>
            <a:r>
              <a:rPr lang="en-US" dirty="0" err="1" smtClean="0"/>
              <a:t>Tema</a:t>
            </a:r>
            <a:r>
              <a:rPr lang="en-US" dirty="0" smtClean="0"/>
              <a:t> – Fossil </a:t>
            </a:r>
            <a:r>
              <a:rPr lang="en-US" dirty="0" err="1" smtClean="0"/>
              <a:t>energi</a:t>
            </a:r>
            <a:endParaRPr lang="en-US" dirty="0"/>
          </a:p>
        </p:txBody>
      </p:sp>
    </p:spTree>
    <p:extLst>
      <p:ext uri="{BB962C8B-B14F-4D97-AF65-F5344CB8AC3E}">
        <p14:creationId xmlns:p14="http://schemas.microsoft.com/office/powerpoint/2010/main" val="15430351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4586913"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fossila</a:t>
            </a:r>
            <a:r>
              <a:rPr lang="en-US" sz="3200" dirty="0" smtClean="0"/>
              <a:t> </a:t>
            </a:r>
            <a:r>
              <a:rPr lang="en-US" sz="3200" dirty="0" err="1" smtClean="0"/>
              <a:t>bränslen</a:t>
            </a:r>
            <a:endParaRPr lang="en-US" sz="3200" dirty="0"/>
          </a:p>
        </p:txBody>
      </p:sp>
      <p:sp>
        <p:nvSpPr>
          <p:cNvPr id="7" name="TextBox 6"/>
          <p:cNvSpPr txBox="1"/>
          <p:nvPr/>
        </p:nvSpPr>
        <p:spPr>
          <a:xfrm>
            <a:off x="5724128" y="5715"/>
            <a:ext cx="35038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Kolkraftverk</a:t>
            </a:r>
            <a:endParaRPr lang="en-US" sz="2800" b="1" i="1" dirty="0"/>
          </a:p>
        </p:txBody>
      </p:sp>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788024" y="3717032"/>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4644008" y="21328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2707614" cy="523220"/>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händer</a:t>
            </a:r>
            <a:r>
              <a:rPr lang="en-US" sz="1400" dirty="0" smtClean="0"/>
              <a:t> </a:t>
            </a:r>
            <a:r>
              <a:rPr lang="en-US" sz="1400" dirty="0" err="1" smtClean="0"/>
              <a:t>när</a:t>
            </a:r>
            <a:r>
              <a:rPr lang="en-US" sz="1400" dirty="0" smtClean="0"/>
              <a:t> </a:t>
            </a:r>
            <a:r>
              <a:rPr lang="en-US" sz="1400" dirty="0" err="1" smtClean="0"/>
              <a:t>växter</a:t>
            </a:r>
            <a:r>
              <a:rPr lang="en-US" sz="1400" dirty="0" smtClean="0"/>
              <a:t> </a:t>
            </a:r>
            <a:r>
              <a:rPr lang="en-US" sz="1400" dirty="0" err="1" smtClean="0"/>
              <a:t>och</a:t>
            </a:r>
            <a:r>
              <a:rPr lang="en-US" sz="1400" dirty="0" smtClean="0"/>
              <a:t> </a:t>
            </a:r>
          </a:p>
          <a:p>
            <a:r>
              <a:rPr lang="en-US" sz="1400" dirty="0" smtClean="0"/>
              <a:t>plankton </a:t>
            </a:r>
            <a:r>
              <a:rPr lang="en-US" sz="1400" dirty="0" err="1" smtClean="0"/>
              <a:t>dör</a:t>
            </a:r>
            <a:r>
              <a:rPr lang="en-US" sz="1400" dirty="0" smtClean="0"/>
              <a:t>? </a:t>
            </a:r>
            <a:r>
              <a:rPr lang="en-US" sz="1400" i="1" dirty="0" err="1" smtClean="0"/>
              <a:t>Mikroorganismer</a:t>
            </a:r>
            <a:endParaRPr lang="en-US" sz="1400" i="1" dirty="0" smtClean="0"/>
          </a:p>
        </p:txBody>
      </p:sp>
      <p:sp>
        <p:nvSpPr>
          <p:cNvPr id="23" name="TextBox 22"/>
          <p:cNvSpPr txBox="1"/>
          <p:nvPr/>
        </p:nvSpPr>
        <p:spPr>
          <a:xfrm>
            <a:off x="2339752" y="1196752"/>
            <a:ext cx="1676508"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Fotosyntes</a:t>
            </a:r>
            <a:endParaRPr lang="en-US" sz="1400" i="1" dirty="0"/>
          </a:p>
        </p:txBody>
      </p:sp>
      <p:sp>
        <p:nvSpPr>
          <p:cNvPr id="26" name="TextBox 25"/>
          <p:cNvSpPr txBox="1"/>
          <p:nvPr/>
        </p:nvSpPr>
        <p:spPr>
          <a:xfrm>
            <a:off x="2699792" y="1681644"/>
            <a:ext cx="1601169" cy="523220"/>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Biomassa</a:t>
            </a:r>
            <a:r>
              <a:rPr lang="en-US" sz="1400" dirty="0" smtClean="0"/>
              <a:t>.</a:t>
            </a:r>
          </a:p>
          <a:p>
            <a:r>
              <a:rPr lang="en-US" sz="1400" dirty="0" err="1" smtClean="0"/>
              <a:t>Bioteknik</a:t>
            </a:r>
            <a:endParaRPr lang="en-US" sz="1400" dirty="0"/>
          </a:p>
        </p:txBody>
      </p:sp>
      <p:sp>
        <p:nvSpPr>
          <p:cNvPr id="28" name="TextBox 27"/>
          <p:cNvSpPr txBox="1"/>
          <p:nvPr/>
        </p:nvSpPr>
        <p:spPr>
          <a:xfrm>
            <a:off x="179512" y="3068960"/>
            <a:ext cx="3148681" cy="307777"/>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dirty="0" err="1" smtClean="0"/>
              <a:t>bildas</a:t>
            </a:r>
            <a:r>
              <a:rPr lang="en-US" sz="1400" dirty="0" smtClean="0"/>
              <a:t> </a:t>
            </a:r>
            <a:r>
              <a:rPr lang="en-US" sz="1400" i="1" dirty="0" err="1" smtClean="0"/>
              <a:t>kol</a:t>
            </a:r>
            <a:r>
              <a:rPr lang="en-US" sz="1400" i="1" dirty="0" smtClean="0"/>
              <a:t>, </a:t>
            </a:r>
            <a:r>
              <a:rPr lang="en-US" sz="1400" i="1" dirty="0" err="1" smtClean="0"/>
              <a:t>olja</a:t>
            </a:r>
            <a:r>
              <a:rPr lang="en-US" sz="1400" i="1" dirty="0" smtClean="0"/>
              <a:t> </a:t>
            </a:r>
            <a:r>
              <a:rPr lang="en-US" sz="1400" i="1" dirty="0" err="1" smtClean="0"/>
              <a:t>och</a:t>
            </a:r>
            <a:r>
              <a:rPr lang="en-US" sz="1400" i="1" dirty="0" smtClean="0"/>
              <a:t> gas</a:t>
            </a:r>
            <a:r>
              <a:rPr lang="en-US" sz="1400" dirty="0" smtClean="0"/>
              <a:t>? </a:t>
            </a:r>
            <a:r>
              <a:rPr lang="en-US" sz="1400" i="1" dirty="0" err="1" smtClean="0"/>
              <a:t>Geologi</a:t>
            </a:r>
            <a:r>
              <a:rPr lang="en-US" sz="1400" dirty="0" smtClean="0"/>
              <a:t>.</a:t>
            </a:r>
            <a:endParaRPr lang="en-US" sz="1400" dirty="0"/>
          </a:p>
        </p:txBody>
      </p:sp>
      <p:sp>
        <p:nvSpPr>
          <p:cNvPr id="29" name="TextBox 28"/>
          <p:cNvSpPr txBox="1"/>
          <p:nvPr/>
        </p:nvSpPr>
        <p:spPr>
          <a:xfrm>
            <a:off x="4716016" y="1844824"/>
            <a:ext cx="2918650" cy="307777"/>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dirty="0" err="1" smtClean="0"/>
              <a:t>kommer</a:t>
            </a:r>
            <a:r>
              <a:rPr lang="en-US" sz="1400" dirty="0" smtClean="0"/>
              <a:t> man </a:t>
            </a:r>
            <a:r>
              <a:rPr lang="en-US" sz="1400" dirty="0" err="1" smtClean="0"/>
              <a:t>åt</a:t>
            </a:r>
            <a:r>
              <a:rPr lang="en-US" sz="1400" dirty="0" smtClean="0"/>
              <a:t> </a:t>
            </a:r>
            <a:r>
              <a:rPr lang="en-US" sz="1400" i="1" dirty="0" err="1" smtClean="0"/>
              <a:t>olja</a:t>
            </a:r>
            <a:r>
              <a:rPr lang="en-US" sz="1400" i="1" dirty="0" smtClean="0"/>
              <a:t>, gas, </a:t>
            </a:r>
            <a:r>
              <a:rPr lang="en-US" sz="1400" i="1" dirty="0" err="1" smtClean="0"/>
              <a:t>kol</a:t>
            </a:r>
            <a:r>
              <a:rPr lang="en-US" sz="1400" dirty="0" smtClean="0"/>
              <a:t>?</a:t>
            </a:r>
            <a:endParaRPr lang="en-US" sz="1400" dirty="0"/>
          </a:p>
        </p:txBody>
      </p:sp>
      <p:sp>
        <p:nvSpPr>
          <p:cNvPr id="30" name="TextBox 29"/>
          <p:cNvSpPr txBox="1"/>
          <p:nvPr/>
        </p:nvSpPr>
        <p:spPr>
          <a:xfrm>
            <a:off x="2051720" y="3501008"/>
            <a:ext cx="2772188"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dirty="0" err="1" smtClean="0"/>
              <a:t>skiffergas</a:t>
            </a:r>
            <a:r>
              <a:rPr lang="en-US" sz="1400" dirty="0" smtClean="0"/>
              <a:t> </a:t>
            </a:r>
            <a:r>
              <a:rPr lang="en-US" sz="1400" dirty="0" err="1" smtClean="0"/>
              <a:t>och</a:t>
            </a:r>
            <a:r>
              <a:rPr lang="en-US" sz="1400" dirty="0" smtClean="0"/>
              <a:t> </a:t>
            </a:r>
            <a:r>
              <a:rPr lang="en-US" sz="1400" dirty="0" err="1" smtClean="0"/>
              <a:t>skifferolja</a:t>
            </a:r>
            <a:r>
              <a:rPr lang="en-US" sz="1400" dirty="0" smtClean="0"/>
              <a:t>?</a:t>
            </a:r>
            <a:endParaRPr lang="en-US" sz="1400" dirty="0"/>
          </a:p>
        </p:txBody>
      </p:sp>
      <p:sp>
        <p:nvSpPr>
          <p:cNvPr id="31" name="TextBox 30"/>
          <p:cNvSpPr txBox="1"/>
          <p:nvPr/>
        </p:nvSpPr>
        <p:spPr>
          <a:xfrm>
            <a:off x="2195736" y="4293096"/>
            <a:ext cx="3291749" cy="523220"/>
          </a:xfrm>
          <a:prstGeom prst="rect">
            <a:avLst/>
          </a:prstGeom>
          <a:noFill/>
          <a:ln>
            <a:solidFill>
              <a:schemeClr val="tx1"/>
            </a:solidFill>
          </a:ln>
        </p:spPr>
        <p:txBody>
          <a:bodyPr wrap="none" rtlCol="0">
            <a:spAutoFit/>
          </a:bodyPr>
          <a:lstStyle/>
          <a:p>
            <a:r>
              <a:rPr lang="en-US" sz="1400" i="1" dirty="0" err="1" smtClean="0"/>
              <a:t>Raffinering</a:t>
            </a:r>
            <a:r>
              <a:rPr lang="en-US" sz="1400" dirty="0" smtClean="0"/>
              <a:t>  </a:t>
            </a:r>
            <a:r>
              <a:rPr lang="en-US" sz="1400" dirty="0" err="1" smtClean="0"/>
              <a:t>av</a:t>
            </a:r>
            <a:r>
              <a:rPr lang="en-US" sz="1400" dirty="0" smtClean="0"/>
              <a:t> </a:t>
            </a:r>
            <a:r>
              <a:rPr lang="en-US" sz="1400" i="1" dirty="0" err="1" smtClean="0"/>
              <a:t>råolja</a:t>
            </a:r>
            <a:r>
              <a:rPr lang="en-US" sz="1400" dirty="0" smtClean="0"/>
              <a:t>. </a:t>
            </a:r>
            <a:r>
              <a:rPr lang="en-US" sz="1400" dirty="0" err="1" smtClean="0"/>
              <a:t>Vad</a:t>
            </a:r>
            <a:r>
              <a:rPr lang="en-US" sz="1400" dirty="0" smtClean="0"/>
              <a:t> </a:t>
            </a:r>
            <a:r>
              <a:rPr lang="en-US" sz="1400" dirty="0" err="1" smtClean="0"/>
              <a:t>är</a:t>
            </a:r>
            <a:r>
              <a:rPr lang="en-US" sz="1400" dirty="0" smtClean="0"/>
              <a:t> </a:t>
            </a:r>
            <a:r>
              <a:rPr lang="en-US" sz="1400" dirty="0" err="1" smtClean="0"/>
              <a:t>skillnaden</a:t>
            </a:r>
            <a:r>
              <a:rPr lang="en-US" sz="1400" dirty="0" smtClean="0"/>
              <a:t> </a:t>
            </a:r>
          </a:p>
          <a:p>
            <a:r>
              <a:rPr lang="en-US" sz="1400" dirty="0" err="1" smtClean="0"/>
              <a:t>mellan</a:t>
            </a:r>
            <a:r>
              <a:rPr lang="en-US" sz="1400" dirty="0" smtClean="0"/>
              <a:t> </a:t>
            </a:r>
            <a:r>
              <a:rPr lang="en-US" sz="1400" i="1" dirty="0" err="1" smtClean="0"/>
              <a:t>bensin</a:t>
            </a:r>
            <a:r>
              <a:rPr lang="en-US" sz="1400" dirty="0" smtClean="0"/>
              <a:t> </a:t>
            </a:r>
            <a:r>
              <a:rPr lang="en-US" sz="1400" dirty="0" err="1" smtClean="0"/>
              <a:t>och</a:t>
            </a:r>
            <a:r>
              <a:rPr lang="en-US" sz="1400" dirty="0" smtClean="0"/>
              <a:t> </a:t>
            </a:r>
            <a:r>
              <a:rPr lang="en-US" sz="1400" i="1" dirty="0" smtClean="0"/>
              <a:t>diesel</a:t>
            </a:r>
            <a:r>
              <a:rPr lang="en-US" sz="1400" dirty="0" smtClean="0"/>
              <a:t> </a:t>
            </a:r>
            <a:r>
              <a:rPr lang="en-US" sz="1400" dirty="0" err="1" smtClean="0"/>
              <a:t>och</a:t>
            </a:r>
            <a:r>
              <a:rPr lang="en-US" sz="1400" dirty="0" smtClean="0"/>
              <a:t> </a:t>
            </a:r>
            <a:r>
              <a:rPr lang="en-US" sz="1400" i="1" dirty="0" err="1" smtClean="0"/>
              <a:t>asfalt</a:t>
            </a:r>
            <a:r>
              <a:rPr lang="en-US" sz="1400" dirty="0" smtClean="0"/>
              <a:t>?</a:t>
            </a:r>
            <a:endParaRPr lang="en-US" sz="1400"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444208" y="306896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588224" y="2492896"/>
            <a:ext cx="2224304" cy="523220"/>
          </a:xfrm>
          <a:prstGeom prst="rect">
            <a:avLst/>
          </a:prstGeom>
          <a:noFill/>
          <a:ln>
            <a:solidFill>
              <a:srgbClr val="000000"/>
            </a:solidFill>
          </a:ln>
        </p:spPr>
        <p:txBody>
          <a:bodyPr wrap="none" rtlCol="0">
            <a:spAutoFit/>
          </a:bodyPr>
          <a:lstStyle/>
          <a:p>
            <a:r>
              <a:rPr lang="en-US" sz="1400" i="1" dirty="0" err="1" smtClean="0"/>
              <a:t>Oljepipeline</a:t>
            </a:r>
            <a:r>
              <a:rPr lang="en-US" sz="1400" i="1" dirty="0" smtClean="0"/>
              <a:t>. </a:t>
            </a:r>
            <a:r>
              <a:rPr lang="en-US" sz="1400" i="1" dirty="0" err="1" smtClean="0"/>
              <a:t>Gasledning</a:t>
            </a:r>
            <a:r>
              <a:rPr lang="en-US" sz="1400" i="1" dirty="0" smtClean="0"/>
              <a:t>. </a:t>
            </a:r>
          </a:p>
          <a:p>
            <a:r>
              <a:rPr lang="en-US" sz="1400" i="1" dirty="0" err="1" smtClean="0"/>
              <a:t>Oljetanker</a:t>
            </a:r>
            <a:endParaRPr lang="en-US" sz="1400" i="1" dirty="0"/>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TextBox 5"/>
          <p:cNvSpPr txBox="1"/>
          <p:nvPr/>
        </p:nvSpPr>
        <p:spPr>
          <a:xfrm>
            <a:off x="7213600" y="4064000"/>
            <a:ext cx="1710837"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värmekraft</a:t>
            </a:r>
            <a:r>
              <a:rPr lang="en-US" sz="1400" dirty="0" smtClean="0"/>
              <a:t>?</a:t>
            </a:r>
            <a:endParaRPr lang="en-US" dirty="0"/>
          </a:p>
        </p:txBody>
      </p:sp>
      <p:pic>
        <p:nvPicPr>
          <p:cNvPr id="11" name="Picture 10"/>
          <p:cNvPicPr>
            <a:picLocks noChangeAspect="1"/>
          </p:cNvPicPr>
          <p:nvPr/>
        </p:nvPicPr>
        <p:blipFill>
          <a:blip r:embed="rId3"/>
          <a:stretch>
            <a:fillRect/>
          </a:stretch>
        </p:blipFill>
        <p:spPr>
          <a:xfrm>
            <a:off x="6012159" y="4786727"/>
            <a:ext cx="3037467" cy="1738617"/>
          </a:xfrm>
          <a:prstGeom prst="rect">
            <a:avLst/>
          </a:prstGeom>
        </p:spPr>
      </p:pic>
      <p:sp>
        <p:nvSpPr>
          <p:cNvPr id="15" name="TextBox 14"/>
          <p:cNvSpPr txBox="1"/>
          <p:nvPr/>
        </p:nvSpPr>
        <p:spPr>
          <a:xfrm>
            <a:off x="6084168" y="4869160"/>
            <a:ext cx="1403299" cy="369332"/>
          </a:xfrm>
          <a:prstGeom prst="rect">
            <a:avLst/>
          </a:prstGeom>
          <a:noFill/>
        </p:spPr>
        <p:txBody>
          <a:bodyPr wrap="none" rtlCol="0">
            <a:spAutoFit/>
          </a:bodyPr>
          <a:lstStyle/>
          <a:p>
            <a:r>
              <a:rPr lang="en-US" dirty="0" err="1" smtClean="0"/>
              <a:t>Kolkraftverk</a:t>
            </a:r>
            <a:endParaRPr lang="en-US" dirty="0"/>
          </a:p>
        </p:txBody>
      </p:sp>
      <p:cxnSp>
        <p:nvCxnSpPr>
          <p:cNvPr id="19" name="Straight Arrow Connector 18"/>
          <p:cNvCxnSpPr/>
          <p:nvPr/>
        </p:nvCxnSpPr>
        <p:spPr>
          <a:xfrm flipH="1">
            <a:off x="5508104" y="5949280"/>
            <a:ext cx="43204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403648" y="5373216"/>
            <a:ext cx="1196266" cy="307777"/>
          </a:xfrm>
          <a:prstGeom prst="rect">
            <a:avLst/>
          </a:prstGeom>
          <a:solidFill>
            <a:srgbClr val="D4D3C0"/>
          </a:solidFill>
          <a:ln>
            <a:solidFill>
              <a:srgbClr val="000000"/>
            </a:solidFill>
          </a:ln>
        </p:spPr>
        <p:txBody>
          <a:bodyPr wrap="none" rtlCol="0">
            <a:spAutoFit/>
          </a:bodyPr>
          <a:lstStyle/>
          <a:p>
            <a:r>
              <a:rPr lang="en-US" sz="1400" i="1" dirty="0" err="1" smtClean="0"/>
              <a:t>Förbränning</a:t>
            </a:r>
            <a:endParaRPr lang="en-US" i="1" dirty="0"/>
          </a:p>
        </p:txBody>
      </p:sp>
      <p:sp>
        <p:nvSpPr>
          <p:cNvPr id="34" name="TextBox 33"/>
          <p:cNvSpPr txBox="1"/>
          <p:nvPr/>
        </p:nvSpPr>
        <p:spPr>
          <a:xfrm>
            <a:off x="2970710" y="5373216"/>
            <a:ext cx="996742" cy="307777"/>
          </a:xfrm>
          <a:prstGeom prst="rect">
            <a:avLst/>
          </a:prstGeom>
          <a:solidFill>
            <a:srgbClr val="D4D3C0"/>
          </a:solidFill>
          <a:ln>
            <a:solidFill>
              <a:srgbClr val="000000"/>
            </a:solidFill>
          </a:ln>
        </p:spPr>
        <p:txBody>
          <a:bodyPr wrap="none" rtlCol="0">
            <a:spAutoFit/>
          </a:bodyPr>
          <a:lstStyle/>
          <a:p>
            <a:r>
              <a:rPr lang="en-US" sz="1400" i="1" dirty="0" err="1" smtClean="0"/>
              <a:t>Ångturbin</a:t>
            </a:r>
            <a:endParaRPr lang="en-US" i="1" dirty="0"/>
          </a:p>
        </p:txBody>
      </p:sp>
      <p:sp>
        <p:nvSpPr>
          <p:cNvPr id="35" name="TextBox 34"/>
          <p:cNvSpPr txBox="1"/>
          <p:nvPr/>
        </p:nvSpPr>
        <p:spPr>
          <a:xfrm>
            <a:off x="251520" y="5877272"/>
            <a:ext cx="1335739" cy="307777"/>
          </a:xfrm>
          <a:prstGeom prst="rect">
            <a:avLst/>
          </a:prstGeom>
          <a:solidFill>
            <a:srgbClr val="D4D3C0"/>
          </a:solidFill>
          <a:ln>
            <a:solidFill>
              <a:srgbClr val="000000"/>
            </a:solidFill>
          </a:ln>
        </p:spPr>
        <p:txBody>
          <a:bodyPr wrap="none" rtlCol="0">
            <a:spAutoFit/>
          </a:bodyPr>
          <a:lstStyle/>
          <a:p>
            <a:r>
              <a:rPr lang="en-US" sz="1400" i="1" dirty="0" err="1" smtClean="0"/>
              <a:t>Värmeväxlare</a:t>
            </a:r>
            <a:endParaRPr lang="en-US" i="1" dirty="0"/>
          </a:p>
        </p:txBody>
      </p:sp>
      <p:sp>
        <p:nvSpPr>
          <p:cNvPr id="36" name="TextBox 35"/>
          <p:cNvSpPr txBox="1"/>
          <p:nvPr/>
        </p:nvSpPr>
        <p:spPr>
          <a:xfrm>
            <a:off x="1772584" y="5877272"/>
            <a:ext cx="3148898" cy="307777"/>
          </a:xfrm>
          <a:prstGeom prst="rect">
            <a:avLst/>
          </a:prstGeom>
          <a:solidFill>
            <a:srgbClr val="D4D3C0"/>
          </a:solidFill>
          <a:ln>
            <a:solidFill>
              <a:srgbClr val="000000"/>
            </a:solidFill>
          </a:ln>
        </p:spPr>
        <p:txBody>
          <a:bodyPr wrap="none" rtlCol="0">
            <a:spAutoFit/>
          </a:bodyPr>
          <a:lstStyle/>
          <a:p>
            <a:r>
              <a:rPr lang="en-US" sz="1400" i="1" dirty="0" err="1" smtClean="0"/>
              <a:t>Avgaser</a:t>
            </a:r>
            <a:r>
              <a:rPr lang="en-US" sz="1400" i="1" dirty="0" smtClean="0"/>
              <a:t>, </a:t>
            </a:r>
            <a:r>
              <a:rPr lang="en-US" sz="1400" i="1" dirty="0" err="1" smtClean="0"/>
              <a:t>kväveoxider</a:t>
            </a:r>
            <a:r>
              <a:rPr lang="en-US" sz="1400" i="1" dirty="0" smtClean="0"/>
              <a:t>, </a:t>
            </a:r>
            <a:r>
              <a:rPr lang="en-US" sz="1400" i="1" dirty="0" err="1" smtClean="0"/>
              <a:t>svaveldioxid</a:t>
            </a:r>
            <a:r>
              <a:rPr lang="en-US" sz="1400" i="1" dirty="0" smtClean="0"/>
              <a:t>,..</a:t>
            </a:r>
            <a:endParaRPr lang="en-US" i="1" dirty="0"/>
          </a:p>
        </p:txBody>
      </p:sp>
      <p:sp>
        <p:nvSpPr>
          <p:cNvPr id="38" name="TextBox 37"/>
          <p:cNvSpPr txBox="1"/>
          <p:nvPr/>
        </p:nvSpPr>
        <p:spPr>
          <a:xfrm>
            <a:off x="683568" y="6381328"/>
            <a:ext cx="1864705" cy="307777"/>
          </a:xfrm>
          <a:prstGeom prst="rect">
            <a:avLst/>
          </a:prstGeom>
          <a:solidFill>
            <a:srgbClr val="D4D3C0"/>
          </a:solidFill>
          <a:ln>
            <a:solidFill>
              <a:srgbClr val="000000"/>
            </a:solidFill>
          </a:ln>
        </p:spPr>
        <p:txBody>
          <a:bodyPr wrap="none" rtlCol="0">
            <a:spAutoFit/>
          </a:bodyPr>
          <a:lstStyle/>
          <a:p>
            <a:r>
              <a:rPr lang="en-US" sz="1400" i="1" dirty="0" err="1" smtClean="0"/>
              <a:t>Kilmat</a:t>
            </a:r>
            <a:r>
              <a:rPr lang="en-US" sz="1400" i="1" dirty="0" smtClean="0"/>
              <a:t>/</a:t>
            </a:r>
            <a:r>
              <a:rPr lang="en-US" sz="1400" i="1" dirty="0" err="1" smtClean="0"/>
              <a:t>Växthuseffekt</a:t>
            </a:r>
            <a:endParaRPr lang="en-US" i="1" dirty="0"/>
          </a:p>
        </p:txBody>
      </p:sp>
      <p:sp>
        <p:nvSpPr>
          <p:cNvPr id="39" name="TextBox 38"/>
          <p:cNvSpPr txBox="1"/>
          <p:nvPr/>
        </p:nvSpPr>
        <p:spPr>
          <a:xfrm>
            <a:off x="2987824" y="6381328"/>
            <a:ext cx="2443377" cy="307777"/>
          </a:xfrm>
          <a:prstGeom prst="rect">
            <a:avLst/>
          </a:prstGeom>
          <a:solidFill>
            <a:srgbClr val="D4D3C0"/>
          </a:solidFill>
          <a:ln>
            <a:solidFill>
              <a:srgbClr val="000000"/>
            </a:solidFill>
          </a:ln>
        </p:spPr>
        <p:txBody>
          <a:bodyPr wrap="none" rtlCol="0">
            <a:spAutoFit/>
          </a:bodyPr>
          <a:lstStyle/>
          <a:p>
            <a:r>
              <a:rPr lang="en-US" sz="1400" i="1" dirty="0" err="1" smtClean="0"/>
              <a:t>Miljöeffekter</a:t>
            </a:r>
            <a:r>
              <a:rPr lang="en-US" sz="1400" i="1" dirty="0" smtClean="0"/>
              <a:t> </a:t>
            </a:r>
            <a:r>
              <a:rPr lang="en-US" sz="1400" i="1" dirty="0" err="1" smtClean="0"/>
              <a:t>av</a:t>
            </a:r>
            <a:r>
              <a:rPr lang="en-US" sz="1400" i="1" dirty="0" smtClean="0"/>
              <a:t> fossil </a:t>
            </a:r>
            <a:r>
              <a:rPr lang="en-US" sz="1400" i="1" dirty="0" err="1" smtClean="0"/>
              <a:t>energi</a:t>
            </a:r>
            <a:endParaRPr lang="en-US" i="1" dirty="0"/>
          </a:p>
        </p:txBody>
      </p:sp>
      <p:sp>
        <p:nvSpPr>
          <p:cNvPr id="40" name="Oval 39"/>
          <p:cNvSpPr/>
          <p:nvPr/>
        </p:nvSpPr>
        <p:spPr>
          <a:xfrm>
            <a:off x="4932040" y="2780928"/>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TextBox 40"/>
          <p:cNvSpPr txBox="1"/>
          <p:nvPr/>
        </p:nvSpPr>
        <p:spPr>
          <a:xfrm>
            <a:off x="5148064" y="2636912"/>
            <a:ext cx="966761" cy="307777"/>
          </a:xfrm>
          <a:prstGeom prst="rect">
            <a:avLst/>
          </a:prstGeom>
          <a:noFill/>
          <a:ln>
            <a:solidFill>
              <a:srgbClr val="000000"/>
            </a:solidFill>
          </a:ln>
        </p:spPr>
        <p:txBody>
          <a:bodyPr wrap="none" rtlCol="0">
            <a:spAutoFit/>
          </a:bodyPr>
          <a:lstStyle/>
          <a:p>
            <a:r>
              <a:rPr lang="en-US" sz="1400" i="1" dirty="0" smtClean="0"/>
              <a:t>Peak oil?</a:t>
            </a:r>
            <a:endParaRPr lang="en-US" sz="1400" i="1" dirty="0"/>
          </a:p>
        </p:txBody>
      </p:sp>
    </p:spTree>
    <p:extLst>
      <p:ext uri="{BB962C8B-B14F-4D97-AF65-F5344CB8AC3E}">
        <p14:creationId xmlns:p14="http://schemas.microsoft.com/office/powerpoint/2010/main" val="3668833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20" grpId="0" animBg="1"/>
      <p:bldP spid="21" grpId="0" animBg="1"/>
      <p:bldP spid="22" grpId="0" animBg="1"/>
      <p:bldP spid="23" grpId="0" animBg="1"/>
      <p:bldP spid="23" grpId="1" animBg="1"/>
      <p:bldP spid="26" grpId="0" animBg="1"/>
      <p:bldP spid="28" grpId="0" animBg="1"/>
      <p:bldP spid="29" grpId="0" animBg="1"/>
      <p:bldP spid="30" grpId="0" animBg="1"/>
      <p:bldP spid="31" grpId="0" animBg="1"/>
      <p:bldP spid="33" grpId="0" animBg="1"/>
      <p:bldP spid="25" grpId="0" animBg="1"/>
      <p:bldP spid="3" grpId="0" animBg="1"/>
      <p:bldP spid="27" grpId="0" animBg="1"/>
      <p:bldP spid="27" grpId="1" animBg="1"/>
      <p:bldP spid="6" grpId="0" animBg="1"/>
      <p:bldP spid="15" grpId="0"/>
      <p:bldP spid="32" grpId="0" animBg="1"/>
      <p:bldP spid="34" grpId="0" animBg="1"/>
      <p:bldP spid="35" grpId="0" animBg="1"/>
      <p:bldP spid="36" grpId="0" animBg="1"/>
      <p:bldP spid="38" grpId="0" animBg="1"/>
      <p:bldP spid="39"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4586913"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fossila</a:t>
            </a:r>
            <a:r>
              <a:rPr lang="en-US" sz="3200" dirty="0" smtClean="0"/>
              <a:t> </a:t>
            </a:r>
            <a:r>
              <a:rPr lang="en-US" sz="3200" dirty="0" err="1" smtClean="0"/>
              <a:t>bränslen</a:t>
            </a:r>
            <a:endParaRPr lang="en-US" sz="3200" dirty="0"/>
          </a:p>
        </p:txBody>
      </p:sp>
      <p:sp>
        <p:nvSpPr>
          <p:cNvPr id="7" name="TextBox 6"/>
          <p:cNvSpPr txBox="1"/>
          <p:nvPr/>
        </p:nvSpPr>
        <p:spPr>
          <a:xfrm>
            <a:off x="5148064" y="23788"/>
            <a:ext cx="37440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Olika</a:t>
            </a:r>
            <a:r>
              <a:rPr lang="en-US" sz="2800" b="1" i="1" dirty="0" smtClean="0"/>
              <a:t> </a:t>
            </a:r>
            <a:r>
              <a:rPr lang="en-US" sz="2800" b="1" i="1" dirty="0" err="1" smtClean="0"/>
              <a:t>sidospår</a:t>
            </a:r>
            <a:endParaRPr lang="en-US" sz="2800" b="1" i="1" dirty="0"/>
          </a:p>
        </p:txBody>
      </p:sp>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788024" y="3717032"/>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4644008" y="21328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2300029" cy="738664"/>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händer</a:t>
            </a:r>
            <a:r>
              <a:rPr lang="en-US" sz="1400" dirty="0" smtClean="0"/>
              <a:t> </a:t>
            </a:r>
            <a:r>
              <a:rPr lang="en-US" sz="1400" dirty="0" err="1" smtClean="0"/>
              <a:t>när</a:t>
            </a:r>
            <a:r>
              <a:rPr lang="en-US" sz="1400" dirty="0" smtClean="0"/>
              <a:t> </a:t>
            </a:r>
            <a:r>
              <a:rPr lang="en-US" sz="1400" dirty="0" err="1" smtClean="0"/>
              <a:t>växter</a:t>
            </a:r>
            <a:r>
              <a:rPr lang="en-US" sz="1400" dirty="0" smtClean="0"/>
              <a:t> </a:t>
            </a:r>
            <a:r>
              <a:rPr lang="en-US" sz="1400" dirty="0" err="1" smtClean="0"/>
              <a:t>och</a:t>
            </a:r>
            <a:r>
              <a:rPr lang="en-US" sz="1400" dirty="0" smtClean="0"/>
              <a:t> </a:t>
            </a:r>
          </a:p>
          <a:p>
            <a:r>
              <a:rPr lang="en-US" sz="1400" dirty="0" smtClean="0"/>
              <a:t>plankton </a:t>
            </a:r>
            <a:r>
              <a:rPr lang="en-US" sz="1400" dirty="0" err="1" smtClean="0"/>
              <a:t>dör</a:t>
            </a:r>
            <a:r>
              <a:rPr lang="en-US" sz="1400" dirty="0" smtClean="0"/>
              <a:t>?</a:t>
            </a:r>
          </a:p>
          <a:p>
            <a:r>
              <a:rPr lang="en-US" sz="1400" b="1" dirty="0" err="1" smtClean="0"/>
              <a:t>Mikrobiologi</a:t>
            </a:r>
            <a:r>
              <a:rPr lang="en-US" sz="1400" b="1" dirty="0" smtClean="0"/>
              <a:t>, </a:t>
            </a:r>
            <a:r>
              <a:rPr lang="en-US" sz="1400" b="1" dirty="0" err="1" smtClean="0"/>
              <a:t>Bakterier</a:t>
            </a:r>
            <a:r>
              <a:rPr lang="en-US" sz="1400" b="1" dirty="0" smtClean="0"/>
              <a:t>,.</a:t>
            </a:r>
          </a:p>
        </p:txBody>
      </p:sp>
      <p:sp>
        <p:nvSpPr>
          <p:cNvPr id="23" name="TextBox 22"/>
          <p:cNvSpPr txBox="1"/>
          <p:nvPr/>
        </p:nvSpPr>
        <p:spPr>
          <a:xfrm>
            <a:off x="2339752" y="1196752"/>
            <a:ext cx="6545382" cy="307777"/>
          </a:xfrm>
          <a:prstGeom prst="rect">
            <a:avLst/>
          </a:prstGeom>
          <a:noFill/>
          <a:ln>
            <a:solidFill>
              <a:srgbClr val="000000"/>
            </a:solidFill>
          </a:ln>
        </p:spPr>
        <p:txBody>
          <a:bodyPr wrap="none" rtlCol="0">
            <a:spAutoFit/>
          </a:bodyPr>
          <a:lstStyle/>
          <a:p>
            <a:r>
              <a:rPr lang="en-US" sz="1400" dirty="0" smtClean="0"/>
              <a:t> </a:t>
            </a:r>
            <a:r>
              <a:rPr lang="en-US" sz="1400" b="1" dirty="0" err="1" smtClean="0"/>
              <a:t>Fotosyntes</a:t>
            </a:r>
            <a:r>
              <a:rPr lang="en-US" sz="1400" b="1" dirty="0"/>
              <a:t> </a:t>
            </a:r>
            <a:r>
              <a:rPr lang="en-US" sz="1400" b="1" dirty="0" smtClean="0"/>
              <a:t>- </a:t>
            </a:r>
            <a:r>
              <a:rPr lang="en-US" sz="1400" b="1" dirty="0" err="1" smtClean="0"/>
              <a:t>Redoxreaktioner</a:t>
            </a:r>
            <a:r>
              <a:rPr lang="en-US" sz="1400" b="1" dirty="0" smtClean="0"/>
              <a:t>. </a:t>
            </a:r>
            <a:r>
              <a:rPr lang="en-US" sz="1400" b="1" dirty="0" err="1" smtClean="0"/>
              <a:t>Syrgasbildning</a:t>
            </a:r>
            <a:r>
              <a:rPr lang="en-US" sz="1400" b="1" dirty="0" smtClean="0"/>
              <a:t> </a:t>
            </a:r>
            <a:r>
              <a:rPr lang="en-US" sz="1400" b="1" dirty="0" err="1" smtClean="0"/>
              <a:t>och</a:t>
            </a:r>
            <a:r>
              <a:rPr lang="en-US" sz="1400" b="1" dirty="0" smtClean="0"/>
              <a:t> CO2 </a:t>
            </a:r>
            <a:r>
              <a:rPr lang="en-US" sz="1400" b="1" dirty="0" err="1" smtClean="0"/>
              <a:t>upptag</a:t>
            </a:r>
            <a:r>
              <a:rPr lang="en-US" sz="1400" b="1" dirty="0" smtClean="0"/>
              <a:t> hos </a:t>
            </a:r>
            <a:r>
              <a:rPr lang="en-US" sz="1400" b="1" dirty="0" err="1" smtClean="0"/>
              <a:t>växter</a:t>
            </a:r>
            <a:r>
              <a:rPr lang="en-US" sz="1400" b="1" dirty="0" smtClean="0"/>
              <a:t>.</a:t>
            </a:r>
            <a:endParaRPr lang="en-US" sz="1400" b="1" dirty="0"/>
          </a:p>
        </p:txBody>
      </p:sp>
      <p:sp>
        <p:nvSpPr>
          <p:cNvPr id="26" name="TextBox 25"/>
          <p:cNvSpPr txBox="1"/>
          <p:nvPr/>
        </p:nvSpPr>
        <p:spPr>
          <a:xfrm>
            <a:off x="2699793" y="1628800"/>
            <a:ext cx="1800200" cy="954107"/>
          </a:xfrm>
          <a:prstGeom prst="rect">
            <a:avLst/>
          </a:prstGeom>
          <a:noFill/>
          <a:ln>
            <a:solidFill>
              <a:srgbClr val="000000"/>
            </a:solidFill>
          </a:ln>
        </p:spPr>
        <p:txBody>
          <a:bodyPr wrap="square" rtlCol="0">
            <a:spAutoFit/>
          </a:bodyPr>
          <a:lstStyle/>
          <a:p>
            <a:r>
              <a:rPr lang="en-US" sz="1400" b="1" dirty="0" err="1" smtClean="0"/>
              <a:t>Hur</a:t>
            </a:r>
            <a:r>
              <a:rPr lang="en-US" sz="1400" b="1" dirty="0" smtClean="0"/>
              <a:t> </a:t>
            </a:r>
            <a:r>
              <a:rPr lang="en-US" sz="1400" b="1" dirty="0" err="1" smtClean="0"/>
              <a:t>kan</a:t>
            </a:r>
            <a:r>
              <a:rPr lang="en-US" sz="1400" b="1" dirty="0" smtClean="0"/>
              <a:t> man </a:t>
            </a:r>
            <a:r>
              <a:rPr lang="en-US" sz="1400" b="1" dirty="0" err="1" smtClean="0"/>
              <a:t>bedöma</a:t>
            </a:r>
            <a:r>
              <a:rPr lang="en-US" sz="1400" b="1" dirty="0" smtClean="0"/>
              <a:t> </a:t>
            </a:r>
          </a:p>
          <a:p>
            <a:r>
              <a:rPr lang="en-US" sz="1400" b="1" dirty="0" smtClean="0"/>
              <a:t>fossils </a:t>
            </a:r>
            <a:r>
              <a:rPr lang="en-US" sz="1400" b="1" dirty="0" err="1" smtClean="0"/>
              <a:t>ålder</a:t>
            </a:r>
            <a:r>
              <a:rPr lang="en-US" sz="1400" b="1" dirty="0" smtClean="0"/>
              <a:t>. </a:t>
            </a:r>
          </a:p>
          <a:p>
            <a:r>
              <a:rPr lang="en-US" sz="1400" b="1" dirty="0" err="1" smtClean="0"/>
              <a:t>Kol</a:t>
            </a:r>
            <a:r>
              <a:rPr lang="en-US" sz="1400" b="1" dirty="0" smtClean="0"/>
              <a:t> 14 </a:t>
            </a:r>
            <a:r>
              <a:rPr lang="en-US" sz="1400" b="1" dirty="0" err="1" smtClean="0"/>
              <a:t>tekniken</a:t>
            </a:r>
            <a:endParaRPr lang="en-US" sz="1400" b="1" dirty="0" smtClean="0"/>
          </a:p>
        </p:txBody>
      </p:sp>
      <p:sp>
        <p:nvSpPr>
          <p:cNvPr id="29" name="TextBox 28"/>
          <p:cNvSpPr txBox="1"/>
          <p:nvPr/>
        </p:nvSpPr>
        <p:spPr>
          <a:xfrm>
            <a:off x="4716016" y="1844824"/>
            <a:ext cx="3147541" cy="307777"/>
          </a:xfrm>
          <a:prstGeom prst="rect">
            <a:avLst/>
          </a:prstGeom>
          <a:noFill/>
          <a:ln>
            <a:solidFill>
              <a:srgbClr val="000000"/>
            </a:solidFill>
          </a:ln>
        </p:spPr>
        <p:txBody>
          <a:bodyPr wrap="none" rtlCol="0">
            <a:spAutoFit/>
          </a:bodyPr>
          <a:lstStyle/>
          <a:p>
            <a:r>
              <a:rPr lang="en-US" sz="1400" b="1" dirty="0" err="1" smtClean="0"/>
              <a:t>Djupborrteknik</a:t>
            </a:r>
            <a:r>
              <a:rPr lang="en-US" sz="1400" dirty="0" smtClean="0"/>
              <a:t>. </a:t>
            </a:r>
            <a:r>
              <a:rPr lang="en-US" sz="1400" b="1" dirty="0" err="1" smtClean="0"/>
              <a:t>Oljeprospektering</a:t>
            </a:r>
            <a:r>
              <a:rPr lang="en-US" sz="1400" dirty="0" smtClean="0"/>
              <a:t>.</a:t>
            </a:r>
            <a:endParaRPr lang="en-US" sz="1400" dirty="0"/>
          </a:p>
        </p:txBody>
      </p:sp>
      <p:sp>
        <p:nvSpPr>
          <p:cNvPr id="30" name="TextBox 29"/>
          <p:cNvSpPr txBox="1"/>
          <p:nvPr/>
        </p:nvSpPr>
        <p:spPr>
          <a:xfrm>
            <a:off x="1907704" y="3140968"/>
            <a:ext cx="1940493" cy="307777"/>
          </a:xfrm>
          <a:prstGeom prst="rect">
            <a:avLst/>
          </a:prstGeom>
          <a:noFill/>
          <a:ln>
            <a:solidFill>
              <a:srgbClr val="000000"/>
            </a:solidFill>
          </a:ln>
        </p:spPr>
        <p:txBody>
          <a:bodyPr wrap="none" rtlCol="0">
            <a:spAutoFit/>
          </a:bodyPr>
          <a:lstStyle/>
          <a:p>
            <a:r>
              <a:rPr lang="en-US" sz="1400" b="1" dirty="0" err="1" smtClean="0"/>
              <a:t>Vd</a:t>
            </a:r>
            <a:r>
              <a:rPr lang="en-US" sz="1400" b="1" dirty="0" smtClean="0"/>
              <a:t> </a:t>
            </a:r>
            <a:r>
              <a:rPr lang="en-US" sz="1400" b="1" dirty="0" err="1" smtClean="0"/>
              <a:t>är</a:t>
            </a:r>
            <a:r>
              <a:rPr lang="en-US" sz="1400" b="1" dirty="0" smtClean="0"/>
              <a:t> </a:t>
            </a:r>
            <a:r>
              <a:rPr lang="en-US" sz="1400" b="1" dirty="0" err="1" smtClean="0"/>
              <a:t>ett</a:t>
            </a:r>
            <a:r>
              <a:rPr lang="en-US" sz="1400" b="1" dirty="0" smtClean="0"/>
              <a:t> </a:t>
            </a:r>
            <a:r>
              <a:rPr lang="en-US" sz="1400" b="1" dirty="0" err="1" smtClean="0"/>
              <a:t>raffinaderi</a:t>
            </a:r>
            <a:r>
              <a:rPr lang="en-US" sz="1400" b="1" dirty="0" smtClean="0"/>
              <a:t>?</a:t>
            </a:r>
            <a:endParaRPr lang="en-US" sz="1400" b="1" dirty="0"/>
          </a:p>
        </p:txBody>
      </p:sp>
      <p:sp>
        <p:nvSpPr>
          <p:cNvPr id="31" name="TextBox 30"/>
          <p:cNvSpPr txBox="1"/>
          <p:nvPr/>
        </p:nvSpPr>
        <p:spPr>
          <a:xfrm>
            <a:off x="899592" y="4149080"/>
            <a:ext cx="4264997" cy="307777"/>
          </a:xfrm>
          <a:prstGeom prst="rect">
            <a:avLst/>
          </a:prstGeom>
          <a:noFill/>
          <a:ln>
            <a:solidFill>
              <a:schemeClr val="tx1"/>
            </a:solidFill>
          </a:ln>
        </p:spPr>
        <p:txBody>
          <a:bodyPr wrap="none" rtlCol="0">
            <a:spAutoFit/>
          </a:bodyPr>
          <a:lstStyle/>
          <a:p>
            <a:r>
              <a:rPr lang="en-US" sz="1400" b="1" dirty="0" err="1" smtClean="0"/>
              <a:t>Hur</a:t>
            </a:r>
            <a:r>
              <a:rPr lang="en-US" sz="1400" b="1" dirty="0" smtClean="0"/>
              <a:t> </a:t>
            </a:r>
            <a:r>
              <a:rPr lang="en-US" sz="1400" b="1" dirty="0" err="1" smtClean="0"/>
              <a:t>används</a:t>
            </a:r>
            <a:r>
              <a:rPr lang="en-US" sz="1400" b="1" dirty="0" smtClean="0"/>
              <a:t> </a:t>
            </a:r>
            <a:r>
              <a:rPr lang="en-US" sz="1400" b="1" dirty="0" err="1" smtClean="0"/>
              <a:t>olika</a:t>
            </a:r>
            <a:r>
              <a:rPr lang="en-US" sz="1400" b="1" dirty="0" smtClean="0"/>
              <a:t> </a:t>
            </a:r>
            <a:r>
              <a:rPr lang="en-US" sz="1400" b="1" dirty="0" err="1" smtClean="0"/>
              <a:t>oljeprodukter</a:t>
            </a:r>
            <a:r>
              <a:rPr lang="en-US" sz="1400" b="1" dirty="0" smtClean="0"/>
              <a:t>. </a:t>
            </a:r>
            <a:r>
              <a:rPr lang="en-US" sz="1400" b="1" dirty="0" err="1" smtClean="0"/>
              <a:t>Plastindsutrin</a:t>
            </a:r>
            <a:r>
              <a:rPr lang="en-US" sz="1400" dirty="0" smtClean="0"/>
              <a:t>.</a:t>
            </a:r>
            <a:endParaRPr lang="en-US" sz="1400"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444208" y="306896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588224" y="2780928"/>
            <a:ext cx="1501909" cy="307777"/>
          </a:xfrm>
          <a:prstGeom prst="rect">
            <a:avLst/>
          </a:prstGeom>
          <a:noFill/>
          <a:ln>
            <a:solidFill>
              <a:srgbClr val="000000"/>
            </a:solidFill>
          </a:ln>
        </p:spPr>
        <p:txBody>
          <a:bodyPr wrap="none" rtlCol="0">
            <a:spAutoFit/>
          </a:bodyPr>
          <a:lstStyle/>
          <a:p>
            <a:r>
              <a:rPr lang="en-US" sz="1400" b="1" dirty="0" err="1" smtClean="0"/>
              <a:t>Olika</a:t>
            </a:r>
            <a:r>
              <a:rPr lang="en-US" sz="1400" b="1" dirty="0" smtClean="0"/>
              <a:t> </a:t>
            </a:r>
            <a:r>
              <a:rPr lang="en-US" sz="1400" b="1" dirty="0" err="1" smtClean="0"/>
              <a:t>bergarter</a:t>
            </a:r>
            <a:r>
              <a:rPr lang="en-US" sz="1400" b="1" dirty="0" smtClean="0"/>
              <a:t>.</a:t>
            </a:r>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TextBox 5"/>
          <p:cNvSpPr txBox="1"/>
          <p:nvPr/>
        </p:nvSpPr>
        <p:spPr>
          <a:xfrm>
            <a:off x="7213600" y="4064000"/>
            <a:ext cx="1761482" cy="307777"/>
          </a:xfrm>
          <a:prstGeom prst="rect">
            <a:avLst/>
          </a:prstGeom>
          <a:noFill/>
          <a:ln>
            <a:solidFill>
              <a:srgbClr val="000000"/>
            </a:solidFill>
          </a:ln>
        </p:spPr>
        <p:txBody>
          <a:bodyPr wrap="none" rtlCol="0">
            <a:spAutoFit/>
          </a:bodyPr>
          <a:lstStyle/>
          <a:p>
            <a:r>
              <a:rPr lang="en-US" sz="1400" b="1" dirty="0" err="1" smtClean="0"/>
              <a:t>Vad</a:t>
            </a:r>
            <a:r>
              <a:rPr lang="en-US" sz="1400" b="1" dirty="0" smtClean="0"/>
              <a:t> </a:t>
            </a:r>
            <a:r>
              <a:rPr lang="en-US" sz="1400" b="1" dirty="0" err="1" smtClean="0"/>
              <a:t>är</a:t>
            </a:r>
            <a:r>
              <a:rPr lang="en-US" sz="1400" b="1" dirty="0" smtClean="0"/>
              <a:t> </a:t>
            </a:r>
            <a:r>
              <a:rPr lang="en-US" sz="1400" b="1" dirty="0" err="1" smtClean="0"/>
              <a:t>fjärrvärme</a:t>
            </a:r>
            <a:r>
              <a:rPr lang="en-US" sz="1400" b="1" dirty="0" smtClean="0"/>
              <a:t>?</a:t>
            </a:r>
            <a:endParaRPr lang="en-US" b="1" dirty="0"/>
          </a:p>
        </p:txBody>
      </p:sp>
      <p:sp>
        <p:nvSpPr>
          <p:cNvPr id="40" name="Oval 39"/>
          <p:cNvSpPr/>
          <p:nvPr/>
        </p:nvSpPr>
        <p:spPr>
          <a:xfrm>
            <a:off x="4932040" y="2780928"/>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TextBox 40"/>
          <p:cNvSpPr txBox="1"/>
          <p:nvPr/>
        </p:nvSpPr>
        <p:spPr>
          <a:xfrm>
            <a:off x="5004048" y="2276872"/>
            <a:ext cx="1581332" cy="523220"/>
          </a:xfrm>
          <a:prstGeom prst="rect">
            <a:avLst/>
          </a:prstGeom>
          <a:noFill/>
          <a:ln>
            <a:solidFill>
              <a:srgbClr val="000000"/>
            </a:solidFill>
          </a:ln>
        </p:spPr>
        <p:txBody>
          <a:bodyPr wrap="none" rtlCol="0">
            <a:spAutoFit/>
          </a:bodyPr>
          <a:lstStyle/>
          <a:p>
            <a:r>
              <a:rPr lang="en-US" sz="1400" b="1" dirty="0" err="1" smtClean="0"/>
              <a:t>Biobränsle</a:t>
            </a:r>
            <a:r>
              <a:rPr lang="en-US" sz="1400" b="1" dirty="0" smtClean="0"/>
              <a:t> </a:t>
            </a:r>
            <a:r>
              <a:rPr lang="en-US" sz="1400" b="1" dirty="0" err="1" smtClean="0"/>
              <a:t>idag</a:t>
            </a:r>
            <a:r>
              <a:rPr lang="en-US" sz="1400" b="1" dirty="0" smtClean="0"/>
              <a:t>.</a:t>
            </a:r>
          </a:p>
          <a:p>
            <a:r>
              <a:rPr lang="en-US" sz="1400" b="1" dirty="0" err="1" smtClean="0"/>
              <a:t>Vägtransporter</a:t>
            </a:r>
            <a:r>
              <a:rPr lang="en-US" sz="1400" b="1" dirty="0" smtClean="0"/>
              <a:t>.</a:t>
            </a:r>
            <a:endParaRPr lang="en-US" sz="1400" b="1" dirty="0"/>
          </a:p>
        </p:txBody>
      </p:sp>
      <p:sp>
        <p:nvSpPr>
          <p:cNvPr id="8" name="TextBox 7"/>
          <p:cNvSpPr txBox="1"/>
          <p:nvPr/>
        </p:nvSpPr>
        <p:spPr>
          <a:xfrm>
            <a:off x="179512" y="4653136"/>
            <a:ext cx="4583306" cy="1569660"/>
          </a:xfrm>
          <a:prstGeom prst="rect">
            <a:avLst/>
          </a:prstGeom>
          <a:solidFill>
            <a:srgbClr val="DCE6F2"/>
          </a:solidFill>
          <a:ln>
            <a:solidFill>
              <a:srgbClr val="000000"/>
            </a:solidFill>
          </a:ln>
        </p:spPr>
        <p:txBody>
          <a:bodyPr wrap="none" rtlCol="0">
            <a:spAutoFit/>
          </a:bodyPr>
          <a:lstStyle/>
          <a:p>
            <a:r>
              <a:rPr lang="en-US" sz="2400" b="1" dirty="0" smtClean="0"/>
              <a:t>SO - </a:t>
            </a:r>
            <a:r>
              <a:rPr lang="en-US" sz="2400" b="1" dirty="0" err="1" smtClean="0"/>
              <a:t>frågor</a:t>
            </a:r>
            <a:endParaRPr lang="en-US" sz="2400" b="1" dirty="0" smtClean="0"/>
          </a:p>
          <a:p>
            <a:pPr marL="285750" indent="-285750">
              <a:buFont typeface="Arial"/>
              <a:buChar char="•"/>
            </a:pPr>
            <a:r>
              <a:rPr lang="en-US" i="1" dirty="0" err="1" smtClean="0"/>
              <a:t>Hur</a:t>
            </a:r>
            <a:r>
              <a:rPr lang="en-US" i="1" dirty="0" smtClean="0"/>
              <a:t> </a:t>
            </a:r>
            <a:r>
              <a:rPr lang="en-US" i="1" dirty="0" err="1" smtClean="0"/>
              <a:t>beräknar</a:t>
            </a:r>
            <a:r>
              <a:rPr lang="en-US" i="1" dirty="0" smtClean="0"/>
              <a:t> man </a:t>
            </a:r>
            <a:r>
              <a:rPr lang="en-US" i="1" dirty="0" err="1" smtClean="0"/>
              <a:t>när</a:t>
            </a:r>
            <a:r>
              <a:rPr lang="en-US" i="1" dirty="0" smtClean="0"/>
              <a:t> peak oil </a:t>
            </a:r>
            <a:r>
              <a:rPr lang="en-US" i="1" dirty="0" err="1" smtClean="0"/>
              <a:t>inträffar</a:t>
            </a:r>
            <a:r>
              <a:rPr lang="en-US" i="1" dirty="0" smtClean="0"/>
              <a:t>?</a:t>
            </a:r>
            <a:endParaRPr lang="en-US" i="1" dirty="0"/>
          </a:p>
          <a:p>
            <a:pPr marL="285750" indent="-285750">
              <a:buFont typeface="Arial"/>
              <a:buChar char="•"/>
            </a:pPr>
            <a:r>
              <a:rPr lang="en-US" i="1" dirty="0" err="1" smtClean="0"/>
              <a:t>Dito</a:t>
            </a:r>
            <a:r>
              <a:rPr lang="en-US" i="1" dirty="0" smtClean="0"/>
              <a:t> </a:t>
            </a:r>
            <a:r>
              <a:rPr lang="en-US" i="1" dirty="0" err="1" smtClean="0"/>
              <a:t>kol</a:t>
            </a:r>
            <a:r>
              <a:rPr lang="en-US" i="1" dirty="0" smtClean="0"/>
              <a:t> </a:t>
            </a:r>
            <a:r>
              <a:rPr lang="en-US" i="1" dirty="0" err="1" smtClean="0"/>
              <a:t>och</a:t>
            </a:r>
            <a:r>
              <a:rPr lang="en-US" i="1" dirty="0" smtClean="0"/>
              <a:t> gas?</a:t>
            </a:r>
          </a:p>
          <a:p>
            <a:pPr marL="285750" indent="-285750">
              <a:buFont typeface="Arial"/>
              <a:buChar char="•"/>
            </a:pPr>
            <a:r>
              <a:rPr lang="en-US" i="1" dirty="0" err="1" smtClean="0"/>
              <a:t>Utsläppsrätter</a:t>
            </a:r>
            <a:r>
              <a:rPr lang="en-US" i="1" dirty="0" smtClean="0"/>
              <a:t> </a:t>
            </a:r>
            <a:r>
              <a:rPr lang="en-US" i="1" dirty="0" err="1" smtClean="0"/>
              <a:t>för</a:t>
            </a:r>
            <a:r>
              <a:rPr lang="en-US" i="1" dirty="0" smtClean="0"/>
              <a:t> </a:t>
            </a:r>
            <a:r>
              <a:rPr lang="en-US" i="1" dirty="0" err="1" smtClean="0"/>
              <a:t>koldioxid</a:t>
            </a:r>
            <a:r>
              <a:rPr lang="en-US" i="1" dirty="0" smtClean="0"/>
              <a:t>?</a:t>
            </a:r>
          </a:p>
          <a:p>
            <a:pPr marL="285750" indent="-285750">
              <a:buFont typeface="Arial"/>
              <a:buChar char="•"/>
            </a:pPr>
            <a:r>
              <a:rPr lang="en-US" i="1" dirty="0" err="1" smtClean="0"/>
              <a:t>Vad</a:t>
            </a:r>
            <a:r>
              <a:rPr lang="en-US" i="1" dirty="0" smtClean="0"/>
              <a:t> </a:t>
            </a:r>
            <a:r>
              <a:rPr lang="en-US" i="1" dirty="0" err="1" smtClean="0"/>
              <a:t>är</a:t>
            </a:r>
            <a:r>
              <a:rPr lang="en-US" i="1" dirty="0" smtClean="0"/>
              <a:t> OPEC?</a:t>
            </a:r>
            <a:endParaRPr lang="en-US" i="1" dirty="0"/>
          </a:p>
        </p:txBody>
      </p:sp>
      <p:sp>
        <p:nvSpPr>
          <p:cNvPr id="42" name="TextBox 41"/>
          <p:cNvSpPr txBox="1"/>
          <p:nvPr/>
        </p:nvSpPr>
        <p:spPr>
          <a:xfrm>
            <a:off x="4860032" y="4653136"/>
            <a:ext cx="4176464" cy="2123658"/>
          </a:xfrm>
          <a:prstGeom prst="rect">
            <a:avLst/>
          </a:prstGeom>
          <a:solidFill>
            <a:srgbClr val="DCE6F2"/>
          </a:solidFill>
          <a:ln>
            <a:solidFill>
              <a:srgbClr val="000000"/>
            </a:solidFill>
          </a:ln>
        </p:spPr>
        <p:txBody>
          <a:bodyPr wrap="square" rtlCol="0">
            <a:spAutoFit/>
          </a:bodyPr>
          <a:lstStyle/>
          <a:p>
            <a:r>
              <a:rPr lang="en-US" sz="2400" b="1" dirty="0" smtClean="0"/>
              <a:t>SO – </a:t>
            </a:r>
            <a:r>
              <a:rPr lang="en-US" sz="2400" b="1" dirty="0" err="1" smtClean="0"/>
              <a:t>frågor</a:t>
            </a:r>
            <a:endParaRPr lang="en-US" sz="2400" b="1" dirty="0" smtClean="0"/>
          </a:p>
          <a:p>
            <a:pPr marL="285750" indent="-285750">
              <a:buFont typeface="Arial"/>
              <a:buChar char="•"/>
            </a:pPr>
            <a:r>
              <a:rPr lang="en-US" i="1" dirty="0" err="1" smtClean="0"/>
              <a:t>Var</a:t>
            </a:r>
            <a:r>
              <a:rPr lang="en-US" i="1" dirty="0" smtClean="0"/>
              <a:t> </a:t>
            </a:r>
            <a:r>
              <a:rPr lang="en-US" i="1" dirty="0" err="1" smtClean="0"/>
              <a:t>finns</a:t>
            </a:r>
            <a:r>
              <a:rPr lang="en-US" i="1" dirty="0" smtClean="0"/>
              <a:t> de </a:t>
            </a:r>
            <a:r>
              <a:rPr lang="en-US" i="1" dirty="0" err="1" smtClean="0"/>
              <a:t>olika</a:t>
            </a:r>
            <a:r>
              <a:rPr lang="en-US" i="1" dirty="0" smtClean="0"/>
              <a:t> </a:t>
            </a:r>
            <a:r>
              <a:rPr lang="en-US" i="1" dirty="0" err="1" smtClean="0"/>
              <a:t>fossila</a:t>
            </a:r>
            <a:r>
              <a:rPr lang="en-US" i="1" dirty="0" smtClean="0"/>
              <a:t> </a:t>
            </a:r>
            <a:r>
              <a:rPr lang="en-US" i="1" dirty="0" err="1" smtClean="0"/>
              <a:t>reserverna</a:t>
            </a:r>
            <a:r>
              <a:rPr lang="en-US" i="1" dirty="0" smtClean="0"/>
              <a:t>?</a:t>
            </a:r>
          </a:p>
          <a:p>
            <a:pPr marL="285750" indent="-285750">
              <a:buFont typeface="Arial"/>
              <a:buChar char="•"/>
            </a:pPr>
            <a:r>
              <a:rPr lang="en-US" i="1" dirty="0" err="1" smtClean="0"/>
              <a:t>Hur</a:t>
            </a:r>
            <a:r>
              <a:rPr lang="en-US" i="1" dirty="0" smtClean="0"/>
              <a:t> </a:t>
            </a:r>
            <a:r>
              <a:rPr lang="en-US" i="1" dirty="0" err="1" smtClean="0"/>
              <a:t>påverkar</a:t>
            </a:r>
            <a:r>
              <a:rPr lang="en-US" i="1" dirty="0" smtClean="0"/>
              <a:t> de </a:t>
            </a:r>
            <a:r>
              <a:rPr lang="en-US" i="1" dirty="0" err="1" smtClean="0"/>
              <a:t>ländernas</a:t>
            </a:r>
            <a:r>
              <a:rPr lang="en-US" i="1" dirty="0" smtClean="0"/>
              <a:t> </a:t>
            </a:r>
            <a:r>
              <a:rPr lang="en-US" i="1" dirty="0" err="1" smtClean="0"/>
              <a:t>ekonomi</a:t>
            </a:r>
            <a:r>
              <a:rPr lang="en-US" i="1" dirty="0" smtClean="0"/>
              <a:t>?</a:t>
            </a:r>
          </a:p>
          <a:p>
            <a:pPr marL="285750" indent="-285750">
              <a:buFont typeface="Arial"/>
              <a:buChar char="•"/>
            </a:pPr>
            <a:r>
              <a:rPr lang="en-US" i="1" dirty="0" err="1" smtClean="0"/>
              <a:t>Hur</a:t>
            </a:r>
            <a:r>
              <a:rPr lang="en-US" i="1" dirty="0" smtClean="0"/>
              <a:t> </a:t>
            </a:r>
            <a:r>
              <a:rPr lang="en-US" i="1" dirty="0" err="1" smtClean="0"/>
              <a:t>fördelar</a:t>
            </a:r>
            <a:r>
              <a:rPr lang="en-US" i="1" dirty="0" smtClean="0"/>
              <a:t> sig </a:t>
            </a:r>
            <a:r>
              <a:rPr lang="en-US" i="1" dirty="0" err="1" smtClean="0"/>
              <a:t>användningen</a:t>
            </a:r>
            <a:r>
              <a:rPr lang="en-US" i="1" dirty="0" smtClean="0"/>
              <a:t> </a:t>
            </a:r>
            <a:r>
              <a:rPr lang="en-US" i="1" dirty="0" err="1" smtClean="0"/>
              <a:t>på</a:t>
            </a:r>
            <a:r>
              <a:rPr lang="en-US" i="1" dirty="0" smtClean="0"/>
              <a:t> </a:t>
            </a:r>
            <a:r>
              <a:rPr lang="en-US" i="1" dirty="0" err="1" smtClean="0"/>
              <a:t>olika</a:t>
            </a:r>
            <a:r>
              <a:rPr lang="en-US" i="1" dirty="0" smtClean="0"/>
              <a:t> </a:t>
            </a:r>
            <a:r>
              <a:rPr lang="en-US" i="1" dirty="0" err="1" smtClean="0"/>
              <a:t>länder</a:t>
            </a:r>
            <a:endParaRPr lang="en-US" i="1" dirty="0" smtClean="0"/>
          </a:p>
        </p:txBody>
      </p:sp>
    </p:spTree>
    <p:extLst>
      <p:ext uri="{BB962C8B-B14F-4D97-AF65-F5344CB8AC3E}">
        <p14:creationId xmlns:p14="http://schemas.microsoft.com/office/powerpoint/2010/main" val="293899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20" grpId="0" animBg="1"/>
      <p:bldP spid="21" grpId="0" animBg="1"/>
      <p:bldP spid="22" grpId="0" animBg="1"/>
      <p:bldP spid="23" grpId="0" animBg="1"/>
      <p:bldP spid="23" grpId="1" animBg="1"/>
      <p:bldP spid="26" grpId="0" animBg="1"/>
      <p:bldP spid="29" grpId="0" animBg="1"/>
      <p:bldP spid="30" grpId="0" animBg="1"/>
      <p:bldP spid="31" grpId="0" animBg="1"/>
      <p:bldP spid="33" grpId="0" animBg="1"/>
      <p:bldP spid="25" grpId="0" animBg="1"/>
      <p:bldP spid="3" grpId="0" animBg="1"/>
      <p:bldP spid="27" grpId="0" animBg="1"/>
      <p:bldP spid="27" grpId="1" animBg="1"/>
      <p:bldP spid="6" grpId="0" animBg="1"/>
      <p:bldP spid="40" grpId="0" animBg="1"/>
      <p:bldP spid="41" grpId="0" animBg="1"/>
      <p:bldP spid="8"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Tema</a:t>
            </a:r>
            <a:r>
              <a:rPr lang="en-US" dirty="0" smtClean="0"/>
              <a:t> - </a:t>
            </a:r>
            <a:r>
              <a:rPr lang="en-US" dirty="0" err="1" smtClean="0"/>
              <a:t>Förbränningsmotor</a:t>
            </a:r>
            <a:endParaRPr lang="en-US" dirty="0"/>
          </a:p>
        </p:txBody>
      </p:sp>
      <p:pic>
        <p:nvPicPr>
          <p:cNvPr id="3" name="Picture 2"/>
          <p:cNvPicPr>
            <a:picLocks noChangeAspect="1"/>
          </p:cNvPicPr>
          <p:nvPr/>
        </p:nvPicPr>
        <p:blipFill>
          <a:blip r:embed="rId2"/>
          <a:stretch>
            <a:fillRect/>
          </a:stretch>
        </p:blipFill>
        <p:spPr>
          <a:xfrm>
            <a:off x="251520" y="1388425"/>
            <a:ext cx="4176464" cy="3470262"/>
          </a:xfrm>
          <a:prstGeom prst="rect">
            <a:avLst/>
          </a:prstGeom>
        </p:spPr>
      </p:pic>
      <p:pic>
        <p:nvPicPr>
          <p:cNvPr id="4" name="Picture 3"/>
          <p:cNvPicPr>
            <a:picLocks noChangeAspect="1"/>
          </p:cNvPicPr>
          <p:nvPr/>
        </p:nvPicPr>
        <p:blipFill>
          <a:blip r:embed="rId3"/>
          <a:stretch>
            <a:fillRect/>
          </a:stretch>
        </p:blipFill>
        <p:spPr>
          <a:xfrm>
            <a:off x="5148064" y="1484784"/>
            <a:ext cx="2954412" cy="3228865"/>
          </a:xfrm>
          <a:prstGeom prst="rect">
            <a:avLst/>
          </a:prstGeom>
        </p:spPr>
      </p:pic>
      <p:pic>
        <p:nvPicPr>
          <p:cNvPr id="5" name="Picture 4"/>
          <p:cNvPicPr>
            <a:picLocks noChangeAspect="1"/>
          </p:cNvPicPr>
          <p:nvPr/>
        </p:nvPicPr>
        <p:blipFill>
          <a:blip r:embed="rId4"/>
          <a:stretch>
            <a:fillRect/>
          </a:stretch>
        </p:blipFill>
        <p:spPr>
          <a:xfrm>
            <a:off x="3779912" y="4891756"/>
            <a:ext cx="2644001" cy="1704356"/>
          </a:xfrm>
          <a:prstGeom prst="rect">
            <a:avLst/>
          </a:prstGeom>
        </p:spPr>
      </p:pic>
    </p:spTree>
    <p:extLst>
      <p:ext uri="{BB962C8B-B14F-4D97-AF65-F5344CB8AC3E}">
        <p14:creationId xmlns:p14="http://schemas.microsoft.com/office/powerpoint/2010/main" val="22801845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7864" y="2852936"/>
            <a:ext cx="2042507" cy="2232248"/>
          </a:xfrm>
          <a:prstGeom prst="rect">
            <a:avLst/>
          </a:prstGeom>
        </p:spPr>
      </p:pic>
      <p:sp>
        <p:nvSpPr>
          <p:cNvPr id="4" name="TextBox 3"/>
          <p:cNvSpPr txBox="1"/>
          <p:nvPr/>
        </p:nvSpPr>
        <p:spPr>
          <a:xfrm>
            <a:off x="5076056" y="2060848"/>
            <a:ext cx="2869295" cy="307777"/>
          </a:xfrm>
          <a:prstGeom prst="rect">
            <a:avLst/>
          </a:prstGeom>
          <a:noFill/>
          <a:ln>
            <a:solidFill>
              <a:srgbClr val="000000"/>
            </a:solidFill>
          </a:ln>
        </p:spPr>
        <p:txBody>
          <a:bodyPr wrap="none" rtlCol="0">
            <a:spAutoFit/>
          </a:bodyPr>
          <a:lstStyle/>
          <a:p>
            <a:r>
              <a:rPr lang="en-US" sz="1400" dirty="0" err="1" smtClean="0"/>
              <a:t>Bränsle</a:t>
            </a:r>
            <a:r>
              <a:rPr lang="en-US" sz="1400" dirty="0" smtClean="0"/>
              <a:t>; </a:t>
            </a:r>
            <a:r>
              <a:rPr lang="en-US" sz="1400" dirty="0" err="1" smtClean="0"/>
              <a:t>bensin</a:t>
            </a:r>
            <a:r>
              <a:rPr lang="en-US" sz="1400" dirty="0" smtClean="0"/>
              <a:t>, diesel, </a:t>
            </a:r>
            <a:r>
              <a:rPr lang="en-US" sz="1400" dirty="0" err="1" smtClean="0"/>
              <a:t>jetbränsle</a:t>
            </a:r>
            <a:endParaRPr lang="en-US" sz="1400" dirty="0"/>
          </a:p>
        </p:txBody>
      </p:sp>
      <p:cxnSp>
        <p:nvCxnSpPr>
          <p:cNvPr id="6" name="Straight Connector 5"/>
          <p:cNvCxnSpPr/>
          <p:nvPr/>
        </p:nvCxnSpPr>
        <p:spPr>
          <a:xfrm flipV="1">
            <a:off x="4860032" y="2348880"/>
            <a:ext cx="216024" cy="494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3528" y="2564904"/>
            <a:ext cx="2546691" cy="307777"/>
          </a:xfrm>
          <a:prstGeom prst="rect">
            <a:avLst/>
          </a:prstGeom>
          <a:noFill/>
          <a:ln>
            <a:solidFill>
              <a:srgbClr val="000000"/>
            </a:solidFill>
          </a:ln>
        </p:spPr>
        <p:txBody>
          <a:bodyPr wrap="none" rtlCol="0">
            <a:spAutoFit/>
          </a:bodyPr>
          <a:lstStyle/>
          <a:p>
            <a:r>
              <a:rPr lang="en-US" sz="1400" dirty="0" err="1" smtClean="0"/>
              <a:t>Insprutning</a:t>
            </a:r>
            <a:r>
              <a:rPr lang="en-US" sz="1400" dirty="0" smtClean="0"/>
              <a:t>, spray, </a:t>
            </a:r>
            <a:r>
              <a:rPr lang="en-US" sz="1400" dirty="0" err="1" smtClean="0"/>
              <a:t>förångning</a:t>
            </a:r>
            <a:endParaRPr lang="en-US" sz="1400" dirty="0"/>
          </a:p>
        </p:txBody>
      </p:sp>
      <p:cxnSp>
        <p:nvCxnSpPr>
          <p:cNvPr id="9" name="Straight Connector 8"/>
          <p:cNvCxnSpPr>
            <a:stCxn id="8" idx="3"/>
          </p:cNvCxnSpPr>
          <p:nvPr/>
        </p:nvCxnSpPr>
        <p:spPr>
          <a:xfrm>
            <a:off x="2870219" y="2718793"/>
            <a:ext cx="1197725" cy="27816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1520" y="1772816"/>
            <a:ext cx="2210862" cy="523220"/>
          </a:xfrm>
          <a:prstGeom prst="rect">
            <a:avLst/>
          </a:prstGeom>
          <a:noFill/>
          <a:ln>
            <a:solidFill>
              <a:srgbClr val="000000"/>
            </a:solidFill>
          </a:ln>
        </p:spPr>
        <p:txBody>
          <a:bodyPr wrap="none" rtlCol="0">
            <a:spAutoFit/>
          </a:bodyPr>
          <a:lstStyle/>
          <a:p>
            <a:r>
              <a:rPr lang="en-US" sz="1400" dirty="0" err="1" smtClean="0"/>
              <a:t>Bränsle</a:t>
            </a:r>
            <a:r>
              <a:rPr lang="en-US" sz="1400" dirty="0" smtClean="0"/>
              <a:t> – </a:t>
            </a:r>
            <a:r>
              <a:rPr lang="en-US" sz="1400" dirty="0" err="1" smtClean="0"/>
              <a:t>luftblandning</a:t>
            </a:r>
            <a:r>
              <a:rPr lang="en-US" sz="1400" dirty="0" smtClean="0"/>
              <a:t>,</a:t>
            </a:r>
          </a:p>
          <a:p>
            <a:r>
              <a:rPr lang="en-US" sz="1400" dirty="0" err="1" smtClean="0"/>
              <a:t>Stökeometri</a:t>
            </a:r>
            <a:r>
              <a:rPr lang="en-US" sz="1400" dirty="0" smtClean="0"/>
              <a:t>, </a:t>
            </a:r>
            <a:r>
              <a:rPr lang="en-US" sz="1400" dirty="0" err="1" smtClean="0"/>
              <a:t>luftöverskott</a:t>
            </a:r>
            <a:endParaRPr lang="en-US" sz="1400" dirty="0"/>
          </a:p>
        </p:txBody>
      </p:sp>
      <p:cxnSp>
        <p:nvCxnSpPr>
          <p:cNvPr id="13" name="Straight Connector 12"/>
          <p:cNvCxnSpPr/>
          <p:nvPr/>
        </p:nvCxnSpPr>
        <p:spPr>
          <a:xfrm>
            <a:off x="2483768" y="2060848"/>
            <a:ext cx="1656184" cy="93610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27984" y="1556792"/>
            <a:ext cx="3577973" cy="307777"/>
          </a:xfrm>
          <a:prstGeom prst="rect">
            <a:avLst/>
          </a:prstGeom>
          <a:noFill/>
          <a:ln>
            <a:solidFill>
              <a:srgbClr val="000000"/>
            </a:solidFill>
          </a:ln>
        </p:spPr>
        <p:txBody>
          <a:bodyPr wrap="none" rtlCol="0">
            <a:spAutoFit/>
          </a:bodyPr>
          <a:lstStyle/>
          <a:p>
            <a:r>
              <a:rPr lang="en-US" sz="1400" dirty="0" err="1"/>
              <a:t>Kompression</a:t>
            </a:r>
            <a:r>
              <a:rPr lang="en-US" sz="1400" dirty="0"/>
              <a:t>, </a:t>
            </a:r>
            <a:r>
              <a:rPr lang="en-US" sz="1400" dirty="0" err="1"/>
              <a:t>tändstift</a:t>
            </a:r>
            <a:r>
              <a:rPr lang="en-US" sz="1400" dirty="0"/>
              <a:t>, </a:t>
            </a:r>
            <a:r>
              <a:rPr lang="en-US" sz="1400" dirty="0" err="1"/>
              <a:t>gnista</a:t>
            </a:r>
            <a:r>
              <a:rPr lang="en-US" sz="1400" dirty="0" smtClean="0"/>
              <a:t>, </a:t>
            </a:r>
            <a:r>
              <a:rPr lang="en-US" sz="1400" dirty="0" err="1" smtClean="0"/>
              <a:t>antändning</a:t>
            </a:r>
            <a:endParaRPr lang="en-US" sz="1400" dirty="0"/>
          </a:p>
        </p:txBody>
      </p:sp>
      <p:cxnSp>
        <p:nvCxnSpPr>
          <p:cNvPr id="16" name="Straight Connector 15"/>
          <p:cNvCxnSpPr>
            <a:stCxn id="3" idx="0"/>
          </p:cNvCxnSpPr>
          <p:nvPr/>
        </p:nvCxnSpPr>
        <p:spPr>
          <a:xfrm flipV="1">
            <a:off x="4369118" y="1844825"/>
            <a:ext cx="58866" cy="100811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059832" y="764704"/>
            <a:ext cx="4046363" cy="307777"/>
          </a:xfrm>
          <a:prstGeom prst="rect">
            <a:avLst/>
          </a:prstGeom>
          <a:noFill/>
          <a:ln>
            <a:solidFill>
              <a:srgbClr val="000000"/>
            </a:solidFill>
          </a:ln>
        </p:spPr>
        <p:txBody>
          <a:bodyPr wrap="none" rtlCol="0">
            <a:spAutoFit/>
          </a:bodyPr>
          <a:lstStyle/>
          <a:p>
            <a:r>
              <a:rPr lang="en-US" sz="1400" dirty="0" err="1" smtClean="0"/>
              <a:t>Förbränning</a:t>
            </a:r>
            <a:r>
              <a:rPr lang="en-US" sz="1400" dirty="0" smtClean="0"/>
              <a:t>, </a:t>
            </a:r>
            <a:r>
              <a:rPr lang="en-US" sz="1400" dirty="0" err="1" smtClean="0"/>
              <a:t>kemisk</a:t>
            </a:r>
            <a:r>
              <a:rPr lang="en-US" sz="1400" dirty="0" smtClean="0"/>
              <a:t> </a:t>
            </a:r>
            <a:r>
              <a:rPr lang="en-US" sz="1400" dirty="0" err="1" smtClean="0"/>
              <a:t>reaktion</a:t>
            </a:r>
            <a:r>
              <a:rPr lang="en-US" sz="1400" dirty="0" smtClean="0"/>
              <a:t>, </a:t>
            </a:r>
            <a:r>
              <a:rPr lang="en-US" sz="1400" dirty="0" err="1" smtClean="0"/>
              <a:t>flamma</a:t>
            </a:r>
            <a:r>
              <a:rPr lang="en-US" sz="1400" dirty="0" smtClean="0"/>
              <a:t>, explosion</a:t>
            </a:r>
            <a:endParaRPr lang="en-US" sz="1400" dirty="0"/>
          </a:p>
        </p:txBody>
      </p:sp>
      <p:cxnSp>
        <p:nvCxnSpPr>
          <p:cNvPr id="19" name="Straight Connector 18"/>
          <p:cNvCxnSpPr/>
          <p:nvPr/>
        </p:nvCxnSpPr>
        <p:spPr>
          <a:xfrm flipH="1" flipV="1">
            <a:off x="3131840" y="1124744"/>
            <a:ext cx="1152128" cy="1728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60485" y="764704"/>
            <a:ext cx="1951275" cy="738664"/>
          </a:xfrm>
          <a:prstGeom prst="rect">
            <a:avLst/>
          </a:prstGeom>
          <a:noFill/>
          <a:ln>
            <a:solidFill>
              <a:srgbClr val="000000"/>
            </a:solidFill>
          </a:ln>
        </p:spPr>
        <p:txBody>
          <a:bodyPr wrap="none" rtlCol="0">
            <a:spAutoFit/>
          </a:bodyPr>
          <a:lstStyle/>
          <a:p>
            <a:r>
              <a:rPr lang="en-US" sz="1400" dirty="0" err="1" smtClean="0"/>
              <a:t>Utvidgning</a:t>
            </a:r>
            <a:r>
              <a:rPr lang="en-US" sz="1400" dirty="0" smtClean="0"/>
              <a:t>/expansion,</a:t>
            </a:r>
          </a:p>
          <a:p>
            <a:r>
              <a:rPr lang="en-US" sz="1400" dirty="0" smtClean="0"/>
              <a:t> </a:t>
            </a:r>
            <a:r>
              <a:rPr lang="en-US" sz="1400" dirty="0" err="1" smtClean="0"/>
              <a:t>allmänna</a:t>
            </a:r>
            <a:r>
              <a:rPr lang="en-US" sz="1400" dirty="0" smtClean="0"/>
              <a:t> </a:t>
            </a:r>
            <a:r>
              <a:rPr lang="en-US" sz="1400" dirty="0" err="1" smtClean="0"/>
              <a:t>gaslagen</a:t>
            </a:r>
            <a:r>
              <a:rPr lang="en-US" sz="1400" dirty="0" smtClean="0"/>
              <a:t>,</a:t>
            </a:r>
          </a:p>
          <a:p>
            <a:r>
              <a:rPr lang="en-US" sz="1400" dirty="0" err="1" smtClean="0"/>
              <a:t>tryck</a:t>
            </a:r>
            <a:endParaRPr lang="en-US" sz="1400" dirty="0"/>
          </a:p>
        </p:txBody>
      </p:sp>
      <p:cxnSp>
        <p:nvCxnSpPr>
          <p:cNvPr id="25" name="Straight Connector 24"/>
          <p:cNvCxnSpPr/>
          <p:nvPr/>
        </p:nvCxnSpPr>
        <p:spPr>
          <a:xfrm flipH="1" flipV="1">
            <a:off x="2411760" y="1484784"/>
            <a:ext cx="1800200" cy="15121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724128" y="3212976"/>
            <a:ext cx="2745601" cy="307777"/>
          </a:xfrm>
          <a:prstGeom prst="rect">
            <a:avLst/>
          </a:prstGeom>
          <a:noFill/>
          <a:ln>
            <a:solidFill>
              <a:srgbClr val="000000"/>
            </a:solidFill>
          </a:ln>
        </p:spPr>
        <p:txBody>
          <a:bodyPr wrap="none" rtlCol="0">
            <a:spAutoFit/>
          </a:bodyPr>
          <a:lstStyle/>
          <a:p>
            <a:r>
              <a:rPr lang="en-US" sz="1400" dirty="0" err="1" smtClean="0"/>
              <a:t>Kolv</a:t>
            </a:r>
            <a:r>
              <a:rPr lang="en-US" sz="1400" dirty="0" smtClean="0"/>
              <a:t>, </a:t>
            </a:r>
            <a:r>
              <a:rPr lang="en-US" sz="1400" dirty="0" err="1" smtClean="0"/>
              <a:t>kolvring</a:t>
            </a:r>
            <a:r>
              <a:rPr lang="en-US" sz="1400" dirty="0" smtClean="0"/>
              <a:t>, </a:t>
            </a:r>
            <a:r>
              <a:rPr lang="en-US" sz="1400" dirty="0" err="1" smtClean="0"/>
              <a:t>friktion</a:t>
            </a:r>
            <a:r>
              <a:rPr lang="en-US" sz="1400" dirty="0" smtClean="0"/>
              <a:t>, </a:t>
            </a:r>
            <a:r>
              <a:rPr lang="en-US" sz="1400" dirty="0" err="1" smtClean="0"/>
              <a:t>smörjning</a:t>
            </a:r>
            <a:endParaRPr lang="en-US" sz="1400" dirty="0"/>
          </a:p>
        </p:txBody>
      </p:sp>
      <p:cxnSp>
        <p:nvCxnSpPr>
          <p:cNvPr id="30" name="Straight Connector 29"/>
          <p:cNvCxnSpPr/>
          <p:nvPr/>
        </p:nvCxnSpPr>
        <p:spPr>
          <a:xfrm flipV="1">
            <a:off x="4860032" y="3501009"/>
            <a:ext cx="864096" cy="43204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940152" y="3717032"/>
            <a:ext cx="2572401" cy="523220"/>
          </a:xfrm>
          <a:prstGeom prst="rect">
            <a:avLst/>
          </a:prstGeom>
          <a:noFill/>
          <a:ln>
            <a:solidFill>
              <a:srgbClr val="000000"/>
            </a:solidFill>
          </a:ln>
        </p:spPr>
        <p:txBody>
          <a:bodyPr wrap="none" rtlCol="0">
            <a:spAutoFit/>
          </a:bodyPr>
          <a:lstStyle/>
          <a:p>
            <a:r>
              <a:rPr lang="en-US" sz="1400" dirty="0" err="1" smtClean="0"/>
              <a:t>Vevstake</a:t>
            </a:r>
            <a:r>
              <a:rPr lang="en-US" sz="1400" dirty="0" smtClean="0"/>
              <a:t>, </a:t>
            </a:r>
            <a:r>
              <a:rPr lang="en-US" sz="1400" dirty="0" err="1" smtClean="0"/>
              <a:t>mekaniskt</a:t>
            </a:r>
            <a:r>
              <a:rPr lang="en-US" sz="1400" dirty="0" smtClean="0"/>
              <a:t> </a:t>
            </a:r>
            <a:r>
              <a:rPr lang="en-US" sz="1400" dirty="0" err="1" smtClean="0"/>
              <a:t>arbete</a:t>
            </a:r>
            <a:r>
              <a:rPr lang="en-US" sz="1400" dirty="0" smtClean="0"/>
              <a:t>,</a:t>
            </a:r>
          </a:p>
          <a:p>
            <a:r>
              <a:rPr lang="en-US" sz="1400" dirty="0" err="1" smtClean="0"/>
              <a:t>Kraftöverföring</a:t>
            </a:r>
            <a:r>
              <a:rPr lang="en-US" sz="1400" dirty="0" smtClean="0"/>
              <a:t>, </a:t>
            </a:r>
            <a:r>
              <a:rPr lang="en-US" sz="1400" dirty="0" err="1" smtClean="0"/>
              <a:t>excenterskiva</a:t>
            </a:r>
            <a:endParaRPr lang="en-US" sz="1400" dirty="0"/>
          </a:p>
        </p:txBody>
      </p:sp>
      <p:cxnSp>
        <p:nvCxnSpPr>
          <p:cNvPr id="32" name="Straight Connector 31"/>
          <p:cNvCxnSpPr/>
          <p:nvPr/>
        </p:nvCxnSpPr>
        <p:spPr>
          <a:xfrm flipV="1">
            <a:off x="4644008" y="4221088"/>
            <a:ext cx="1296144" cy="36004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940152" y="4437112"/>
            <a:ext cx="3185487" cy="307777"/>
          </a:xfrm>
          <a:prstGeom prst="rect">
            <a:avLst/>
          </a:prstGeom>
          <a:noFill/>
          <a:ln>
            <a:solidFill>
              <a:srgbClr val="000000"/>
            </a:solidFill>
          </a:ln>
        </p:spPr>
        <p:txBody>
          <a:bodyPr wrap="none" rtlCol="0">
            <a:spAutoFit/>
          </a:bodyPr>
          <a:lstStyle/>
          <a:p>
            <a:r>
              <a:rPr lang="en-US" sz="1400" dirty="0" err="1" smtClean="0"/>
              <a:t>Drivaxel</a:t>
            </a:r>
            <a:r>
              <a:rPr lang="en-US" sz="1400" dirty="0" smtClean="0"/>
              <a:t>, </a:t>
            </a:r>
            <a:r>
              <a:rPr lang="en-US" sz="1400" dirty="0" err="1" smtClean="0"/>
              <a:t>kuggväxel</a:t>
            </a:r>
            <a:r>
              <a:rPr lang="en-US" sz="1400" dirty="0" smtClean="0"/>
              <a:t>, </a:t>
            </a:r>
            <a:r>
              <a:rPr lang="en-US" sz="1400" dirty="0" err="1" smtClean="0"/>
              <a:t>hjulaxel</a:t>
            </a:r>
            <a:r>
              <a:rPr lang="en-US" sz="1400" dirty="0" smtClean="0"/>
              <a:t>, </a:t>
            </a:r>
            <a:r>
              <a:rPr lang="en-US" sz="1400" dirty="0" err="1" smtClean="0"/>
              <a:t>kullager</a:t>
            </a:r>
            <a:endParaRPr lang="en-US" sz="1400" dirty="0"/>
          </a:p>
        </p:txBody>
      </p:sp>
      <p:cxnSp>
        <p:nvCxnSpPr>
          <p:cNvPr id="36" name="Straight Connector 35"/>
          <p:cNvCxnSpPr/>
          <p:nvPr/>
        </p:nvCxnSpPr>
        <p:spPr>
          <a:xfrm flipV="1">
            <a:off x="4499992" y="4725145"/>
            <a:ext cx="1440160" cy="14401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07504" y="3212976"/>
            <a:ext cx="2903359" cy="307777"/>
          </a:xfrm>
          <a:prstGeom prst="rect">
            <a:avLst/>
          </a:prstGeom>
          <a:noFill/>
          <a:ln>
            <a:solidFill>
              <a:srgbClr val="000000"/>
            </a:solidFill>
          </a:ln>
        </p:spPr>
        <p:txBody>
          <a:bodyPr wrap="none" rtlCol="0">
            <a:spAutoFit/>
          </a:bodyPr>
          <a:lstStyle/>
          <a:p>
            <a:r>
              <a:rPr lang="en-US" sz="1400" dirty="0" err="1" smtClean="0"/>
              <a:t>Ventil</a:t>
            </a:r>
            <a:r>
              <a:rPr lang="en-US" sz="1400" dirty="0" smtClean="0"/>
              <a:t>, 4-taktsmotor, </a:t>
            </a:r>
            <a:r>
              <a:rPr lang="en-US" sz="1400" dirty="0" err="1" smtClean="0"/>
              <a:t>tvåtaktsmotor</a:t>
            </a:r>
            <a:endParaRPr lang="en-US" sz="1400" dirty="0"/>
          </a:p>
        </p:txBody>
      </p:sp>
      <p:cxnSp>
        <p:nvCxnSpPr>
          <p:cNvPr id="39" name="Straight Connector 38"/>
          <p:cNvCxnSpPr/>
          <p:nvPr/>
        </p:nvCxnSpPr>
        <p:spPr>
          <a:xfrm>
            <a:off x="2987824" y="3501008"/>
            <a:ext cx="1008112" cy="720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691680" y="-99392"/>
            <a:ext cx="5188365" cy="646331"/>
          </a:xfrm>
          <a:prstGeom prst="rect">
            <a:avLst/>
          </a:prstGeom>
          <a:noFill/>
        </p:spPr>
        <p:txBody>
          <a:bodyPr wrap="none" rtlCol="0">
            <a:spAutoFit/>
          </a:bodyPr>
          <a:lstStyle/>
          <a:p>
            <a:r>
              <a:rPr lang="en-US" sz="3600" dirty="0" err="1" smtClean="0"/>
              <a:t>Tema</a:t>
            </a:r>
            <a:r>
              <a:rPr lang="en-US" sz="3600" dirty="0" smtClean="0"/>
              <a:t> </a:t>
            </a:r>
            <a:r>
              <a:rPr lang="en-US" sz="3600" dirty="0" err="1" smtClean="0"/>
              <a:t>förbränningsmotor</a:t>
            </a:r>
            <a:endParaRPr lang="en-US" sz="3600" dirty="0"/>
          </a:p>
        </p:txBody>
      </p:sp>
      <p:sp>
        <p:nvSpPr>
          <p:cNvPr id="51" name="TextBox 50"/>
          <p:cNvSpPr txBox="1"/>
          <p:nvPr/>
        </p:nvSpPr>
        <p:spPr>
          <a:xfrm>
            <a:off x="107504" y="3717032"/>
            <a:ext cx="3096344" cy="2862322"/>
          </a:xfrm>
          <a:prstGeom prst="rect">
            <a:avLst/>
          </a:prstGeom>
          <a:solidFill>
            <a:srgbClr val="C6D9F1"/>
          </a:solidFill>
          <a:ln>
            <a:solidFill>
              <a:srgbClr val="000000"/>
            </a:solidFill>
          </a:ln>
        </p:spPr>
        <p:txBody>
          <a:bodyPr wrap="square" rtlCol="0">
            <a:spAutoFit/>
          </a:bodyPr>
          <a:lstStyle/>
          <a:p>
            <a:r>
              <a:rPr lang="en-US" sz="2000" b="1" dirty="0" err="1" smtClean="0"/>
              <a:t>Uppföljningsteman</a:t>
            </a:r>
            <a:endParaRPr lang="en-US" b="1" dirty="0" smtClean="0"/>
          </a:p>
          <a:p>
            <a:endParaRPr lang="en-US" sz="1600" b="1" dirty="0" smtClean="0"/>
          </a:p>
          <a:p>
            <a:pPr marL="285750" indent="-285750">
              <a:buFont typeface="Arial"/>
              <a:buChar char="•"/>
            </a:pPr>
            <a:r>
              <a:rPr lang="en-US" sz="1600" b="1" i="1" dirty="0" err="1" smtClean="0"/>
              <a:t>Biobränslen</a:t>
            </a:r>
            <a:endParaRPr lang="en-US" sz="1600" b="1" i="1" dirty="0" smtClean="0"/>
          </a:p>
          <a:p>
            <a:pPr marL="285750" indent="-285750">
              <a:buFont typeface="Arial"/>
              <a:buChar char="•"/>
            </a:pPr>
            <a:r>
              <a:rPr lang="en-US" sz="1600" b="1" i="1" dirty="0" err="1" smtClean="0"/>
              <a:t>Jetmotor</a:t>
            </a:r>
            <a:endParaRPr lang="en-US" sz="1600" b="1" i="1" dirty="0" smtClean="0"/>
          </a:p>
          <a:p>
            <a:pPr marL="285750" indent="-285750">
              <a:buFont typeface="Arial"/>
              <a:buChar char="•"/>
            </a:pPr>
            <a:r>
              <a:rPr lang="en-US" sz="1600" b="1" i="1" dirty="0" err="1" smtClean="0"/>
              <a:t>Stirlingmotor</a:t>
            </a:r>
            <a:endParaRPr lang="en-US" sz="1600" b="1" i="1" dirty="0" smtClean="0"/>
          </a:p>
          <a:p>
            <a:pPr marL="285750" indent="-285750">
              <a:buFont typeface="Arial"/>
              <a:buChar char="•"/>
            </a:pPr>
            <a:r>
              <a:rPr lang="en-US" sz="1600" b="1" i="1" dirty="0" err="1" smtClean="0"/>
              <a:t>Katalytisk</a:t>
            </a:r>
            <a:r>
              <a:rPr lang="en-US" sz="1600" b="1" i="1" dirty="0" smtClean="0"/>
              <a:t> </a:t>
            </a:r>
            <a:r>
              <a:rPr lang="en-US" sz="1600" b="1" i="1" dirty="0" err="1" smtClean="0"/>
              <a:t>avgasrening</a:t>
            </a:r>
            <a:endParaRPr lang="en-US" sz="1600" b="1" i="1" dirty="0" smtClean="0"/>
          </a:p>
          <a:p>
            <a:pPr marL="285750" indent="-285750">
              <a:buFont typeface="Arial"/>
              <a:buChar char="•"/>
            </a:pPr>
            <a:r>
              <a:rPr lang="en-US" sz="1600" b="1" i="1" dirty="0" err="1" smtClean="0"/>
              <a:t>Sotpartiklar</a:t>
            </a:r>
            <a:endParaRPr lang="en-US" sz="1600" b="1" i="1" dirty="0" smtClean="0"/>
          </a:p>
          <a:p>
            <a:pPr marL="285750" indent="-285750">
              <a:buFont typeface="Arial"/>
              <a:buChar char="•"/>
            </a:pPr>
            <a:r>
              <a:rPr lang="en-US" sz="1600" b="1" i="1" dirty="0" smtClean="0"/>
              <a:t>Plasma</a:t>
            </a:r>
          </a:p>
          <a:p>
            <a:pPr marL="285750" indent="-285750">
              <a:buFont typeface="Arial"/>
              <a:buChar char="•"/>
            </a:pPr>
            <a:r>
              <a:rPr lang="en-US" sz="1600" b="1" i="1" dirty="0" err="1" smtClean="0"/>
              <a:t>Turbulens</a:t>
            </a:r>
            <a:endParaRPr lang="en-US" sz="1600" b="1" i="1" dirty="0" smtClean="0"/>
          </a:p>
          <a:p>
            <a:pPr marL="285750" indent="-285750">
              <a:buFont typeface="Arial"/>
              <a:buChar char="•"/>
            </a:pPr>
            <a:r>
              <a:rPr lang="en-US" sz="1600" b="1" i="1" dirty="0" err="1" smtClean="0"/>
              <a:t>Olika</a:t>
            </a:r>
            <a:r>
              <a:rPr lang="en-US" sz="1600" b="1" i="1" dirty="0" smtClean="0"/>
              <a:t> </a:t>
            </a:r>
            <a:r>
              <a:rPr lang="en-US" sz="1600" b="1" i="1" dirty="0" err="1" smtClean="0"/>
              <a:t>lagertyper</a:t>
            </a:r>
            <a:r>
              <a:rPr lang="en-US" sz="1600" b="1" i="1" dirty="0" smtClean="0"/>
              <a:t>; </a:t>
            </a:r>
            <a:r>
              <a:rPr lang="en-US" sz="1600" b="1" i="1" dirty="0" err="1" smtClean="0"/>
              <a:t>kullager</a:t>
            </a:r>
            <a:r>
              <a:rPr lang="en-US" sz="1600" b="1" i="1" dirty="0" smtClean="0"/>
              <a:t>, </a:t>
            </a:r>
            <a:r>
              <a:rPr lang="en-US" sz="1600" b="1" i="1" dirty="0" err="1" smtClean="0"/>
              <a:t>nållager</a:t>
            </a:r>
            <a:endParaRPr lang="en-US" sz="1600" b="1" i="1" dirty="0"/>
          </a:p>
        </p:txBody>
      </p:sp>
      <p:sp>
        <p:nvSpPr>
          <p:cNvPr id="26" name="TextBox 25"/>
          <p:cNvSpPr txBox="1"/>
          <p:nvPr/>
        </p:nvSpPr>
        <p:spPr>
          <a:xfrm>
            <a:off x="5076056" y="5013176"/>
            <a:ext cx="3096344" cy="1384995"/>
          </a:xfrm>
          <a:prstGeom prst="rect">
            <a:avLst/>
          </a:prstGeom>
          <a:solidFill>
            <a:srgbClr val="C6D9F1"/>
          </a:solidFill>
          <a:ln>
            <a:solidFill>
              <a:srgbClr val="000000"/>
            </a:solidFill>
          </a:ln>
        </p:spPr>
        <p:txBody>
          <a:bodyPr wrap="square" rtlCol="0">
            <a:spAutoFit/>
          </a:bodyPr>
          <a:lstStyle/>
          <a:p>
            <a:r>
              <a:rPr lang="en-US" sz="2000" b="1" dirty="0" smtClean="0"/>
              <a:t>SO</a:t>
            </a:r>
            <a:endParaRPr lang="en-US" sz="1600" b="1" dirty="0" smtClean="0"/>
          </a:p>
          <a:p>
            <a:pPr marL="285750" indent="-285750">
              <a:buFont typeface="Arial"/>
              <a:buChar char="•"/>
            </a:pPr>
            <a:r>
              <a:rPr lang="en-US" sz="1600" b="1" i="1" dirty="0" err="1" smtClean="0"/>
              <a:t>Vägtrafikskatt</a:t>
            </a:r>
            <a:endParaRPr lang="en-US" sz="1600" b="1" i="1" dirty="0" smtClean="0"/>
          </a:p>
          <a:p>
            <a:pPr marL="285750" indent="-285750">
              <a:buFont typeface="Arial"/>
              <a:buChar char="•"/>
            </a:pPr>
            <a:r>
              <a:rPr lang="en-US" sz="1600" b="1" i="1" dirty="0" err="1" smtClean="0"/>
              <a:t>Subventioner</a:t>
            </a:r>
            <a:r>
              <a:rPr lang="en-US" sz="1600" b="1" i="1" dirty="0" smtClean="0"/>
              <a:t> </a:t>
            </a:r>
            <a:r>
              <a:rPr lang="en-US" sz="1600" b="1" i="1" dirty="0" err="1" smtClean="0"/>
              <a:t>för</a:t>
            </a:r>
            <a:r>
              <a:rPr lang="en-US" sz="1600" b="1" i="1" dirty="0" smtClean="0"/>
              <a:t> el-, hybrid-, </a:t>
            </a:r>
            <a:r>
              <a:rPr lang="en-US" sz="1600" b="1" i="1" dirty="0" err="1" smtClean="0"/>
              <a:t>alkoholfordon</a:t>
            </a:r>
            <a:endParaRPr lang="en-US" sz="1600" b="1" i="1" dirty="0" smtClean="0"/>
          </a:p>
          <a:p>
            <a:pPr marL="285750" indent="-285750">
              <a:buFont typeface="Arial"/>
              <a:buChar char="•"/>
            </a:pPr>
            <a:endParaRPr lang="en-US" sz="1600" b="1" i="1" dirty="0" smtClean="0"/>
          </a:p>
        </p:txBody>
      </p:sp>
    </p:spTree>
    <p:extLst>
      <p:ext uri="{BB962C8B-B14F-4D97-AF65-F5344CB8AC3E}">
        <p14:creationId xmlns:p14="http://schemas.microsoft.com/office/powerpoint/2010/main" val="1821459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5" grpId="0" animBg="1"/>
      <p:bldP spid="18" grpId="0" animBg="1"/>
      <p:bldP spid="24" grpId="0" animBg="1"/>
      <p:bldP spid="29" grpId="0" animBg="1"/>
      <p:bldP spid="31" grpId="0" animBg="1"/>
      <p:bldP spid="35" grpId="0" animBg="1"/>
      <p:bldP spid="38" grpId="0" animBg="1"/>
      <p:bldP spid="51"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229600" cy="1143000"/>
          </a:xfrm>
        </p:spPr>
        <p:txBody>
          <a:bodyPr>
            <a:normAutofit fontScale="90000"/>
          </a:bodyPr>
          <a:lstStyle/>
          <a:p>
            <a:r>
              <a:rPr lang="en-US" dirty="0" smtClean="0"/>
              <a:t>Jag </a:t>
            </a:r>
            <a:r>
              <a:rPr lang="en-US" dirty="0" err="1" smtClean="0"/>
              <a:t>började</a:t>
            </a:r>
            <a:r>
              <a:rPr lang="en-US" dirty="0" smtClean="0"/>
              <a:t> med </a:t>
            </a:r>
            <a:r>
              <a:rPr lang="en-US" dirty="0" err="1" smtClean="0"/>
              <a:t>frågan</a:t>
            </a:r>
            <a:r>
              <a:rPr lang="en-US" dirty="0" smtClean="0"/>
              <a:t>: </a:t>
            </a:r>
            <a:r>
              <a:rPr lang="en-US" dirty="0" err="1" smtClean="0"/>
              <a:t>Kan</a:t>
            </a:r>
            <a:r>
              <a:rPr lang="en-US" dirty="0" smtClean="0"/>
              <a:t> man </a:t>
            </a:r>
            <a:r>
              <a:rPr lang="en-US" dirty="0" err="1" smtClean="0"/>
              <a:t>använda</a:t>
            </a:r>
            <a:r>
              <a:rPr lang="en-US" dirty="0" smtClean="0"/>
              <a:t> “</a:t>
            </a:r>
            <a:r>
              <a:rPr lang="en-US" dirty="0" err="1" smtClean="0"/>
              <a:t>energi</a:t>
            </a:r>
            <a:r>
              <a:rPr lang="en-US" dirty="0" smtClean="0"/>
              <a:t>” </a:t>
            </a:r>
            <a:r>
              <a:rPr lang="en-US" dirty="0" err="1" smtClean="0"/>
              <a:t>för</a:t>
            </a:r>
            <a:r>
              <a:rPr lang="en-US" dirty="0" smtClean="0"/>
              <a:t> </a:t>
            </a:r>
            <a:r>
              <a:rPr lang="en-US" dirty="0" err="1" smtClean="0"/>
              <a:t>att</a:t>
            </a:r>
            <a:r>
              <a:rPr lang="en-US" dirty="0" smtClean="0"/>
              <a:t> </a:t>
            </a:r>
            <a:r>
              <a:rPr lang="en-US" dirty="0" err="1" smtClean="0"/>
              <a:t>väcka</a:t>
            </a:r>
            <a:r>
              <a:rPr lang="en-US" dirty="0" smtClean="0"/>
              <a:t> </a:t>
            </a:r>
            <a:r>
              <a:rPr lang="en-US" dirty="0" err="1" smtClean="0"/>
              <a:t>intresse</a:t>
            </a:r>
            <a:r>
              <a:rPr lang="en-US" dirty="0" smtClean="0"/>
              <a:t> </a:t>
            </a:r>
            <a:r>
              <a:rPr lang="en-US" dirty="0" err="1" smtClean="0"/>
              <a:t>för</a:t>
            </a:r>
            <a:r>
              <a:rPr lang="en-US" dirty="0" smtClean="0"/>
              <a:t> NT? </a:t>
            </a:r>
            <a:endParaRPr lang="en-US" dirty="0"/>
          </a:p>
        </p:txBody>
      </p:sp>
      <p:sp>
        <p:nvSpPr>
          <p:cNvPr id="3" name="TextBox 2"/>
          <p:cNvSpPr txBox="1"/>
          <p:nvPr/>
        </p:nvSpPr>
        <p:spPr>
          <a:xfrm>
            <a:off x="3491880" y="2564904"/>
            <a:ext cx="2083398" cy="646331"/>
          </a:xfrm>
          <a:prstGeom prst="rect">
            <a:avLst/>
          </a:prstGeom>
          <a:noFill/>
        </p:spPr>
        <p:txBody>
          <a:bodyPr wrap="none" rtlCol="0">
            <a:spAutoFit/>
          </a:bodyPr>
          <a:lstStyle/>
          <a:p>
            <a:r>
              <a:rPr lang="en-US" sz="3600" dirty="0" err="1"/>
              <a:t>Och</a:t>
            </a:r>
            <a:r>
              <a:rPr lang="en-US" sz="3600" dirty="0"/>
              <a:t> SO?</a:t>
            </a:r>
          </a:p>
        </p:txBody>
      </p:sp>
    </p:spTree>
    <p:extLst>
      <p:ext uri="{BB962C8B-B14F-4D97-AF65-F5344CB8AC3E}">
        <p14:creationId xmlns:p14="http://schemas.microsoft.com/office/powerpoint/2010/main" val="350087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Summering - </a:t>
            </a:r>
            <a:r>
              <a:rPr lang="en-US" dirty="0" err="1" smtClean="0"/>
              <a:t>Grundidé</a:t>
            </a:r>
            <a:endParaRPr lang="en-US" dirty="0"/>
          </a:p>
        </p:txBody>
      </p:sp>
      <p:sp>
        <p:nvSpPr>
          <p:cNvPr id="3" name="TextBox 2"/>
          <p:cNvSpPr txBox="1"/>
          <p:nvPr/>
        </p:nvSpPr>
        <p:spPr>
          <a:xfrm>
            <a:off x="268597" y="1196752"/>
            <a:ext cx="8479867" cy="1754327"/>
          </a:xfrm>
          <a:prstGeom prst="rect">
            <a:avLst/>
          </a:prstGeom>
          <a:solidFill>
            <a:schemeClr val="tx2">
              <a:lumMod val="20000"/>
              <a:lumOff val="80000"/>
            </a:schemeClr>
          </a:solidFill>
          <a:ln>
            <a:solidFill>
              <a:schemeClr val="tx1"/>
            </a:solidFill>
          </a:ln>
        </p:spPr>
        <p:txBody>
          <a:bodyPr wrap="none" rtlCol="0">
            <a:spAutoFit/>
          </a:bodyPr>
          <a:lstStyle/>
          <a:p>
            <a:r>
              <a:rPr lang="en-US" b="1" i="1" dirty="0" err="1" smtClean="0"/>
              <a:t>Bakgrund</a:t>
            </a:r>
            <a:endParaRPr lang="en-US" b="1" i="1" dirty="0" smtClean="0"/>
          </a:p>
          <a:p>
            <a:pPr marL="285750" indent="-285750">
              <a:buFont typeface="Arial"/>
              <a:buChar char="•"/>
            </a:pPr>
            <a:r>
              <a:rPr lang="en-US" dirty="0" err="1" smtClean="0"/>
              <a:t>Energifrågorna</a:t>
            </a:r>
            <a:r>
              <a:rPr lang="en-US" dirty="0" smtClean="0"/>
              <a:t> </a:t>
            </a:r>
            <a:r>
              <a:rPr lang="en-US" dirty="0" err="1" smtClean="0"/>
              <a:t>har</a:t>
            </a:r>
            <a:r>
              <a:rPr lang="en-US" dirty="0" smtClean="0"/>
              <a:t> </a:t>
            </a:r>
            <a:r>
              <a:rPr lang="en-US" dirty="0" err="1" smtClean="0"/>
              <a:t>hög</a:t>
            </a:r>
            <a:r>
              <a:rPr lang="en-US" dirty="0" smtClean="0"/>
              <a:t> </a:t>
            </a:r>
            <a:r>
              <a:rPr lang="en-US" dirty="0" err="1" smtClean="0"/>
              <a:t>aktualitet</a:t>
            </a:r>
            <a:r>
              <a:rPr lang="en-US" dirty="0" smtClean="0"/>
              <a:t> </a:t>
            </a:r>
            <a:r>
              <a:rPr lang="en-US" dirty="0" err="1" smtClean="0"/>
              <a:t>som</a:t>
            </a:r>
            <a:r>
              <a:rPr lang="en-US" dirty="0" smtClean="0"/>
              <a:t> </a:t>
            </a:r>
            <a:r>
              <a:rPr lang="en-US" dirty="0" err="1" smtClean="0"/>
              <a:t>ökar</a:t>
            </a:r>
            <a:r>
              <a:rPr lang="en-US" dirty="0" smtClean="0"/>
              <a:t> </a:t>
            </a:r>
            <a:r>
              <a:rPr lang="en-US" dirty="0" err="1" smtClean="0"/>
              <a:t>i</a:t>
            </a:r>
            <a:r>
              <a:rPr lang="en-US" dirty="0" smtClean="0"/>
              <a:t> </a:t>
            </a:r>
            <a:r>
              <a:rPr lang="en-US" dirty="0" err="1" smtClean="0"/>
              <a:t>samhället</a:t>
            </a:r>
            <a:r>
              <a:rPr lang="en-US" dirty="0" smtClean="0"/>
              <a:t> </a:t>
            </a:r>
            <a:r>
              <a:rPr lang="en-US" dirty="0" err="1" smtClean="0"/>
              <a:t>och</a:t>
            </a:r>
            <a:r>
              <a:rPr lang="en-US" dirty="0" smtClean="0"/>
              <a:t> </a:t>
            </a:r>
            <a:r>
              <a:rPr lang="en-US" dirty="0" err="1" smtClean="0"/>
              <a:t>vardagen</a:t>
            </a:r>
            <a:r>
              <a:rPr lang="en-US" dirty="0" smtClean="0"/>
              <a:t>.</a:t>
            </a:r>
          </a:p>
          <a:p>
            <a:pPr marL="285750" indent="-285750">
              <a:buFont typeface="Arial"/>
              <a:buChar char="•"/>
            </a:pPr>
            <a:endParaRPr lang="en-US" dirty="0"/>
          </a:p>
          <a:p>
            <a:pPr marL="285750" indent="-285750">
              <a:buFont typeface="Arial"/>
              <a:buChar char="•"/>
            </a:pPr>
            <a:r>
              <a:rPr lang="en-US" dirty="0" err="1" smtClean="0"/>
              <a:t>Energifrågorna</a:t>
            </a:r>
            <a:r>
              <a:rPr lang="en-US" dirty="0" smtClean="0"/>
              <a:t> </a:t>
            </a:r>
            <a:r>
              <a:rPr lang="en-US" dirty="0" err="1" smtClean="0"/>
              <a:t>berör</a:t>
            </a:r>
            <a:r>
              <a:rPr lang="en-US" dirty="0" smtClean="0"/>
              <a:t> I </a:t>
            </a:r>
            <a:r>
              <a:rPr lang="en-US" dirty="0" err="1" smtClean="0"/>
              <a:t>högsta</a:t>
            </a:r>
            <a:r>
              <a:rPr lang="en-US" dirty="0" smtClean="0"/>
              <a:t> grad </a:t>
            </a:r>
            <a:r>
              <a:rPr lang="en-US" dirty="0" err="1" smtClean="0"/>
              <a:t>kommande</a:t>
            </a:r>
            <a:r>
              <a:rPr lang="en-US" dirty="0" smtClean="0"/>
              <a:t> </a:t>
            </a:r>
            <a:r>
              <a:rPr lang="en-US" dirty="0" err="1" smtClean="0"/>
              <a:t>generationer</a:t>
            </a:r>
            <a:r>
              <a:rPr lang="en-US" dirty="0" smtClean="0"/>
              <a:t>.</a:t>
            </a:r>
          </a:p>
          <a:p>
            <a:pPr marL="285750" indent="-285750">
              <a:buFont typeface="Arial"/>
              <a:buChar char="•"/>
            </a:pPr>
            <a:endParaRPr lang="en-US" dirty="0"/>
          </a:p>
          <a:p>
            <a:pPr marL="285750" indent="-285750">
              <a:buFont typeface="Arial"/>
              <a:buChar char="•"/>
            </a:pPr>
            <a:r>
              <a:rPr lang="en-US" dirty="0" err="1" smtClean="0"/>
              <a:t>Energifrågorna</a:t>
            </a:r>
            <a:r>
              <a:rPr lang="en-US" dirty="0" smtClean="0"/>
              <a:t> </a:t>
            </a:r>
            <a:r>
              <a:rPr lang="en-US" dirty="0" err="1" smtClean="0"/>
              <a:t>rymmer</a:t>
            </a:r>
            <a:r>
              <a:rPr lang="en-US" dirty="0" smtClean="0"/>
              <a:t> en </a:t>
            </a:r>
            <a:r>
              <a:rPr lang="en-US" dirty="0" err="1" smtClean="0"/>
              <a:t>mångfald</a:t>
            </a:r>
            <a:r>
              <a:rPr lang="en-US" dirty="0" smtClean="0"/>
              <a:t> “</a:t>
            </a:r>
            <a:r>
              <a:rPr lang="en-US" dirty="0" err="1" smtClean="0"/>
              <a:t>enkla</a:t>
            </a:r>
            <a:r>
              <a:rPr lang="en-US" dirty="0" smtClean="0"/>
              <a:t>” </a:t>
            </a:r>
            <a:r>
              <a:rPr lang="en-US" dirty="0" err="1" smtClean="0"/>
              <a:t>och</a:t>
            </a:r>
            <a:r>
              <a:rPr lang="en-US" dirty="0" smtClean="0"/>
              <a:t> </a:t>
            </a:r>
            <a:r>
              <a:rPr lang="en-US" dirty="0" err="1" smtClean="0"/>
              <a:t>komplexa</a:t>
            </a:r>
            <a:r>
              <a:rPr lang="en-US" dirty="0" smtClean="0"/>
              <a:t> N, T </a:t>
            </a:r>
            <a:r>
              <a:rPr lang="en-US" dirty="0" err="1" smtClean="0"/>
              <a:t>och</a:t>
            </a:r>
            <a:r>
              <a:rPr lang="en-US" dirty="0" smtClean="0"/>
              <a:t> SO </a:t>
            </a:r>
            <a:r>
              <a:rPr lang="en-US" dirty="0" err="1" smtClean="0"/>
              <a:t>frågor</a:t>
            </a:r>
            <a:r>
              <a:rPr lang="en-US" dirty="0" smtClean="0"/>
              <a:t>.</a:t>
            </a:r>
          </a:p>
        </p:txBody>
      </p:sp>
      <p:sp>
        <p:nvSpPr>
          <p:cNvPr id="4" name="TextBox 3"/>
          <p:cNvSpPr txBox="1"/>
          <p:nvPr/>
        </p:nvSpPr>
        <p:spPr>
          <a:xfrm>
            <a:off x="251520" y="3259584"/>
            <a:ext cx="8496944" cy="2031325"/>
          </a:xfrm>
          <a:prstGeom prst="rect">
            <a:avLst/>
          </a:prstGeom>
          <a:solidFill>
            <a:schemeClr val="accent2">
              <a:lumMod val="20000"/>
              <a:lumOff val="80000"/>
            </a:schemeClr>
          </a:solidFill>
          <a:ln>
            <a:solidFill>
              <a:srgbClr val="000000"/>
            </a:solidFill>
          </a:ln>
        </p:spPr>
        <p:txBody>
          <a:bodyPr wrap="square" rtlCol="0">
            <a:spAutoFit/>
          </a:bodyPr>
          <a:lstStyle/>
          <a:p>
            <a:r>
              <a:rPr lang="en-US" b="1" i="1" dirty="0" err="1"/>
              <a:t>Tillvägagångsätt</a:t>
            </a:r>
            <a:endParaRPr lang="en-US" b="1" i="1" dirty="0"/>
          </a:p>
          <a:p>
            <a:pPr marL="285750" indent="-285750">
              <a:buFont typeface="Arial"/>
              <a:buChar char="•"/>
            </a:pPr>
            <a:r>
              <a:rPr lang="en-US" dirty="0" err="1"/>
              <a:t>Välj</a:t>
            </a:r>
            <a:r>
              <a:rPr lang="en-US" dirty="0"/>
              <a:t> en </a:t>
            </a:r>
            <a:r>
              <a:rPr lang="en-US" dirty="0" err="1"/>
              <a:t>energikälla</a:t>
            </a:r>
            <a:r>
              <a:rPr lang="en-US" dirty="0"/>
              <a:t>, </a:t>
            </a:r>
            <a:r>
              <a:rPr lang="en-US" dirty="0" err="1"/>
              <a:t>energiteknik</a:t>
            </a:r>
            <a:r>
              <a:rPr lang="en-US" dirty="0"/>
              <a:t> </a:t>
            </a:r>
            <a:r>
              <a:rPr lang="en-US" dirty="0" err="1"/>
              <a:t>eller</a:t>
            </a:r>
            <a:r>
              <a:rPr lang="en-US" dirty="0"/>
              <a:t> </a:t>
            </a:r>
            <a:r>
              <a:rPr lang="en-US" dirty="0" err="1"/>
              <a:t>energiprocess</a:t>
            </a:r>
            <a:r>
              <a:rPr lang="en-US" dirty="0"/>
              <a:t> </a:t>
            </a:r>
            <a:r>
              <a:rPr lang="en-US" dirty="0" err="1"/>
              <a:t>som</a:t>
            </a:r>
            <a:r>
              <a:rPr lang="en-US" dirty="0"/>
              <a:t> </a:t>
            </a:r>
            <a:r>
              <a:rPr lang="en-US" dirty="0" err="1"/>
              <a:t>startpunkt</a:t>
            </a:r>
            <a:r>
              <a:rPr lang="en-US" dirty="0"/>
              <a:t>.</a:t>
            </a:r>
          </a:p>
          <a:p>
            <a:pPr marL="285750" indent="-285750">
              <a:buFont typeface="Arial"/>
              <a:buChar char="•"/>
            </a:pPr>
            <a:endParaRPr lang="en-US" dirty="0"/>
          </a:p>
          <a:p>
            <a:pPr marL="285750" indent="-285750">
              <a:buFont typeface="Arial"/>
              <a:buChar char="•"/>
            </a:pPr>
            <a:r>
              <a:rPr lang="en-US" dirty="0" err="1"/>
              <a:t>Gör</a:t>
            </a:r>
            <a:r>
              <a:rPr lang="en-US" dirty="0"/>
              <a:t> en mind map – </a:t>
            </a:r>
            <a:r>
              <a:rPr lang="en-US" dirty="0" err="1"/>
              <a:t>vilka</a:t>
            </a:r>
            <a:r>
              <a:rPr lang="en-US" dirty="0"/>
              <a:t> N, T, SO </a:t>
            </a:r>
            <a:r>
              <a:rPr lang="en-US" dirty="0" err="1"/>
              <a:t>frågor</a:t>
            </a:r>
            <a:r>
              <a:rPr lang="en-US" dirty="0"/>
              <a:t> </a:t>
            </a:r>
            <a:r>
              <a:rPr lang="en-US" dirty="0" err="1"/>
              <a:t>kommer</a:t>
            </a:r>
            <a:r>
              <a:rPr lang="en-US" dirty="0"/>
              <a:t> </a:t>
            </a:r>
            <a:r>
              <a:rPr lang="en-US" dirty="0" err="1" smtClean="0"/>
              <a:t>upp</a:t>
            </a:r>
            <a:r>
              <a:rPr lang="en-US" dirty="0" smtClean="0"/>
              <a:t>.</a:t>
            </a:r>
            <a:endParaRPr lang="en-US" dirty="0"/>
          </a:p>
          <a:p>
            <a:pPr marL="285750" indent="-285750">
              <a:buFont typeface="Arial"/>
              <a:buChar char="•"/>
            </a:pPr>
            <a:endParaRPr lang="en-US" dirty="0"/>
          </a:p>
          <a:p>
            <a:pPr marL="285750" indent="-285750">
              <a:buFont typeface="Arial"/>
              <a:buChar char="•"/>
            </a:pPr>
            <a:r>
              <a:rPr lang="en-US" dirty="0" err="1"/>
              <a:t>Välj</a:t>
            </a:r>
            <a:r>
              <a:rPr lang="en-US" dirty="0"/>
              <a:t> en </a:t>
            </a:r>
            <a:r>
              <a:rPr lang="en-US" dirty="0" err="1"/>
              <a:t>eller</a:t>
            </a:r>
            <a:r>
              <a:rPr lang="en-US" dirty="0"/>
              <a:t> </a:t>
            </a:r>
            <a:r>
              <a:rPr lang="en-US" dirty="0" err="1"/>
              <a:t>några</a:t>
            </a:r>
            <a:r>
              <a:rPr lang="en-US" dirty="0"/>
              <a:t> </a:t>
            </a:r>
            <a:r>
              <a:rPr lang="en-US" dirty="0" err="1"/>
              <a:t>av</a:t>
            </a:r>
            <a:r>
              <a:rPr lang="en-US" dirty="0"/>
              <a:t> </a:t>
            </a:r>
            <a:r>
              <a:rPr lang="en-US" dirty="0" err="1" smtClean="0"/>
              <a:t>dem</a:t>
            </a:r>
            <a:r>
              <a:rPr lang="en-US" dirty="0" smtClean="0"/>
              <a:t> </a:t>
            </a:r>
            <a:r>
              <a:rPr lang="en-US" dirty="0" err="1" smtClean="0"/>
              <a:t>som</a:t>
            </a:r>
            <a:r>
              <a:rPr lang="en-US" dirty="0" smtClean="0"/>
              <a:t> </a:t>
            </a:r>
            <a:r>
              <a:rPr lang="en-US" dirty="0" err="1" smtClean="0"/>
              <a:t>tema</a:t>
            </a:r>
            <a:r>
              <a:rPr lang="en-US" dirty="0" smtClean="0"/>
              <a:t> </a:t>
            </a:r>
            <a:r>
              <a:rPr lang="en-US" dirty="0" err="1" smtClean="0"/>
              <a:t>eller</a:t>
            </a:r>
            <a:r>
              <a:rPr lang="en-US" dirty="0" smtClean="0"/>
              <a:t> </a:t>
            </a:r>
            <a:r>
              <a:rPr lang="en-US" dirty="0" err="1" smtClean="0"/>
              <a:t>projekt</a:t>
            </a:r>
            <a:r>
              <a:rPr lang="en-US" dirty="0" smtClean="0"/>
              <a:t> </a:t>
            </a:r>
            <a:r>
              <a:rPr lang="en-US" dirty="0" err="1"/>
              <a:t>för</a:t>
            </a:r>
            <a:r>
              <a:rPr lang="en-US" dirty="0"/>
              <a:t> </a:t>
            </a:r>
            <a:r>
              <a:rPr lang="en-US" dirty="0" err="1" smtClean="0"/>
              <a:t>fördjupning</a:t>
            </a:r>
            <a:r>
              <a:rPr lang="en-US" dirty="0" smtClean="0"/>
              <a:t>.</a:t>
            </a:r>
            <a:endParaRPr lang="en-US" dirty="0"/>
          </a:p>
          <a:p>
            <a:endParaRPr lang="en-US" dirty="0"/>
          </a:p>
        </p:txBody>
      </p:sp>
    </p:spTree>
    <p:extLst>
      <p:ext uri="{BB962C8B-B14F-4D97-AF65-F5344CB8AC3E}">
        <p14:creationId xmlns:p14="http://schemas.microsoft.com/office/powerpoint/2010/main" val="1336979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a:t>
            </a:r>
            <a:endParaRPr lang="en-US" dirty="0"/>
          </a:p>
        </p:txBody>
      </p:sp>
      <p:sp>
        <p:nvSpPr>
          <p:cNvPr id="3" name="Title 1"/>
          <p:cNvSpPr txBox="1">
            <a:spLocks/>
          </p:cNvSpPr>
          <p:nvPr/>
        </p:nvSpPr>
        <p:spPr>
          <a:xfrm>
            <a:off x="251520" y="11247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Frågor</a:t>
            </a:r>
            <a:r>
              <a:rPr lang="en-US" dirty="0" smtClean="0"/>
              <a:t>? </a:t>
            </a:r>
            <a:r>
              <a:rPr lang="en-US" dirty="0" err="1" smtClean="0"/>
              <a:t>Synpunkter</a:t>
            </a:r>
            <a:r>
              <a:rPr lang="en-US" dirty="0" smtClean="0"/>
              <a:t>?</a:t>
            </a:r>
            <a:endParaRPr lang="en-US" dirty="0"/>
          </a:p>
        </p:txBody>
      </p:sp>
      <p:sp>
        <p:nvSpPr>
          <p:cNvPr id="4" name="TextBox 3"/>
          <p:cNvSpPr txBox="1"/>
          <p:nvPr/>
        </p:nvSpPr>
        <p:spPr>
          <a:xfrm>
            <a:off x="3275856" y="2132856"/>
            <a:ext cx="2471575" cy="369332"/>
          </a:xfrm>
          <a:prstGeom prst="rect">
            <a:avLst/>
          </a:prstGeom>
          <a:noFill/>
        </p:spPr>
        <p:txBody>
          <a:bodyPr wrap="none" rtlCol="0">
            <a:spAutoFit/>
          </a:bodyPr>
          <a:lstStyle/>
          <a:p>
            <a:r>
              <a:rPr lang="en-US" dirty="0" err="1" smtClean="0"/>
              <a:t>kasemo@chalmers.se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35896" y="2780927"/>
            <a:ext cx="1728192" cy="2592289"/>
          </a:xfrm>
          <a:prstGeom prst="rect">
            <a:avLst/>
          </a:prstGeom>
        </p:spPr>
      </p:pic>
    </p:spTree>
    <p:extLst>
      <p:ext uri="{BB962C8B-B14F-4D97-AF65-F5344CB8AC3E}">
        <p14:creationId xmlns:p14="http://schemas.microsoft.com/office/powerpoint/2010/main" val="38484267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dirty="0" err="1" smtClean="0"/>
              <a:t>Grupparbeten</a:t>
            </a:r>
            <a:endParaRPr lang="en-US" dirty="0"/>
          </a:p>
        </p:txBody>
      </p:sp>
      <p:sp>
        <p:nvSpPr>
          <p:cNvPr id="3" name="TextBox 2"/>
          <p:cNvSpPr txBox="1"/>
          <p:nvPr/>
        </p:nvSpPr>
        <p:spPr>
          <a:xfrm>
            <a:off x="2986473" y="908720"/>
            <a:ext cx="2805165" cy="2954655"/>
          </a:xfrm>
          <a:prstGeom prst="rect">
            <a:avLst/>
          </a:prstGeom>
          <a:noFill/>
          <a:ln>
            <a:solidFill>
              <a:srgbClr val="000000"/>
            </a:solidFill>
          </a:ln>
        </p:spPr>
        <p:txBody>
          <a:bodyPr wrap="none" rtlCol="0">
            <a:spAutoFit/>
          </a:bodyPr>
          <a:lstStyle/>
          <a:p>
            <a:r>
              <a:rPr lang="en-US" sz="2400" b="1" dirty="0" err="1" smtClean="0"/>
              <a:t>Grupp</a:t>
            </a:r>
            <a:r>
              <a:rPr lang="en-US" sz="2400" b="1" dirty="0" smtClean="0"/>
              <a:t> 2</a:t>
            </a:r>
            <a:r>
              <a:rPr lang="en-US" dirty="0" smtClean="0"/>
              <a:t>:</a:t>
            </a:r>
          </a:p>
          <a:p>
            <a:endParaRPr lang="en-US" i="1" dirty="0"/>
          </a:p>
          <a:p>
            <a:pPr marL="285750" indent="-285750">
              <a:buFont typeface="Arial"/>
              <a:buChar char="•"/>
            </a:pPr>
            <a:r>
              <a:rPr lang="en-US" i="1" dirty="0" err="1" smtClean="0"/>
              <a:t>Kärnkraft</a:t>
            </a:r>
            <a:endParaRPr lang="en-US" i="1" dirty="0" smtClean="0"/>
          </a:p>
          <a:p>
            <a:r>
              <a:rPr lang="en-US" i="1" dirty="0" smtClean="0"/>
              <a:t>	</a:t>
            </a:r>
          </a:p>
          <a:p>
            <a:r>
              <a:rPr lang="en-US" i="1" dirty="0" err="1" smtClean="0"/>
              <a:t>eller</a:t>
            </a:r>
            <a:endParaRPr lang="en-US" i="1" dirty="0"/>
          </a:p>
          <a:p>
            <a:endParaRPr lang="en-US" i="1" dirty="0"/>
          </a:p>
          <a:p>
            <a:pPr marL="285750" indent="-285750">
              <a:buFont typeface="Arial"/>
              <a:buChar char="•"/>
            </a:pPr>
            <a:r>
              <a:rPr lang="en-US" i="1" dirty="0" err="1" smtClean="0"/>
              <a:t>Energi</a:t>
            </a:r>
            <a:r>
              <a:rPr lang="en-US" i="1" dirty="0" smtClean="0"/>
              <a:t>-</a:t>
            </a:r>
          </a:p>
          <a:p>
            <a:r>
              <a:rPr lang="en-US" i="1" dirty="0" err="1"/>
              <a:t>e</a:t>
            </a:r>
            <a:r>
              <a:rPr lang="en-US" i="1" dirty="0" err="1" smtClean="0"/>
              <a:t>ffektivisering</a:t>
            </a:r>
            <a:r>
              <a:rPr lang="en-US" i="1" dirty="0" smtClean="0"/>
              <a:t>/-</a:t>
            </a:r>
            <a:r>
              <a:rPr lang="en-US" i="1" dirty="0" err="1" smtClean="0"/>
              <a:t>besparing</a:t>
            </a:r>
            <a:r>
              <a:rPr lang="en-US" i="1" dirty="0" smtClean="0"/>
              <a:t> </a:t>
            </a:r>
          </a:p>
          <a:p>
            <a:pPr marL="285750" indent="-285750">
              <a:buFont typeface="Arial"/>
              <a:buChar char="•"/>
            </a:pPr>
            <a:endParaRPr lang="en-US" i="1" dirty="0"/>
          </a:p>
          <a:p>
            <a:pPr marL="285750" indent="-285750">
              <a:buFont typeface="Arial"/>
              <a:buChar char="•"/>
            </a:pPr>
            <a:endParaRPr lang="en-US" i="1" dirty="0"/>
          </a:p>
        </p:txBody>
      </p:sp>
      <p:sp>
        <p:nvSpPr>
          <p:cNvPr id="4" name="TextBox 3"/>
          <p:cNvSpPr txBox="1"/>
          <p:nvPr/>
        </p:nvSpPr>
        <p:spPr>
          <a:xfrm>
            <a:off x="294594" y="908720"/>
            <a:ext cx="2189174" cy="2954655"/>
          </a:xfrm>
          <a:prstGeom prst="rect">
            <a:avLst/>
          </a:prstGeom>
          <a:noFill/>
          <a:ln>
            <a:solidFill>
              <a:srgbClr val="000000"/>
            </a:solidFill>
          </a:ln>
        </p:spPr>
        <p:txBody>
          <a:bodyPr wrap="square" rtlCol="0">
            <a:spAutoFit/>
          </a:bodyPr>
          <a:lstStyle/>
          <a:p>
            <a:r>
              <a:rPr lang="en-US" sz="2400" b="1" dirty="0" err="1" smtClean="0"/>
              <a:t>Grupp</a:t>
            </a:r>
            <a:r>
              <a:rPr lang="en-US" sz="2400" b="1" dirty="0" smtClean="0"/>
              <a:t> 1</a:t>
            </a:r>
            <a:r>
              <a:rPr lang="en-US" dirty="0" smtClean="0"/>
              <a:t>:</a:t>
            </a:r>
          </a:p>
          <a:p>
            <a:pPr marL="285750" indent="-285750">
              <a:buFont typeface="Arial"/>
              <a:buChar char="•"/>
            </a:pPr>
            <a:endParaRPr lang="en-US" i="1" dirty="0"/>
          </a:p>
          <a:p>
            <a:pPr marL="285750" indent="-285750">
              <a:buFont typeface="Arial"/>
              <a:buChar char="•"/>
            </a:pPr>
            <a:r>
              <a:rPr lang="en-US" i="1" dirty="0" err="1" smtClean="0"/>
              <a:t>Vindenergi</a:t>
            </a:r>
            <a:r>
              <a:rPr lang="en-US" i="1" dirty="0" smtClean="0"/>
              <a:t> </a:t>
            </a:r>
          </a:p>
          <a:p>
            <a:r>
              <a:rPr lang="en-US" i="1" dirty="0"/>
              <a:t>	</a:t>
            </a:r>
            <a:endParaRPr lang="en-US" i="1" dirty="0" smtClean="0"/>
          </a:p>
          <a:p>
            <a:r>
              <a:rPr lang="en-US" i="1" dirty="0" err="1"/>
              <a:t>e</a:t>
            </a:r>
            <a:r>
              <a:rPr lang="en-US" i="1" dirty="0" err="1" smtClean="0"/>
              <a:t>ller</a:t>
            </a:r>
            <a:endParaRPr lang="en-US" i="1" dirty="0" smtClean="0"/>
          </a:p>
          <a:p>
            <a:endParaRPr lang="en-US" i="1" dirty="0"/>
          </a:p>
          <a:p>
            <a:pPr marL="285750" indent="-285750">
              <a:buFont typeface="Arial"/>
              <a:buChar char="•"/>
            </a:pPr>
            <a:r>
              <a:rPr lang="en-US" i="1" dirty="0" err="1" smtClean="0"/>
              <a:t>Nollenergihus</a:t>
            </a:r>
            <a:endParaRPr lang="en-US" i="1" dirty="0" smtClean="0"/>
          </a:p>
          <a:p>
            <a:endParaRPr lang="en-US" i="1" dirty="0" smtClean="0"/>
          </a:p>
          <a:p>
            <a:endParaRPr lang="en-US" i="1" dirty="0"/>
          </a:p>
          <a:p>
            <a:endParaRPr lang="en-US" i="1" dirty="0"/>
          </a:p>
        </p:txBody>
      </p:sp>
      <p:sp>
        <p:nvSpPr>
          <p:cNvPr id="5" name="TextBox 4"/>
          <p:cNvSpPr txBox="1"/>
          <p:nvPr/>
        </p:nvSpPr>
        <p:spPr>
          <a:xfrm>
            <a:off x="6156176" y="908720"/>
            <a:ext cx="2051061" cy="2954655"/>
          </a:xfrm>
          <a:prstGeom prst="rect">
            <a:avLst/>
          </a:prstGeom>
          <a:noFill/>
          <a:ln>
            <a:solidFill>
              <a:srgbClr val="000000"/>
            </a:solidFill>
          </a:ln>
        </p:spPr>
        <p:txBody>
          <a:bodyPr wrap="square" rtlCol="0">
            <a:spAutoFit/>
          </a:bodyPr>
          <a:lstStyle/>
          <a:p>
            <a:r>
              <a:rPr lang="en-US" sz="2400" b="1" dirty="0" err="1" smtClean="0"/>
              <a:t>Grupp</a:t>
            </a:r>
            <a:r>
              <a:rPr lang="en-US" sz="2400" b="1" dirty="0" smtClean="0"/>
              <a:t> 3:</a:t>
            </a:r>
            <a:r>
              <a:rPr lang="en-US" dirty="0" smtClean="0"/>
              <a:t>:</a:t>
            </a:r>
          </a:p>
          <a:p>
            <a:pPr marL="285750" indent="-285750">
              <a:buFont typeface="Arial"/>
              <a:buChar char="•"/>
            </a:pPr>
            <a:endParaRPr lang="en-US" i="1" dirty="0"/>
          </a:p>
          <a:p>
            <a:pPr marL="285750" indent="-285750">
              <a:buFont typeface="Arial"/>
              <a:buChar char="•"/>
            </a:pPr>
            <a:r>
              <a:rPr lang="en-US" i="1" dirty="0" err="1" smtClean="0"/>
              <a:t>Biobränsle</a:t>
            </a:r>
            <a:endParaRPr lang="en-US" i="1" dirty="0" smtClean="0"/>
          </a:p>
          <a:p>
            <a:pPr marL="285750" indent="-285750">
              <a:buFont typeface="Arial"/>
              <a:buChar char="•"/>
            </a:pPr>
            <a:endParaRPr lang="en-US" i="1" dirty="0"/>
          </a:p>
          <a:p>
            <a:r>
              <a:rPr lang="en-US" i="1" dirty="0" err="1" smtClean="0"/>
              <a:t>eller</a:t>
            </a:r>
            <a:endParaRPr lang="en-US" i="1" dirty="0" smtClean="0"/>
          </a:p>
          <a:p>
            <a:pPr marL="285750" indent="-285750">
              <a:buFont typeface="Arial"/>
              <a:buChar char="•"/>
            </a:pPr>
            <a:endParaRPr lang="en-US" i="1" dirty="0"/>
          </a:p>
          <a:p>
            <a:pPr marL="285750" indent="-285750">
              <a:buFont typeface="Arial"/>
              <a:buChar char="•"/>
            </a:pPr>
            <a:r>
              <a:rPr lang="en-US" i="1" dirty="0" err="1" smtClean="0"/>
              <a:t>Bergvärme</a:t>
            </a:r>
            <a:endParaRPr lang="en-US" i="1" dirty="0" smtClean="0"/>
          </a:p>
          <a:p>
            <a:endParaRPr lang="en-US" i="1" dirty="0" smtClean="0"/>
          </a:p>
          <a:p>
            <a:endParaRPr lang="en-US" i="1" dirty="0"/>
          </a:p>
          <a:p>
            <a:endParaRPr lang="en-US" i="1" dirty="0"/>
          </a:p>
        </p:txBody>
      </p:sp>
      <p:sp>
        <p:nvSpPr>
          <p:cNvPr id="6" name="TextBox 5"/>
          <p:cNvSpPr txBox="1"/>
          <p:nvPr/>
        </p:nvSpPr>
        <p:spPr>
          <a:xfrm>
            <a:off x="694113" y="4005064"/>
            <a:ext cx="7600496" cy="1200329"/>
          </a:xfrm>
          <a:prstGeom prst="rect">
            <a:avLst/>
          </a:prstGeom>
          <a:noFill/>
          <a:ln>
            <a:solidFill>
              <a:srgbClr val="000000"/>
            </a:solidFill>
          </a:ln>
        </p:spPr>
        <p:txBody>
          <a:bodyPr wrap="none" rtlCol="0">
            <a:spAutoFit/>
          </a:bodyPr>
          <a:lstStyle/>
          <a:p>
            <a:pPr algn="ctr"/>
            <a:r>
              <a:rPr lang="en-US" dirty="0" err="1" smtClean="0"/>
              <a:t>Gör</a:t>
            </a:r>
            <a:r>
              <a:rPr lang="en-US" dirty="0" smtClean="0"/>
              <a:t> en </a:t>
            </a:r>
            <a:r>
              <a:rPr lang="en-US" dirty="0" err="1" smtClean="0"/>
              <a:t>tankekarta</a:t>
            </a:r>
            <a:r>
              <a:rPr lang="en-US" dirty="0" smtClean="0"/>
              <a:t> </a:t>
            </a:r>
            <a:r>
              <a:rPr lang="en-US" dirty="0" err="1" smtClean="0"/>
              <a:t>för</a:t>
            </a:r>
            <a:r>
              <a:rPr lang="en-US" dirty="0" smtClean="0"/>
              <a:t> </a:t>
            </a:r>
            <a:r>
              <a:rPr lang="en-US" dirty="0" err="1" smtClean="0"/>
              <a:t>er</a:t>
            </a:r>
            <a:r>
              <a:rPr lang="en-US" dirty="0" smtClean="0"/>
              <a:t> </a:t>
            </a:r>
            <a:r>
              <a:rPr lang="en-US" dirty="0" err="1" smtClean="0"/>
              <a:t>grupps</a:t>
            </a:r>
            <a:r>
              <a:rPr lang="en-US" dirty="0" smtClean="0"/>
              <a:t> </a:t>
            </a:r>
            <a:r>
              <a:rPr lang="en-US" dirty="0" err="1" smtClean="0"/>
              <a:t>ämne</a:t>
            </a:r>
            <a:r>
              <a:rPr lang="en-US" dirty="0" smtClean="0"/>
              <a:t>. </a:t>
            </a:r>
            <a:r>
              <a:rPr lang="en-US" dirty="0" err="1"/>
              <a:t>I</a:t>
            </a:r>
            <a:r>
              <a:rPr lang="en-US" dirty="0" err="1" smtClean="0"/>
              <a:t>dentifiera</a:t>
            </a:r>
            <a:r>
              <a:rPr lang="en-US" dirty="0" smtClean="0"/>
              <a:t> </a:t>
            </a:r>
            <a:r>
              <a:rPr lang="en-US" dirty="0" err="1" smtClean="0"/>
              <a:t>intressanta</a:t>
            </a:r>
            <a:endParaRPr lang="en-US" dirty="0" smtClean="0"/>
          </a:p>
          <a:p>
            <a:pPr algn="ctr"/>
            <a:r>
              <a:rPr lang="en-US" dirty="0" smtClean="0"/>
              <a:t>NO </a:t>
            </a:r>
            <a:r>
              <a:rPr lang="en-US" dirty="0" err="1" smtClean="0"/>
              <a:t>frågor</a:t>
            </a:r>
            <a:r>
              <a:rPr lang="en-US" dirty="0" smtClean="0"/>
              <a:t>, </a:t>
            </a:r>
            <a:r>
              <a:rPr lang="en-US" dirty="0" err="1" smtClean="0"/>
              <a:t>Teknikfrågor</a:t>
            </a:r>
            <a:r>
              <a:rPr lang="en-US" dirty="0" smtClean="0"/>
              <a:t> </a:t>
            </a:r>
            <a:r>
              <a:rPr lang="en-US" dirty="0" err="1" smtClean="0"/>
              <a:t>och</a:t>
            </a:r>
            <a:r>
              <a:rPr lang="en-US" dirty="0" smtClean="0"/>
              <a:t> SO </a:t>
            </a:r>
            <a:r>
              <a:rPr lang="en-US" dirty="0" err="1" smtClean="0"/>
              <a:t>frågor</a:t>
            </a:r>
            <a:r>
              <a:rPr lang="en-US" dirty="0" smtClean="0"/>
              <a:t> </a:t>
            </a:r>
            <a:r>
              <a:rPr lang="en-US" dirty="0" err="1" smtClean="0"/>
              <a:t>som</a:t>
            </a:r>
            <a:r>
              <a:rPr lang="en-US" dirty="0" smtClean="0"/>
              <a:t> </a:t>
            </a:r>
            <a:r>
              <a:rPr lang="en-US" dirty="0" err="1" smtClean="0"/>
              <a:t>ni</a:t>
            </a:r>
            <a:r>
              <a:rPr lang="en-US" dirty="0" smtClean="0"/>
              <a:t> </a:t>
            </a:r>
            <a:r>
              <a:rPr lang="en-US" dirty="0" err="1" smtClean="0"/>
              <a:t>bedömer</a:t>
            </a:r>
            <a:r>
              <a:rPr lang="en-US" dirty="0" smtClean="0"/>
              <a:t> </a:t>
            </a:r>
            <a:r>
              <a:rPr lang="en-US" dirty="0" err="1" smtClean="0"/>
              <a:t>lämpliga</a:t>
            </a:r>
            <a:r>
              <a:rPr lang="en-US" dirty="0" smtClean="0"/>
              <a:t> </a:t>
            </a:r>
            <a:r>
              <a:rPr lang="en-US" dirty="0" err="1" smtClean="0"/>
              <a:t>för</a:t>
            </a:r>
            <a:r>
              <a:rPr lang="en-US" dirty="0" smtClean="0"/>
              <a:t> </a:t>
            </a:r>
          </a:p>
          <a:p>
            <a:pPr algn="ctr"/>
            <a:r>
              <a:rPr lang="en-US" dirty="0" err="1"/>
              <a:t>f</a:t>
            </a:r>
            <a:r>
              <a:rPr lang="en-US" dirty="0" err="1" smtClean="0"/>
              <a:t>ördjupningsarbte</a:t>
            </a:r>
            <a:r>
              <a:rPr lang="en-US" dirty="0" smtClean="0"/>
              <a:t> </a:t>
            </a:r>
            <a:r>
              <a:rPr lang="en-US" dirty="0" err="1" smtClean="0"/>
              <a:t>i</a:t>
            </a:r>
            <a:r>
              <a:rPr lang="en-US" dirty="0" smtClean="0"/>
              <a:t> </a:t>
            </a:r>
            <a:r>
              <a:rPr lang="en-US" dirty="0" err="1" smtClean="0"/>
              <a:t>klassen</a:t>
            </a:r>
            <a:r>
              <a:rPr lang="en-US" dirty="0" smtClean="0"/>
              <a:t>. Om </a:t>
            </a:r>
            <a:r>
              <a:rPr lang="en-US" dirty="0" err="1" smtClean="0"/>
              <a:t>möjligt</a:t>
            </a:r>
            <a:r>
              <a:rPr lang="en-US" dirty="0" smtClean="0"/>
              <a:t>, </a:t>
            </a:r>
            <a:r>
              <a:rPr lang="en-US" dirty="0" err="1" smtClean="0"/>
              <a:t>bedöm</a:t>
            </a:r>
            <a:r>
              <a:rPr lang="en-US" dirty="0" smtClean="0"/>
              <a:t> </a:t>
            </a:r>
            <a:r>
              <a:rPr lang="en-US" dirty="0" err="1" smtClean="0"/>
              <a:t>hur</a:t>
            </a:r>
            <a:r>
              <a:rPr lang="en-US" dirty="0" smtClean="0"/>
              <a:t> </a:t>
            </a:r>
            <a:r>
              <a:rPr lang="en-US" dirty="0" err="1" smtClean="0"/>
              <a:t>många</a:t>
            </a:r>
            <a:r>
              <a:rPr lang="en-US" dirty="0" smtClean="0"/>
              <a:t> </a:t>
            </a:r>
            <a:r>
              <a:rPr lang="en-US" dirty="0" err="1" smtClean="0"/>
              <a:t>lektioner</a:t>
            </a:r>
            <a:r>
              <a:rPr lang="en-US" dirty="0" smtClean="0"/>
              <a:t> </a:t>
            </a:r>
            <a:r>
              <a:rPr lang="en-US" dirty="0" err="1" smtClean="0"/>
              <a:t>som</a:t>
            </a:r>
            <a:r>
              <a:rPr lang="en-US" dirty="0" smtClean="0"/>
              <a:t> </a:t>
            </a:r>
          </a:p>
          <a:p>
            <a:pPr algn="ctr"/>
            <a:r>
              <a:rPr lang="en-US" dirty="0" err="1" smtClean="0"/>
              <a:t>skulle</a:t>
            </a:r>
            <a:r>
              <a:rPr lang="en-US" dirty="0" smtClean="0"/>
              <a:t> </a:t>
            </a:r>
            <a:r>
              <a:rPr lang="en-US" dirty="0" err="1" smtClean="0"/>
              <a:t>behövas</a:t>
            </a:r>
            <a:endParaRPr lang="en-US" dirty="0"/>
          </a:p>
        </p:txBody>
      </p:sp>
    </p:spTree>
    <p:extLst>
      <p:ext uri="{BB962C8B-B14F-4D97-AF65-F5344CB8AC3E}">
        <p14:creationId xmlns:p14="http://schemas.microsoft.com/office/powerpoint/2010/main" val="19287933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sp>
        <p:nvSpPr>
          <p:cNvPr id="9" name="Rektangel 8"/>
          <p:cNvSpPr/>
          <p:nvPr/>
        </p:nvSpPr>
        <p:spPr>
          <a:xfrm>
            <a:off x="457200" y="457200"/>
            <a:ext cx="38862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3600" b="1" dirty="0" smtClean="0">
              <a:solidFill>
                <a:schemeClr val="accent3"/>
              </a:solidFill>
              <a:latin typeface="+mj-lt"/>
            </a:endParaRPr>
          </a:p>
          <a:p>
            <a:pPr algn="ctr"/>
            <a:endParaRPr lang="sv-SE" sz="3600" b="1" dirty="0" smtClean="0">
              <a:solidFill>
                <a:schemeClr val="accent3"/>
              </a:solidFill>
              <a:latin typeface="+mj-lt"/>
            </a:endParaRPr>
          </a:p>
          <a:p>
            <a:pPr algn="ctr"/>
            <a:r>
              <a:rPr lang="sv-SE" sz="3600" b="1" dirty="0" smtClean="0">
                <a:solidFill>
                  <a:schemeClr val="accent3"/>
                </a:solidFill>
                <a:latin typeface="+mj-lt"/>
              </a:rPr>
              <a:t>NI ÄR VIKTIGA(ST)!</a:t>
            </a:r>
          </a:p>
        </p:txBody>
      </p:sp>
      <p:pic>
        <p:nvPicPr>
          <p:cNvPr id="7" name="Bildobjekt 6" descr="shutterstock_81211234.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419600" y="3581400"/>
            <a:ext cx="2057400" cy="1603858"/>
          </a:xfrm>
          <a:prstGeom prst="rect">
            <a:avLst/>
          </a:prstGeom>
        </p:spPr>
      </p:pic>
      <p:pic>
        <p:nvPicPr>
          <p:cNvPr id="8" name="Bildobjekt 7" descr="shutterstock_104715023.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19600" y="457200"/>
            <a:ext cx="2026920" cy="3048000"/>
          </a:xfrm>
          <a:prstGeom prst="rect">
            <a:avLst/>
          </a:prstGeom>
        </p:spPr>
      </p:pic>
      <p:pic>
        <p:nvPicPr>
          <p:cNvPr id="10" name="Bildobjekt 9" descr="shutterstock_95571682.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553200" y="457200"/>
            <a:ext cx="2103120" cy="1672927"/>
          </a:xfrm>
          <a:prstGeom prst="rect">
            <a:avLst/>
          </a:prstGeom>
        </p:spPr>
      </p:pic>
      <p:pic>
        <p:nvPicPr>
          <p:cNvPr id="11" name="Bildobjekt 10" descr="shutterstock_108794993.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553201" y="2209800"/>
            <a:ext cx="2137867" cy="29718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83968" y="476672"/>
            <a:ext cx="2286000" cy="3429000"/>
          </a:xfrm>
          <a:prstGeom prst="rect">
            <a:avLst/>
          </a:prstGeom>
        </p:spPr>
      </p:pic>
      <p:sp>
        <p:nvSpPr>
          <p:cNvPr id="2" name="Rectangle 1"/>
          <p:cNvSpPr/>
          <p:nvPr/>
        </p:nvSpPr>
        <p:spPr>
          <a:xfrm>
            <a:off x="0" y="4365104"/>
            <a:ext cx="9144000" cy="6926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9512" y="4437112"/>
            <a:ext cx="8823625" cy="523220"/>
          </a:xfrm>
          <a:prstGeom prst="rect">
            <a:avLst/>
          </a:prstGeom>
          <a:noFill/>
        </p:spPr>
        <p:txBody>
          <a:bodyPr wrap="none" rtlCol="0">
            <a:spAutoFit/>
          </a:bodyPr>
          <a:lstStyle/>
          <a:p>
            <a:pPr algn="ctr"/>
            <a:r>
              <a:rPr lang="en-US" sz="2800" b="1" dirty="0" smtClean="0"/>
              <a:t>Ni </a:t>
            </a:r>
            <a:r>
              <a:rPr lang="en-US" sz="2800" b="1" dirty="0" err="1" smtClean="0"/>
              <a:t>är</a:t>
            </a:r>
            <a:r>
              <a:rPr lang="en-US" sz="2800" b="1" dirty="0" smtClean="0"/>
              <a:t> </a:t>
            </a:r>
            <a:r>
              <a:rPr lang="en-US" sz="2800" b="1" dirty="0" err="1" smtClean="0"/>
              <a:t>testpiloter</a:t>
            </a:r>
            <a:r>
              <a:rPr lang="en-US" sz="2800" b="1" dirty="0" smtClean="0"/>
              <a:t> </a:t>
            </a:r>
            <a:r>
              <a:rPr lang="en-US" sz="2800" b="1" dirty="0" err="1" smtClean="0"/>
              <a:t>för</a:t>
            </a:r>
            <a:r>
              <a:rPr lang="en-US" sz="2800" b="1" dirty="0" smtClean="0"/>
              <a:t> den </a:t>
            </a:r>
            <a:r>
              <a:rPr lang="en-US" sz="2800" b="1" dirty="0" err="1" smtClean="0"/>
              <a:t>här</a:t>
            </a:r>
            <a:r>
              <a:rPr lang="en-US" sz="2800" b="1" dirty="0" smtClean="0"/>
              <a:t> </a:t>
            </a:r>
            <a:r>
              <a:rPr lang="en-US" sz="2800" b="1" dirty="0" err="1" smtClean="0"/>
              <a:t>föreläsningen</a:t>
            </a:r>
            <a:r>
              <a:rPr lang="en-US" sz="2800" b="1" dirty="0" smtClean="0"/>
              <a:t> </a:t>
            </a:r>
            <a:r>
              <a:rPr lang="en-US" sz="2800" b="1" dirty="0" err="1" smtClean="0"/>
              <a:t>och</a:t>
            </a:r>
            <a:r>
              <a:rPr lang="en-US" sz="2800" b="1" dirty="0" smtClean="0"/>
              <a:t> </a:t>
            </a:r>
            <a:r>
              <a:rPr lang="en-US" sz="2800" b="1" dirty="0" err="1" smtClean="0"/>
              <a:t>idén</a:t>
            </a:r>
            <a:endParaRPr lang="en-US" sz="2800" b="1" dirty="0"/>
          </a:p>
        </p:txBody>
      </p:sp>
    </p:spTree>
    <p:extLst>
      <p:ext uri="{BB962C8B-B14F-4D97-AF65-F5344CB8AC3E}">
        <p14:creationId xmlns:p14="http://schemas.microsoft.com/office/powerpoint/2010/main" val="1738308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457200" y="44624"/>
            <a:ext cx="8229600" cy="187220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3200" b="1" dirty="0" smtClean="0">
                <a:solidFill>
                  <a:schemeClr val="accent3"/>
                </a:solidFill>
                <a:latin typeface="+mj-lt"/>
              </a:rPr>
              <a:t>ENERGI</a:t>
            </a:r>
          </a:p>
          <a:p>
            <a:pPr algn="ctr"/>
            <a:r>
              <a:rPr lang="sv-SE" sz="2800" dirty="0" smtClean="0">
                <a:solidFill>
                  <a:srgbClr val="FFFFFF"/>
                </a:solidFill>
                <a:latin typeface="+mj-lt"/>
              </a:rPr>
              <a:t> en väsentlig del av vår vardag</a:t>
            </a:r>
          </a:p>
          <a:p>
            <a:pPr algn="ctr"/>
            <a:r>
              <a:rPr lang="sv-SE" sz="2800" dirty="0" smtClean="0">
                <a:solidFill>
                  <a:srgbClr val="FFFFFF"/>
                </a:solidFill>
                <a:latin typeface="+mj-lt"/>
              </a:rPr>
              <a:t>(bild ur ”Energiboken”)</a:t>
            </a:r>
          </a:p>
          <a:p>
            <a:pPr algn="ctr"/>
            <a:r>
              <a:rPr lang="sv-SE" sz="2800" dirty="0" smtClean="0">
                <a:solidFill>
                  <a:srgbClr val="FFFFFF"/>
                </a:solidFill>
                <a:latin typeface="+mj-lt"/>
              </a:rPr>
              <a:t> </a:t>
            </a:r>
          </a:p>
        </p:txBody>
      </p:sp>
      <p:pic>
        <p:nvPicPr>
          <p:cNvPr id="4" name="Bildobjekt 3" descr="1-el-mat-rorelseALLA.png"/>
          <p:cNvPicPr>
            <a:picLocks noChangeAspect="1"/>
          </p:cNvPicPr>
          <p:nvPr/>
        </p:nvPicPr>
        <p:blipFill>
          <a:blip r:embed="rId3" cstate="print">
            <a:extLst>
              <a:ext uri="{28A0092B-C50C-407E-A947-70E740481C1C}">
                <a14:useLocalDpi xmlns:a14="http://schemas.microsoft.com/office/drawing/2010/main"/>
              </a:ext>
            </a:extLst>
          </a:blip>
          <a:srcRect l="872" t="25230" r="5000" b="32307"/>
          <a:stretch>
            <a:fillRect/>
          </a:stretch>
        </p:blipFill>
        <p:spPr>
          <a:xfrm>
            <a:off x="457200" y="2514600"/>
            <a:ext cx="8229600" cy="2622884"/>
          </a:xfrm>
          <a:prstGeom prst="rect">
            <a:avLst/>
          </a:prstGeom>
          <a:ln>
            <a:solidFill>
              <a:schemeClr val="accent4">
                <a:lumMod val="25000"/>
                <a:lumOff val="75000"/>
              </a:schemeClr>
            </a:solidFill>
          </a:ln>
        </p:spPr>
      </p:pic>
      <p:sp>
        <p:nvSpPr>
          <p:cNvPr id="2" name="TextBox 1"/>
          <p:cNvSpPr txBox="1"/>
          <p:nvPr/>
        </p:nvSpPr>
        <p:spPr>
          <a:xfrm>
            <a:off x="73765" y="1988840"/>
            <a:ext cx="8818715" cy="954107"/>
          </a:xfrm>
          <a:prstGeom prst="rect">
            <a:avLst/>
          </a:prstGeom>
          <a:solidFill>
            <a:srgbClr val="DCE6F2"/>
          </a:solidFill>
          <a:ln>
            <a:solidFill>
              <a:srgbClr val="000000"/>
            </a:solidFill>
          </a:ln>
        </p:spPr>
        <p:txBody>
          <a:bodyPr wrap="none" rtlCol="0">
            <a:spAutoFit/>
          </a:bodyPr>
          <a:lstStyle/>
          <a:p>
            <a:pPr algn="ctr"/>
            <a:r>
              <a:rPr lang="en-US" sz="2800" b="1" dirty="0" smtClean="0"/>
              <a:t>Ta </a:t>
            </a:r>
            <a:r>
              <a:rPr lang="en-US" sz="2800" b="1" dirty="0" err="1" smtClean="0"/>
              <a:t>avstamp</a:t>
            </a:r>
            <a:r>
              <a:rPr lang="en-US" sz="2800" b="1" dirty="0" smtClean="0"/>
              <a:t> </a:t>
            </a:r>
            <a:r>
              <a:rPr lang="en-US" sz="2800" b="1" dirty="0" err="1" smtClean="0"/>
              <a:t>i</a:t>
            </a:r>
            <a:r>
              <a:rPr lang="en-US" sz="2800" b="1" dirty="0" smtClean="0"/>
              <a:t> den </a:t>
            </a:r>
            <a:r>
              <a:rPr lang="en-US" sz="2800" b="1" dirty="0" err="1" smtClean="0"/>
              <a:t>mångfacetterade</a:t>
            </a:r>
            <a:r>
              <a:rPr lang="en-US" sz="2800" b="1" dirty="0" smtClean="0"/>
              <a:t> </a:t>
            </a:r>
            <a:r>
              <a:rPr lang="en-US" sz="2800" b="1" dirty="0" err="1" smtClean="0"/>
              <a:t>energivardagen</a:t>
            </a:r>
            <a:endParaRPr lang="en-US" sz="2800" b="1" dirty="0" smtClean="0"/>
          </a:p>
          <a:p>
            <a:pPr algn="ctr"/>
            <a:r>
              <a:rPr lang="en-US" sz="2800" b="1" dirty="0" smtClean="0"/>
              <a:t> </a:t>
            </a:r>
            <a:r>
              <a:rPr lang="en-US" sz="2800" b="1" dirty="0" err="1" smtClean="0"/>
              <a:t>för</a:t>
            </a:r>
            <a:r>
              <a:rPr lang="en-US" sz="2800" b="1" dirty="0" smtClean="0"/>
              <a:t> </a:t>
            </a:r>
            <a:r>
              <a:rPr lang="en-US" sz="2800" b="1" dirty="0" err="1" smtClean="0"/>
              <a:t>att</a:t>
            </a:r>
            <a:r>
              <a:rPr lang="en-US" sz="2800" b="1" dirty="0" smtClean="0"/>
              <a:t> </a:t>
            </a:r>
            <a:r>
              <a:rPr lang="en-US" sz="2800" b="1" dirty="0" err="1" smtClean="0"/>
              <a:t>väcka</a:t>
            </a:r>
            <a:r>
              <a:rPr lang="en-US" sz="2800" b="1" dirty="0" smtClean="0"/>
              <a:t> NT </a:t>
            </a:r>
            <a:r>
              <a:rPr lang="en-US" sz="2800" b="1" dirty="0" err="1" smtClean="0"/>
              <a:t>intresse</a:t>
            </a:r>
            <a:endParaRPr lang="en-US" sz="2800" b="1" dirty="0"/>
          </a:p>
        </p:txBody>
      </p:sp>
    </p:spTree>
    <p:extLst>
      <p:ext uri="{BB962C8B-B14F-4D97-AF65-F5344CB8AC3E}">
        <p14:creationId xmlns:p14="http://schemas.microsoft.com/office/powerpoint/2010/main" val="2455969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083659" y="4437112"/>
            <a:ext cx="3060341" cy="2160240"/>
          </a:xfrm>
          <a:prstGeom prst="rect">
            <a:avLst/>
          </a:prstGeom>
        </p:spPr>
      </p:pic>
      <p:pic>
        <p:nvPicPr>
          <p:cNvPr id="11" name="Picture 10"/>
          <p:cNvPicPr>
            <a:picLocks noChangeAspect="1"/>
          </p:cNvPicPr>
          <p:nvPr/>
        </p:nvPicPr>
        <p:blipFill>
          <a:blip r:embed="rId5"/>
          <a:stretch>
            <a:fillRect/>
          </a:stretch>
        </p:blipFill>
        <p:spPr>
          <a:xfrm>
            <a:off x="6052498" y="2068771"/>
            <a:ext cx="2483141" cy="1879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32240" y="3068960"/>
            <a:ext cx="1413088" cy="815911"/>
          </a:xfrm>
          <a:prstGeom prst="rect">
            <a:avLst/>
          </a:prstGeom>
        </p:spPr>
      </p:pic>
      <p:pic>
        <p:nvPicPr>
          <p:cNvPr id="13" name="Picture 2" descr="Solar_cell_front_contac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80312" y="5085184"/>
            <a:ext cx="545090" cy="4877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44408" y="4725144"/>
            <a:ext cx="703926" cy="369332"/>
          </a:xfrm>
          <a:prstGeom prst="rect">
            <a:avLst/>
          </a:prstGeom>
          <a:solidFill>
            <a:schemeClr val="bg1"/>
          </a:solidFill>
          <a:ln>
            <a:solidFill>
              <a:srgbClr val="000000"/>
            </a:solidFill>
          </a:ln>
        </p:spPr>
        <p:txBody>
          <a:bodyPr wrap="none" rtlCol="0">
            <a:spAutoFit/>
          </a:bodyPr>
          <a:lstStyle/>
          <a:p>
            <a:r>
              <a:rPr lang="en-US" dirty="0" smtClean="0"/>
              <a:t>Sol-el</a:t>
            </a:r>
            <a:endParaRPr lang="en-US" dirty="0"/>
          </a:p>
        </p:txBody>
      </p:sp>
      <p:sp>
        <p:nvSpPr>
          <p:cNvPr id="16" name="TextBox 15"/>
          <p:cNvSpPr txBox="1"/>
          <p:nvPr/>
        </p:nvSpPr>
        <p:spPr>
          <a:xfrm>
            <a:off x="6259158" y="1642466"/>
            <a:ext cx="2133741" cy="646331"/>
          </a:xfrm>
          <a:prstGeom prst="rect">
            <a:avLst/>
          </a:prstGeom>
          <a:solidFill>
            <a:schemeClr val="bg1"/>
          </a:solidFill>
          <a:ln>
            <a:solidFill>
              <a:srgbClr val="000000"/>
            </a:solidFill>
          </a:ln>
        </p:spPr>
        <p:txBody>
          <a:bodyPr wrap="square" rtlCol="0">
            <a:spAutoFit/>
          </a:bodyPr>
          <a:lstStyle/>
          <a:p>
            <a:r>
              <a:rPr lang="en-US" dirty="0" err="1" smtClean="0"/>
              <a:t>Kärnkraft</a:t>
            </a:r>
            <a:r>
              <a:rPr lang="en-US" dirty="0" smtClean="0"/>
              <a:t> (fission)?</a:t>
            </a:r>
          </a:p>
          <a:p>
            <a:r>
              <a:rPr lang="en-US" dirty="0" smtClean="0"/>
              <a:t>Fusion?</a:t>
            </a:r>
            <a:endParaRPr lang="en-US" dirty="0"/>
          </a:p>
        </p:txBody>
      </p:sp>
      <p:pic>
        <p:nvPicPr>
          <p:cNvPr id="22" name="Picture 21"/>
          <p:cNvPicPr>
            <a:picLocks noChangeAspect="1"/>
          </p:cNvPicPr>
          <p:nvPr/>
        </p:nvPicPr>
        <p:blipFill>
          <a:blip r:embed="rId8"/>
          <a:stretch>
            <a:fillRect/>
          </a:stretch>
        </p:blipFill>
        <p:spPr>
          <a:xfrm>
            <a:off x="465770" y="2114581"/>
            <a:ext cx="973459" cy="1390009"/>
          </a:xfrm>
          <a:prstGeom prst="rect">
            <a:avLst/>
          </a:prstGeom>
        </p:spPr>
      </p:pic>
      <p:sp>
        <p:nvSpPr>
          <p:cNvPr id="23" name="TextBox 22"/>
          <p:cNvSpPr txBox="1"/>
          <p:nvPr/>
        </p:nvSpPr>
        <p:spPr>
          <a:xfrm>
            <a:off x="395536" y="1772816"/>
            <a:ext cx="1433818" cy="369332"/>
          </a:xfrm>
          <a:prstGeom prst="rect">
            <a:avLst/>
          </a:prstGeom>
          <a:solidFill>
            <a:schemeClr val="bg1"/>
          </a:solidFill>
          <a:ln>
            <a:solidFill>
              <a:srgbClr val="000000"/>
            </a:solidFill>
          </a:ln>
        </p:spPr>
        <p:txBody>
          <a:bodyPr wrap="none" rtlCol="0">
            <a:spAutoFit/>
          </a:bodyPr>
          <a:lstStyle/>
          <a:p>
            <a:r>
              <a:rPr lang="en-US" dirty="0" err="1" smtClean="0"/>
              <a:t>Vatten</a:t>
            </a:r>
            <a:r>
              <a:rPr lang="en-US" dirty="0" smtClean="0"/>
              <a:t>, </a:t>
            </a:r>
            <a:r>
              <a:rPr lang="en-US" dirty="0" err="1" smtClean="0"/>
              <a:t>Vind</a:t>
            </a:r>
            <a:r>
              <a:rPr lang="en-US" dirty="0" smtClean="0"/>
              <a:t> </a:t>
            </a:r>
            <a:endParaRPr lang="en-US" dirty="0"/>
          </a:p>
        </p:txBody>
      </p:sp>
      <p:pic>
        <p:nvPicPr>
          <p:cNvPr id="24" name="Picture 2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9552" y="4892068"/>
            <a:ext cx="1829671" cy="1704185"/>
          </a:xfrm>
          <a:prstGeom prst="rect">
            <a:avLst/>
          </a:prstGeom>
        </p:spPr>
      </p:pic>
      <p:sp>
        <p:nvSpPr>
          <p:cNvPr id="25" name="TextBox 24"/>
          <p:cNvSpPr txBox="1"/>
          <p:nvPr/>
        </p:nvSpPr>
        <p:spPr>
          <a:xfrm>
            <a:off x="791568" y="4941168"/>
            <a:ext cx="1224136" cy="338554"/>
          </a:xfrm>
          <a:prstGeom prst="rect">
            <a:avLst/>
          </a:prstGeom>
          <a:solidFill>
            <a:schemeClr val="bg1"/>
          </a:solidFill>
          <a:ln>
            <a:solidFill>
              <a:srgbClr val="000000"/>
            </a:solidFill>
          </a:ln>
        </p:spPr>
        <p:txBody>
          <a:bodyPr wrap="square" rtlCol="0">
            <a:spAutoFit/>
          </a:bodyPr>
          <a:lstStyle/>
          <a:p>
            <a:r>
              <a:rPr lang="en-US" sz="1600" dirty="0" err="1" smtClean="0"/>
              <a:t>Biomassa</a:t>
            </a:r>
            <a:endParaRPr lang="en-US" sz="1600" dirty="0"/>
          </a:p>
        </p:txBody>
      </p:sp>
      <p:pic>
        <p:nvPicPr>
          <p:cNvPr id="31" name="Picture 30"/>
          <p:cNvPicPr>
            <a:picLocks noChangeAspect="1"/>
          </p:cNvPicPr>
          <p:nvPr/>
        </p:nvPicPr>
        <p:blipFill>
          <a:blip r:embed="rId10"/>
          <a:stretch>
            <a:fillRect/>
          </a:stretch>
        </p:blipFill>
        <p:spPr>
          <a:xfrm>
            <a:off x="7452320" y="145899"/>
            <a:ext cx="1679064" cy="1133913"/>
          </a:xfrm>
          <a:prstGeom prst="rect">
            <a:avLst/>
          </a:prstGeom>
        </p:spPr>
      </p:pic>
      <p:sp>
        <p:nvSpPr>
          <p:cNvPr id="21" name="Rektangel 15"/>
          <p:cNvSpPr/>
          <p:nvPr/>
        </p:nvSpPr>
        <p:spPr>
          <a:xfrm>
            <a:off x="0" y="-99392"/>
            <a:ext cx="7452320" cy="16288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chemeClr val="accent3"/>
                </a:solidFill>
                <a:latin typeface="+mj-lt"/>
              </a:rPr>
              <a:t>Energisystemet just nu - en blandning av ökande förnybar och minskande ändlig energi</a:t>
            </a:r>
          </a:p>
          <a:p>
            <a:pPr algn="ctr"/>
            <a:r>
              <a:rPr lang="sv-SE" sz="2800" dirty="0" smtClean="0">
                <a:solidFill>
                  <a:srgbClr val="FFFFFF"/>
                </a:solidFill>
                <a:latin typeface="+mj-lt"/>
              </a:rPr>
              <a:t> </a:t>
            </a:r>
          </a:p>
        </p:txBody>
      </p:sp>
      <p:pic>
        <p:nvPicPr>
          <p:cNvPr id="2" name="Picture 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5536" y="3645024"/>
            <a:ext cx="1223628" cy="815752"/>
          </a:xfrm>
          <a:prstGeom prst="rect">
            <a:avLst/>
          </a:prstGeom>
        </p:spPr>
      </p:pic>
      <p:pic>
        <p:nvPicPr>
          <p:cNvPr id="27" name="Picture 26"/>
          <p:cNvPicPr>
            <a:picLocks noChangeAspect="1"/>
          </p:cNvPicPr>
          <p:nvPr/>
        </p:nvPicPr>
        <p:blipFill>
          <a:blip r:embed="rId12"/>
          <a:stretch>
            <a:fillRect/>
          </a:stretch>
        </p:blipFill>
        <p:spPr>
          <a:xfrm>
            <a:off x="2699792" y="3166157"/>
            <a:ext cx="1234526" cy="948891"/>
          </a:xfrm>
          <a:prstGeom prst="rect">
            <a:avLst/>
          </a:prstGeom>
        </p:spPr>
      </p:pic>
      <p:graphicFrame>
        <p:nvGraphicFramePr>
          <p:cNvPr id="28" name="Object 5"/>
          <p:cNvGraphicFramePr>
            <a:graphicFrameLocks/>
          </p:cNvGraphicFramePr>
          <p:nvPr>
            <p:extLst>
              <p:ext uri="{D42A27DB-BD31-4B8C-83A1-F6EECF244321}">
                <p14:modId xmlns:p14="http://schemas.microsoft.com/office/powerpoint/2010/main" val="3039836674"/>
              </p:ext>
            </p:extLst>
          </p:nvPr>
        </p:nvGraphicFramePr>
        <p:xfrm>
          <a:off x="3174517" y="2289102"/>
          <a:ext cx="1204912" cy="838200"/>
        </p:xfrm>
        <a:graphic>
          <a:graphicData uri="http://schemas.openxmlformats.org/presentationml/2006/ole">
            <mc:AlternateContent xmlns:mc="http://schemas.openxmlformats.org/markup-compatibility/2006">
              <mc:Choice xmlns:v="urn:schemas-microsoft-com:vml" Requires="v">
                <p:oleObj spid="_x0000_s1070" name="Chart" r:id="rId13" imgW="11899900" imgH="7658100" progId="MSGraph.Chart.8">
                  <p:embed/>
                </p:oleObj>
              </mc:Choice>
              <mc:Fallback>
                <p:oleObj name="Chart" r:id="rId13" imgW="11899900" imgH="7658100" progId="MSGraph.Chart.8">
                  <p:embed/>
                  <p:pic>
                    <p:nvPicPr>
                      <p:cNvPr id="0" name=""/>
                      <p:cNvPicPr>
                        <a:picLocks noChangeArrowheads="1"/>
                      </p:cNvPicPr>
                      <p:nvPr/>
                    </p:nvPicPr>
                    <p:blipFill>
                      <a:blip r:embed="rId14"/>
                      <a:srcRect/>
                      <a:stretch>
                        <a:fillRect/>
                      </a:stretch>
                    </p:blipFill>
                    <p:spPr bwMode="auto">
                      <a:xfrm>
                        <a:off x="3174517" y="2289102"/>
                        <a:ext cx="1204912" cy="838200"/>
                      </a:xfrm>
                      <a:prstGeom prst="rect">
                        <a:avLst/>
                      </a:prstGeom>
                      <a:solidFill>
                        <a:schemeClr val="tx1"/>
                      </a:solidFill>
                      <a:ln>
                        <a:noFill/>
                      </a:ln>
                      <a:effectLst/>
                      <a:extLst/>
                    </p:spPr>
                  </p:pic>
                </p:oleObj>
              </mc:Fallback>
            </mc:AlternateContent>
          </a:graphicData>
        </a:graphic>
      </p:graphicFrame>
      <p:sp>
        <p:nvSpPr>
          <p:cNvPr id="29" name="TextBox 28"/>
          <p:cNvSpPr txBox="1"/>
          <p:nvPr/>
        </p:nvSpPr>
        <p:spPr>
          <a:xfrm>
            <a:off x="3995937" y="3194973"/>
            <a:ext cx="1656184" cy="1169551"/>
          </a:xfrm>
          <a:prstGeom prst="rect">
            <a:avLst/>
          </a:prstGeom>
          <a:solidFill>
            <a:schemeClr val="bg1"/>
          </a:solidFill>
          <a:ln>
            <a:solidFill>
              <a:srgbClr val="000000"/>
            </a:solidFill>
          </a:ln>
        </p:spPr>
        <p:txBody>
          <a:bodyPr wrap="square" rtlCol="0">
            <a:spAutoFit/>
          </a:bodyPr>
          <a:lstStyle/>
          <a:p>
            <a:r>
              <a:rPr lang="en-US" sz="1400" dirty="0" smtClean="0"/>
              <a:t>Peak oil </a:t>
            </a:r>
            <a:r>
              <a:rPr lang="en-US" sz="1400" dirty="0" err="1" smtClean="0"/>
              <a:t>och</a:t>
            </a:r>
            <a:r>
              <a:rPr lang="en-US" sz="1400" dirty="0" smtClean="0"/>
              <a:t> peak gas </a:t>
            </a:r>
            <a:r>
              <a:rPr lang="en-US" sz="1400" dirty="0" err="1" smtClean="0"/>
              <a:t>har</a:t>
            </a:r>
            <a:r>
              <a:rPr lang="en-US" sz="1400" dirty="0" smtClean="0"/>
              <a:t> </a:t>
            </a:r>
            <a:r>
              <a:rPr lang="en-US" sz="1400" dirty="0" err="1" smtClean="0"/>
              <a:t>passerats</a:t>
            </a:r>
            <a:r>
              <a:rPr lang="en-US" sz="1400" dirty="0" smtClean="0"/>
              <a:t> </a:t>
            </a:r>
            <a:r>
              <a:rPr lang="en-US" sz="1400" dirty="0" err="1" smtClean="0"/>
              <a:t>om</a:t>
            </a:r>
            <a:r>
              <a:rPr lang="en-US" sz="1400" dirty="0" smtClean="0"/>
              <a:t> 30 - 60 </a:t>
            </a:r>
            <a:r>
              <a:rPr lang="en-US" sz="1400" dirty="0" err="1" smtClean="0"/>
              <a:t>år</a:t>
            </a:r>
            <a:r>
              <a:rPr lang="en-US" sz="1400" dirty="0" smtClean="0"/>
              <a:t>. Peak coal </a:t>
            </a:r>
            <a:r>
              <a:rPr lang="en-US" sz="1400" dirty="0" err="1" smtClean="0"/>
              <a:t>kommer</a:t>
            </a:r>
            <a:r>
              <a:rPr lang="en-US" sz="1400" dirty="0" smtClean="0"/>
              <a:t> </a:t>
            </a:r>
            <a:r>
              <a:rPr lang="en-US" sz="1400" dirty="0" err="1" smtClean="0"/>
              <a:t>mycket</a:t>
            </a:r>
            <a:r>
              <a:rPr lang="en-US" sz="1400" dirty="0" smtClean="0"/>
              <a:t> </a:t>
            </a:r>
            <a:r>
              <a:rPr lang="en-US" sz="1400" dirty="0" err="1" smtClean="0"/>
              <a:t>senare</a:t>
            </a:r>
            <a:endParaRPr lang="en-US" sz="1400" dirty="0"/>
          </a:p>
        </p:txBody>
      </p:sp>
      <p:sp>
        <p:nvSpPr>
          <p:cNvPr id="30" name="TextBox 29"/>
          <p:cNvSpPr txBox="1"/>
          <p:nvPr/>
        </p:nvSpPr>
        <p:spPr>
          <a:xfrm>
            <a:off x="3613547" y="2257127"/>
            <a:ext cx="444152" cy="307777"/>
          </a:xfrm>
          <a:prstGeom prst="rect">
            <a:avLst/>
          </a:prstGeom>
          <a:solidFill>
            <a:schemeClr val="bg1"/>
          </a:solidFill>
          <a:ln>
            <a:solidFill>
              <a:srgbClr val="000000"/>
            </a:solidFill>
          </a:ln>
        </p:spPr>
        <p:txBody>
          <a:bodyPr wrap="none" rtlCol="0">
            <a:spAutoFit/>
          </a:bodyPr>
          <a:lstStyle/>
          <a:p>
            <a:r>
              <a:rPr lang="en-US" sz="1400" dirty="0" err="1" smtClean="0"/>
              <a:t>Kol</a:t>
            </a:r>
            <a:endParaRPr lang="en-US" sz="1400" dirty="0"/>
          </a:p>
        </p:txBody>
      </p:sp>
      <p:sp>
        <p:nvSpPr>
          <p:cNvPr id="32" name="TextBox 31"/>
          <p:cNvSpPr txBox="1"/>
          <p:nvPr/>
        </p:nvSpPr>
        <p:spPr>
          <a:xfrm>
            <a:off x="3491880" y="1700808"/>
            <a:ext cx="864096" cy="369332"/>
          </a:xfrm>
          <a:prstGeom prst="rect">
            <a:avLst/>
          </a:prstGeom>
          <a:solidFill>
            <a:schemeClr val="bg1"/>
          </a:solidFill>
          <a:ln>
            <a:solidFill>
              <a:srgbClr val="000000"/>
            </a:solidFill>
          </a:ln>
        </p:spPr>
        <p:txBody>
          <a:bodyPr wrap="square" rtlCol="0">
            <a:spAutoFit/>
          </a:bodyPr>
          <a:lstStyle/>
          <a:p>
            <a:r>
              <a:rPr lang="en-US" dirty="0" err="1" smtClean="0"/>
              <a:t>Fossilt</a:t>
            </a:r>
            <a:endParaRPr lang="en-US" dirty="0"/>
          </a:p>
        </p:txBody>
      </p:sp>
      <p:pic>
        <p:nvPicPr>
          <p:cNvPr id="33" name="Picture 32"/>
          <p:cNvPicPr>
            <a:picLocks noChangeAspect="1"/>
          </p:cNvPicPr>
          <p:nvPr/>
        </p:nvPicPr>
        <p:blipFill>
          <a:blip r:embed="rId15"/>
          <a:stretch>
            <a:fillRect/>
          </a:stretch>
        </p:blipFill>
        <p:spPr>
          <a:xfrm>
            <a:off x="2987824" y="4941168"/>
            <a:ext cx="2532586" cy="1768205"/>
          </a:xfrm>
          <a:prstGeom prst="rect">
            <a:avLst/>
          </a:prstGeom>
        </p:spPr>
      </p:pic>
      <p:sp>
        <p:nvSpPr>
          <p:cNvPr id="34" name="TextBox 33"/>
          <p:cNvSpPr txBox="1"/>
          <p:nvPr/>
        </p:nvSpPr>
        <p:spPr>
          <a:xfrm>
            <a:off x="3275856" y="4797152"/>
            <a:ext cx="2719409" cy="369332"/>
          </a:xfrm>
          <a:prstGeom prst="rect">
            <a:avLst/>
          </a:prstGeom>
          <a:solidFill>
            <a:schemeClr val="bg1"/>
          </a:solidFill>
          <a:ln>
            <a:solidFill>
              <a:srgbClr val="000000"/>
            </a:solidFill>
          </a:ln>
        </p:spPr>
        <p:txBody>
          <a:bodyPr wrap="square" rtlCol="0">
            <a:spAutoFit/>
          </a:bodyPr>
          <a:lstStyle/>
          <a:p>
            <a:r>
              <a:rPr lang="en-US" dirty="0" err="1" smtClean="0"/>
              <a:t>Djup</a:t>
            </a:r>
            <a:r>
              <a:rPr lang="en-US" dirty="0" smtClean="0"/>
              <a:t> </a:t>
            </a:r>
            <a:r>
              <a:rPr lang="en-US" dirty="0" err="1" smtClean="0"/>
              <a:t>geotermisk</a:t>
            </a:r>
            <a:r>
              <a:rPr lang="en-US" dirty="0" smtClean="0"/>
              <a:t> </a:t>
            </a:r>
            <a:r>
              <a:rPr lang="en-US" dirty="0" err="1" smtClean="0"/>
              <a:t>energi</a:t>
            </a:r>
            <a:endParaRPr lang="en-US" dirty="0"/>
          </a:p>
        </p:txBody>
      </p:sp>
    </p:spTree>
    <p:extLst>
      <p:ext uri="{BB962C8B-B14F-4D97-AF65-F5344CB8AC3E}">
        <p14:creationId xmlns:p14="http://schemas.microsoft.com/office/powerpoint/2010/main" val="804109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3" grpId="0" animBg="1"/>
      <p:bldP spid="25" grpId="0" animBg="1"/>
      <p:bldOleChart spid="28" grpId="0"/>
      <p:bldP spid="29" grpId="0" animBg="1"/>
      <p:bldP spid="30"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083659" y="4437112"/>
            <a:ext cx="3060341" cy="2160240"/>
          </a:xfrm>
          <a:prstGeom prst="rect">
            <a:avLst/>
          </a:prstGeom>
        </p:spPr>
      </p:pic>
      <p:pic>
        <p:nvPicPr>
          <p:cNvPr id="11" name="Picture 10"/>
          <p:cNvPicPr>
            <a:picLocks noChangeAspect="1"/>
          </p:cNvPicPr>
          <p:nvPr/>
        </p:nvPicPr>
        <p:blipFill>
          <a:blip r:embed="rId5"/>
          <a:stretch>
            <a:fillRect/>
          </a:stretch>
        </p:blipFill>
        <p:spPr>
          <a:xfrm>
            <a:off x="6052498" y="2068771"/>
            <a:ext cx="2483141" cy="1879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32240" y="3068960"/>
            <a:ext cx="1413088" cy="815911"/>
          </a:xfrm>
          <a:prstGeom prst="rect">
            <a:avLst/>
          </a:prstGeom>
        </p:spPr>
      </p:pic>
      <p:pic>
        <p:nvPicPr>
          <p:cNvPr id="13" name="Picture 2" descr="Solar_cell_front_contac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80312" y="5085184"/>
            <a:ext cx="545090" cy="4877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44408" y="4725144"/>
            <a:ext cx="703926" cy="369332"/>
          </a:xfrm>
          <a:prstGeom prst="rect">
            <a:avLst/>
          </a:prstGeom>
          <a:solidFill>
            <a:schemeClr val="bg1"/>
          </a:solidFill>
          <a:ln>
            <a:solidFill>
              <a:srgbClr val="000000"/>
            </a:solidFill>
          </a:ln>
        </p:spPr>
        <p:txBody>
          <a:bodyPr wrap="none" rtlCol="0">
            <a:spAutoFit/>
          </a:bodyPr>
          <a:lstStyle/>
          <a:p>
            <a:r>
              <a:rPr lang="en-US" dirty="0" smtClean="0"/>
              <a:t>Sol-el</a:t>
            </a:r>
            <a:endParaRPr lang="en-US" dirty="0"/>
          </a:p>
        </p:txBody>
      </p:sp>
      <p:sp>
        <p:nvSpPr>
          <p:cNvPr id="16" name="TextBox 15"/>
          <p:cNvSpPr txBox="1"/>
          <p:nvPr/>
        </p:nvSpPr>
        <p:spPr>
          <a:xfrm>
            <a:off x="6259158" y="1642466"/>
            <a:ext cx="2133741" cy="646331"/>
          </a:xfrm>
          <a:prstGeom prst="rect">
            <a:avLst/>
          </a:prstGeom>
          <a:solidFill>
            <a:schemeClr val="bg1"/>
          </a:solidFill>
          <a:ln>
            <a:solidFill>
              <a:srgbClr val="000000"/>
            </a:solidFill>
          </a:ln>
        </p:spPr>
        <p:txBody>
          <a:bodyPr wrap="square" rtlCol="0">
            <a:spAutoFit/>
          </a:bodyPr>
          <a:lstStyle/>
          <a:p>
            <a:r>
              <a:rPr lang="en-US" dirty="0" err="1" smtClean="0"/>
              <a:t>Kärnkraft</a:t>
            </a:r>
            <a:r>
              <a:rPr lang="en-US" dirty="0" smtClean="0"/>
              <a:t> (fission)?</a:t>
            </a:r>
          </a:p>
          <a:p>
            <a:r>
              <a:rPr lang="en-US" dirty="0" smtClean="0"/>
              <a:t>Fusion?</a:t>
            </a:r>
            <a:endParaRPr lang="en-US" dirty="0"/>
          </a:p>
        </p:txBody>
      </p:sp>
      <p:pic>
        <p:nvPicPr>
          <p:cNvPr id="22" name="Picture 21"/>
          <p:cNvPicPr>
            <a:picLocks noChangeAspect="1"/>
          </p:cNvPicPr>
          <p:nvPr/>
        </p:nvPicPr>
        <p:blipFill>
          <a:blip r:embed="rId8"/>
          <a:stretch>
            <a:fillRect/>
          </a:stretch>
        </p:blipFill>
        <p:spPr>
          <a:xfrm>
            <a:off x="465770" y="2114581"/>
            <a:ext cx="973459" cy="1390009"/>
          </a:xfrm>
          <a:prstGeom prst="rect">
            <a:avLst/>
          </a:prstGeom>
        </p:spPr>
      </p:pic>
      <p:sp>
        <p:nvSpPr>
          <p:cNvPr id="23" name="TextBox 22"/>
          <p:cNvSpPr txBox="1"/>
          <p:nvPr/>
        </p:nvSpPr>
        <p:spPr>
          <a:xfrm>
            <a:off x="395536" y="1772816"/>
            <a:ext cx="1433818" cy="369332"/>
          </a:xfrm>
          <a:prstGeom prst="rect">
            <a:avLst/>
          </a:prstGeom>
          <a:solidFill>
            <a:schemeClr val="bg1"/>
          </a:solidFill>
          <a:ln>
            <a:solidFill>
              <a:srgbClr val="000000"/>
            </a:solidFill>
          </a:ln>
        </p:spPr>
        <p:txBody>
          <a:bodyPr wrap="none" rtlCol="0">
            <a:spAutoFit/>
          </a:bodyPr>
          <a:lstStyle/>
          <a:p>
            <a:r>
              <a:rPr lang="en-US" dirty="0" err="1" smtClean="0"/>
              <a:t>Vatten</a:t>
            </a:r>
            <a:r>
              <a:rPr lang="en-US" dirty="0" smtClean="0"/>
              <a:t>, </a:t>
            </a:r>
            <a:r>
              <a:rPr lang="en-US" dirty="0" err="1" smtClean="0"/>
              <a:t>Vind</a:t>
            </a:r>
            <a:r>
              <a:rPr lang="en-US" dirty="0" smtClean="0"/>
              <a:t> </a:t>
            </a:r>
            <a:endParaRPr lang="en-US" dirty="0"/>
          </a:p>
        </p:txBody>
      </p:sp>
      <p:pic>
        <p:nvPicPr>
          <p:cNvPr id="24" name="Picture 2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9552" y="4892068"/>
            <a:ext cx="1829671" cy="1704185"/>
          </a:xfrm>
          <a:prstGeom prst="rect">
            <a:avLst/>
          </a:prstGeom>
        </p:spPr>
      </p:pic>
      <p:sp>
        <p:nvSpPr>
          <p:cNvPr id="25" name="TextBox 24"/>
          <p:cNvSpPr txBox="1"/>
          <p:nvPr/>
        </p:nvSpPr>
        <p:spPr>
          <a:xfrm>
            <a:off x="791568" y="4941168"/>
            <a:ext cx="1224136" cy="338554"/>
          </a:xfrm>
          <a:prstGeom prst="rect">
            <a:avLst/>
          </a:prstGeom>
          <a:solidFill>
            <a:schemeClr val="bg1"/>
          </a:solidFill>
          <a:ln>
            <a:solidFill>
              <a:srgbClr val="000000"/>
            </a:solidFill>
          </a:ln>
        </p:spPr>
        <p:txBody>
          <a:bodyPr wrap="square" rtlCol="0">
            <a:spAutoFit/>
          </a:bodyPr>
          <a:lstStyle/>
          <a:p>
            <a:r>
              <a:rPr lang="en-US" sz="1600" dirty="0" err="1" smtClean="0"/>
              <a:t>Biomassa</a:t>
            </a:r>
            <a:endParaRPr lang="en-US" sz="1600" dirty="0"/>
          </a:p>
        </p:txBody>
      </p:sp>
      <p:pic>
        <p:nvPicPr>
          <p:cNvPr id="31" name="Picture 30"/>
          <p:cNvPicPr>
            <a:picLocks noChangeAspect="1"/>
          </p:cNvPicPr>
          <p:nvPr/>
        </p:nvPicPr>
        <p:blipFill>
          <a:blip r:embed="rId10"/>
          <a:stretch>
            <a:fillRect/>
          </a:stretch>
        </p:blipFill>
        <p:spPr>
          <a:xfrm>
            <a:off x="7452320" y="145899"/>
            <a:ext cx="1679064" cy="1133913"/>
          </a:xfrm>
          <a:prstGeom prst="rect">
            <a:avLst/>
          </a:prstGeom>
        </p:spPr>
      </p:pic>
      <p:sp>
        <p:nvSpPr>
          <p:cNvPr id="21" name="Rektangel 15"/>
          <p:cNvSpPr/>
          <p:nvPr/>
        </p:nvSpPr>
        <p:spPr>
          <a:xfrm>
            <a:off x="0" y="-99392"/>
            <a:ext cx="7452320" cy="16288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chemeClr val="accent3"/>
                </a:solidFill>
                <a:latin typeface="+mj-lt"/>
              </a:rPr>
              <a:t>Energisystemet just nu - en blandning av ökande förnybar och minskande ändlig energi</a:t>
            </a:r>
          </a:p>
          <a:p>
            <a:pPr algn="ctr"/>
            <a:r>
              <a:rPr lang="sv-SE" sz="2800" dirty="0" smtClean="0">
                <a:solidFill>
                  <a:srgbClr val="FFFFFF"/>
                </a:solidFill>
                <a:latin typeface="+mj-lt"/>
              </a:rPr>
              <a:t> </a:t>
            </a:r>
          </a:p>
        </p:txBody>
      </p:sp>
      <p:pic>
        <p:nvPicPr>
          <p:cNvPr id="2" name="Picture 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5536" y="3645024"/>
            <a:ext cx="1223628" cy="815752"/>
          </a:xfrm>
          <a:prstGeom prst="rect">
            <a:avLst/>
          </a:prstGeom>
        </p:spPr>
      </p:pic>
      <p:pic>
        <p:nvPicPr>
          <p:cNvPr id="27" name="Picture 26"/>
          <p:cNvPicPr>
            <a:picLocks noChangeAspect="1"/>
          </p:cNvPicPr>
          <p:nvPr/>
        </p:nvPicPr>
        <p:blipFill>
          <a:blip r:embed="rId12"/>
          <a:stretch>
            <a:fillRect/>
          </a:stretch>
        </p:blipFill>
        <p:spPr>
          <a:xfrm>
            <a:off x="2699792" y="3166157"/>
            <a:ext cx="1234526" cy="948891"/>
          </a:xfrm>
          <a:prstGeom prst="rect">
            <a:avLst/>
          </a:prstGeom>
        </p:spPr>
      </p:pic>
      <p:graphicFrame>
        <p:nvGraphicFramePr>
          <p:cNvPr id="28" name="Object 5"/>
          <p:cNvGraphicFramePr>
            <a:graphicFrameLocks/>
          </p:cNvGraphicFramePr>
          <p:nvPr>
            <p:extLst>
              <p:ext uri="{D42A27DB-BD31-4B8C-83A1-F6EECF244321}">
                <p14:modId xmlns:p14="http://schemas.microsoft.com/office/powerpoint/2010/main" val="3597983590"/>
              </p:ext>
            </p:extLst>
          </p:nvPr>
        </p:nvGraphicFramePr>
        <p:xfrm>
          <a:off x="3174517" y="2289102"/>
          <a:ext cx="1204912" cy="838200"/>
        </p:xfrm>
        <a:graphic>
          <a:graphicData uri="http://schemas.openxmlformats.org/presentationml/2006/ole">
            <mc:AlternateContent xmlns:mc="http://schemas.openxmlformats.org/markup-compatibility/2006">
              <mc:Choice xmlns:v="urn:schemas-microsoft-com:vml" Requires="v">
                <p:oleObj spid="_x0000_s7188" name="Chart" r:id="rId13" imgW="11899900" imgH="7658100" progId="MSGraph.Chart.8">
                  <p:embed/>
                </p:oleObj>
              </mc:Choice>
              <mc:Fallback>
                <p:oleObj name="Chart" r:id="rId13" imgW="11899900" imgH="7658100" progId="MSGraph.Chart.8">
                  <p:embed/>
                  <p:pic>
                    <p:nvPicPr>
                      <p:cNvPr id="0" name=""/>
                      <p:cNvPicPr>
                        <a:picLocks noChangeArrowheads="1"/>
                      </p:cNvPicPr>
                      <p:nvPr/>
                    </p:nvPicPr>
                    <p:blipFill>
                      <a:blip r:embed="rId14"/>
                      <a:srcRect/>
                      <a:stretch>
                        <a:fillRect/>
                      </a:stretch>
                    </p:blipFill>
                    <p:spPr bwMode="auto">
                      <a:xfrm>
                        <a:off x="3174517" y="2289102"/>
                        <a:ext cx="1204912" cy="838200"/>
                      </a:xfrm>
                      <a:prstGeom prst="rect">
                        <a:avLst/>
                      </a:prstGeom>
                      <a:solidFill>
                        <a:schemeClr val="tx1"/>
                      </a:solidFill>
                      <a:ln>
                        <a:noFill/>
                      </a:ln>
                      <a:effectLst/>
                      <a:extLst/>
                    </p:spPr>
                  </p:pic>
                </p:oleObj>
              </mc:Fallback>
            </mc:AlternateContent>
          </a:graphicData>
        </a:graphic>
      </p:graphicFrame>
      <p:sp>
        <p:nvSpPr>
          <p:cNvPr id="29" name="TextBox 28"/>
          <p:cNvSpPr txBox="1"/>
          <p:nvPr/>
        </p:nvSpPr>
        <p:spPr>
          <a:xfrm>
            <a:off x="3995937" y="3194973"/>
            <a:ext cx="1656184" cy="1169551"/>
          </a:xfrm>
          <a:prstGeom prst="rect">
            <a:avLst/>
          </a:prstGeom>
          <a:solidFill>
            <a:schemeClr val="bg1"/>
          </a:solidFill>
          <a:ln>
            <a:solidFill>
              <a:srgbClr val="000000"/>
            </a:solidFill>
          </a:ln>
        </p:spPr>
        <p:txBody>
          <a:bodyPr wrap="square" rtlCol="0">
            <a:spAutoFit/>
          </a:bodyPr>
          <a:lstStyle/>
          <a:p>
            <a:r>
              <a:rPr lang="en-US" sz="1400" dirty="0" smtClean="0"/>
              <a:t>Peak oil </a:t>
            </a:r>
            <a:r>
              <a:rPr lang="en-US" sz="1400" dirty="0" err="1" smtClean="0"/>
              <a:t>och</a:t>
            </a:r>
            <a:r>
              <a:rPr lang="en-US" sz="1400" dirty="0" smtClean="0"/>
              <a:t> peak gas </a:t>
            </a:r>
            <a:r>
              <a:rPr lang="en-US" sz="1400" dirty="0" err="1" smtClean="0"/>
              <a:t>har</a:t>
            </a:r>
            <a:r>
              <a:rPr lang="en-US" sz="1400" dirty="0" smtClean="0"/>
              <a:t> </a:t>
            </a:r>
            <a:r>
              <a:rPr lang="en-US" sz="1400" dirty="0" err="1" smtClean="0"/>
              <a:t>passerats</a:t>
            </a:r>
            <a:r>
              <a:rPr lang="en-US" sz="1400" dirty="0" smtClean="0"/>
              <a:t> </a:t>
            </a:r>
            <a:r>
              <a:rPr lang="en-US" sz="1400" dirty="0" err="1" smtClean="0"/>
              <a:t>om</a:t>
            </a:r>
            <a:r>
              <a:rPr lang="en-US" sz="1400" dirty="0" smtClean="0"/>
              <a:t> 30 - 60 </a:t>
            </a:r>
            <a:r>
              <a:rPr lang="en-US" sz="1400" dirty="0" err="1" smtClean="0"/>
              <a:t>år</a:t>
            </a:r>
            <a:r>
              <a:rPr lang="en-US" sz="1400" dirty="0" smtClean="0"/>
              <a:t>. Peak coal </a:t>
            </a:r>
            <a:r>
              <a:rPr lang="en-US" sz="1400" dirty="0" err="1" smtClean="0"/>
              <a:t>kommer</a:t>
            </a:r>
            <a:r>
              <a:rPr lang="en-US" sz="1400" dirty="0" smtClean="0"/>
              <a:t> </a:t>
            </a:r>
            <a:r>
              <a:rPr lang="en-US" sz="1400" dirty="0" err="1" smtClean="0"/>
              <a:t>mycket</a:t>
            </a:r>
            <a:r>
              <a:rPr lang="en-US" sz="1400" dirty="0" smtClean="0"/>
              <a:t> </a:t>
            </a:r>
            <a:r>
              <a:rPr lang="en-US" sz="1400" dirty="0" err="1" smtClean="0"/>
              <a:t>senare</a:t>
            </a:r>
            <a:endParaRPr lang="en-US" sz="1400" dirty="0"/>
          </a:p>
        </p:txBody>
      </p:sp>
      <p:sp>
        <p:nvSpPr>
          <p:cNvPr id="30" name="TextBox 29"/>
          <p:cNvSpPr txBox="1"/>
          <p:nvPr/>
        </p:nvSpPr>
        <p:spPr>
          <a:xfrm>
            <a:off x="3613547" y="2257127"/>
            <a:ext cx="444152" cy="307777"/>
          </a:xfrm>
          <a:prstGeom prst="rect">
            <a:avLst/>
          </a:prstGeom>
          <a:solidFill>
            <a:schemeClr val="bg1"/>
          </a:solidFill>
          <a:ln>
            <a:solidFill>
              <a:srgbClr val="000000"/>
            </a:solidFill>
          </a:ln>
        </p:spPr>
        <p:txBody>
          <a:bodyPr wrap="none" rtlCol="0">
            <a:spAutoFit/>
          </a:bodyPr>
          <a:lstStyle/>
          <a:p>
            <a:r>
              <a:rPr lang="en-US" sz="1400" dirty="0" err="1" smtClean="0"/>
              <a:t>Kol</a:t>
            </a:r>
            <a:endParaRPr lang="en-US" sz="1400" dirty="0"/>
          </a:p>
        </p:txBody>
      </p:sp>
      <p:sp>
        <p:nvSpPr>
          <p:cNvPr id="32" name="TextBox 31"/>
          <p:cNvSpPr txBox="1"/>
          <p:nvPr/>
        </p:nvSpPr>
        <p:spPr>
          <a:xfrm>
            <a:off x="3491880" y="1700808"/>
            <a:ext cx="864096" cy="369332"/>
          </a:xfrm>
          <a:prstGeom prst="rect">
            <a:avLst/>
          </a:prstGeom>
          <a:solidFill>
            <a:schemeClr val="bg1"/>
          </a:solidFill>
          <a:ln>
            <a:solidFill>
              <a:srgbClr val="000000"/>
            </a:solidFill>
          </a:ln>
        </p:spPr>
        <p:txBody>
          <a:bodyPr wrap="square" rtlCol="0">
            <a:spAutoFit/>
          </a:bodyPr>
          <a:lstStyle/>
          <a:p>
            <a:r>
              <a:rPr lang="en-US" dirty="0" err="1" smtClean="0"/>
              <a:t>Fossilt</a:t>
            </a:r>
            <a:endParaRPr lang="en-US" dirty="0"/>
          </a:p>
        </p:txBody>
      </p:sp>
      <p:pic>
        <p:nvPicPr>
          <p:cNvPr id="33" name="Picture 32"/>
          <p:cNvPicPr>
            <a:picLocks noChangeAspect="1"/>
          </p:cNvPicPr>
          <p:nvPr/>
        </p:nvPicPr>
        <p:blipFill>
          <a:blip r:embed="rId15"/>
          <a:stretch>
            <a:fillRect/>
          </a:stretch>
        </p:blipFill>
        <p:spPr>
          <a:xfrm>
            <a:off x="2987824" y="4941168"/>
            <a:ext cx="2532586" cy="1768205"/>
          </a:xfrm>
          <a:prstGeom prst="rect">
            <a:avLst/>
          </a:prstGeom>
        </p:spPr>
      </p:pic>
      <p:sp>
        <p:nvSpPr>
          <p:cNvPr id="34" name="TextBox 33"/>
          <p:cNvSpPr txBox="1"/>
          <p:nvPr/>
        </p:nvSpPr>
        <p:spPr>
          <a:xfrm>
            <a:off x="3275856" y="4797152"/>
            <a:ext cx="2719409" cy="369332"/>
          </a:xfrm>
          <a:prstGeom prst="rect">
            <a:avLst/>
          </a:prstGeom>
          <a:solidFill>
            <a:schemeClr val="bg1"/>
          </a:solidFill>
          <a:ln>
            <a:solidFill>
              <a:srgbClr val="000000"/>
            </a:solidFill>
          </a:ln>
        </p:spPr>
        <p:txBody>
          <a:bodyPr wrap="square" rtlCol="0">
            <a:spAutoFit/>
          </a:bodyPr>
          <a:lstStyle/>
          <a:p>
            <a:r>
              <a:rPr lang="en-US" dirty="0" err="1" smtClean="0"/>
              <a:t>Djup</a:t>
            </a:r>
            <a:r>
              <a:rPr lang="en-US" dirty="0" smtClean="0"/>
              <a:t> </a:t>
            </a:r>
            <a:r>
              <a:rPr lang="en-US" dirty="0" err="1" smtClean="0"/>
              <a:t>geotermisk</a:t>
            </a:r>
            <a:r>
              <a:rPr lang="en-US" dirty="0" smtClean="0"/>
              <a:t> </a:t>
            </a:r>
            <a:r>
              <a:rPr lang="en-US" dirty="0" err="1" smtClean="0"/>
              <a:t>energi</a:t>
            </a:r>
            <a:endParaRPr lang="en-US" dirty="0"/>
          </a:p>
        </p:txBody>
      </p:sp>
      <p:sp>
        <p:nvSpPr>
          <p:cNvPr id="26" name="TextBox 25"/>
          <p:cNvSpPr txBox="1"/>
          <p:nvPr/>
        </p:nvSpPr>
        <p:spPr>
          <a:xfrm>
            <a:off x="395536" y="2204864"/>
            <a:ext cx="8136904" cy="2616101"/>
          </a:xfrm>
          <a:prstGeom prst="rect">
            <a:avLst/>
          </a:prstGeom>
          <a:solidFill>
            <a:schemeClr val="tx1"/>
          </a:solidFill>
          <a:ln>
            <a:solidFill>
              <a:srgbClr val="000000"/>
            </a:solidFill>
          </a:ln>
        </p:spPr>
        <p:txBody>
          <a:bodyPr wrap="square" rtlCol="0">
            <a:spAutoFit/>
          </a:bodyPr>
          <a:lstStyle/>
          <a:p>
            <a:pPr algn="ctr"/>
            <a:r>
              <a:rPr lang="en-US" sz="3200" dirty="0" err="1">
                <a:solidFill>
                  <a:schemeClr val="bg1"/>
                </a:solidFill>
              </a:rPr>
              <a:t>Alla</a:t>
            </a:r>
            <a:r>
              <a:rPr lang="en-US" sz="3200" dirty="0">
                <a:solidFill>
                  <a:schemeClr val="bg1"/>
                </a:solidFill>
              </a:rPr>
              <a:t> </a:t>
            </a:r>
            <a:r>
              <a:rPr lang="en-US" sz="3200" dirty="0" err="1">
                <a:solidFill>
                  <a:schemeClr val="bg1"/>
                </a:solidFill>
              </a:rPr>
              <a:t>dessa</a:t>
            </a:r>
            <a:r>
              <a:rPr lang="en-US" sz="3200" dirty="0">
                <a:solidFill>
                  <a:schemeClr val="bg1"/>
                </a:solidFill>
              </a:rPr>
              <a:t> </a:t>
            </a:r>
            <a:r>
              <a:rPr lang="en-US" sz="3200" dirty="0" err="1">
                <a:solidFill>
                  <a:schemeClr val="bg1"/>
                </a:solidFill>
              </a:rPr>
              <a:t>olika</a:t>
            </a:r>
            <a:r>
              <a:rPr lang="en-US" sz="3200" dirty="0">
                <a:solidFill>
                  <a:schemeClr val="bg1"/>
                </a:solidFill>
              </a:rPr>
              <a:t> </a:t>
            </a:r>
            <a:r>
              <a:rPr lang="en-US" sz="3200" dirty="0" err="1">
                <a:solidFill>
                  <a:schemeClr val="bg1"/>
                </a:solidFill>
              </a:rPr>
              <a:t>primära</a:t>
            </a:r>
            <a:r>
              <a:rPr lang="en-US" sz="3200" dirty="0">
                <a:solidFill>
                  <a:schemeClr val="bg1"/>
                </a:solidFill>
              </a:rPr>
              <a:t> </a:t>
            </a:r>
            <a:r>
              <a:rPr lang="en-US" sz="3200" dirty="0" err="1">
                <a:solidFill>
                  <a:schemeClr val="bg1"/>
                </a:solidFill>
              </a:rPr>
              <a:t>energikällor</a:t>
            </a:r>
            <a:r>
              <a:rPr lang="en-US" sz="3200" dirty="0">
                <a:solidFill>
                  <a:schemeClr val="bg1"/>
                </a:solidFill>
              </a:rPr>
              <a:t> </a:t>
            </a:r>
            <a:r>
              <a:rPr lang="en-US" sz="3200" dirty="0" err="1">
                <a:solidFill>
                  <a:schemeClr val="bg1"/>
                </a:solidFill>
              </a:rPr>
              <a:t>och</a:t>
            </a:r>
            <a:r>
              <a:rPr lang="en-US" sz="3200" dirty="0">
                <a:solidFill>
                  <a:schemeClr val="bg1"/>
                </a:solidFill>
              </a:rPr>
              <a:t> </a:t>
            </a:r>
            <a:r>
              <a:rPr lang="en-US" sz="3200" dirty="0" err="1">
                <a:solidFill>
                  <a:schemeClr val="bg1"/>
                </a:solidFill>
              </a:rPr>
              <a:t>hur</a:t>
            </a:r>
            <a:r>
              <a:rPr lang="en-US" sz="3200" dirty="0">
                <a:solidFill>
                  <a:schemeClr val="bg1"/>
                </a:solidFill>
              </a:rPr>
              <a:t> de sedan </a:t>
            </a:r>
            <a:r>
              <a:rPr lang="en-US" sz="3200" dirty="0" err="1">
                <a:solidFill>
                  <a:schemeClr val="bg1"/>
                </a:solidFill>
              </a:rPr>
              <a:t>förädlas</a:t>
            </a:r>
            <a:r>
              <a:rPr lang="en-US" sz="3200" dirty="0">
                <a:solidFill>
                  <a:schemeClr val="bg1"/>
                </a:solidFill>
              </a:rPr>
              <a:t>, </a:t>
            </a:r>
            <a:r>
              <a:rPr lang="en-US" sz="3200" dirty="0" err="1" smtClean="0">
                <a:solidFill>
                  <a:schemeClr val="bg1"/>
                </a:solidFill>
              </a:rPr>
              <a:t>distribueras</a:t>
            </a:r>
            <a:r>
              <a:rPr lang="en-US" sz="3200" dirty="0" smtClean="0">
                <a:solidFill>
                  <a:schemeClr val="bg1"/>
                </a:solidFill>
              </a:rPr>
              <a:t> </a:t>
            </a:r>
            <a:r>
              <a:rPr lang="en-US" sz="3200" dirty="0" err="1">
                <a:solidFill>
                  <a:schemeClr val="bg1"/>
                </a:solidFill>
              </a:rPr>
              <a:t>och</a:t>
            </a:r>
            <a:r>
              <a:rPr lang="en-US" sz="3200" dirty="0">
                <a:solidFill>
                  <a:schemeClr val="bg1"/>
                </a:solidFill>
              </a:rPr>
              <a:t> </a:t>
            </a:r>
            <a:r>
              <a:rPr lang="en-US" sz="3200" dirty="0" err="1">
                <a:solidFill>
                  <a:schemeClr val="bg1"/>
                </a:solidFill>
              </a:rPr>
              <a:t>används</a:t>
            </a:r>
            <a:r>
              <a:rPr lang="en-US" sz="3200" dirty="0">
                <a:solidFill>
                  <a:schemeClr val="bg1"/>
                </a:solidFill>
              </a:rPr>
              <a:t>, </a:t>
            </a:r>
            <a:r>
              <a:rPr lang="en-US" sz="3200" dirty="0" err="1">
                <a:solidFill>
                  <a:schemeClr val="bg1"/>
                </a:solidFill>
              </a:rPr>
              <a:t>rymmer</a:t>
            </a:r>
            <a:r>
              <a:rPr lang="en-US" sz="3200" dirty="0">
                <a:solidFill>
                  <a:schemeClr val="bg1"/>
                </a:solidFill>
              </a:rPr>
              <a:t> en </a:t>
            </a:r>
            <a:r>
              <a:rPr lang="en-US" sz="3200" dirty="0" err="1" smtClean="0">
                <a:solidFill>
                  <a:schemeClr val="bg1"/>
                </a:solidFill>
              </a:rPr>
              <a:t>mångfald</a:t>
            </a:r>
            <a:r>
              <a:rPr lang="en-US" sz="3200" dirty="0" smtClean="0">
                <a:solidFill>
                  <a:schemeClr val="bg1"/>
                </a:solidFill>
              </a:rPr>
              <a:t> </a:t>
            </a:r>
            <a:r>
              <a:rPr lang="en-US" sz="3200" dirty="0" err="1">
                <a:solidFill>
                  <a:schemeClr val="bg1"/>
                </a:solidFill>
              </a:rPr>
              <a:t>av</a:t>
            </a:r>
            <a:r>
              <a:rPr lang="en-US" sz="3200" dirty="0">
                <a:solidFill>
                  <a:schemeClr val="bg1"/>
                </a:solidFill>
              </a:rPr>
              <a:t> NT </a:t>
            </a:r>
            <a:r>
              <a:rPr lang="en-US" sz="3200" dirty="0" err="1" smtClean="0">
                <a:solidFill>
                  <a:schemeClr val="bg1"/>
                </a:solidFill>
              </a:rPr>
              <a:t>och</a:t>
            </a:r>
            <a:r>
              <a:rPr lang="en-US" sz="3200" dirty="0" smtClean="0">
                <a:solidFill>
                  <a:schemeClr val="bg1"/>
                </a:solidFill>
              </a:rPr>
              <a:t> SO </a:t>
            </a:r>
            <a:r>
              <a:rPr lang="en-US" sz="3200" dirty="0" err="1">
                <a:solidFill>
                  <a:schemeClr val="bg1"/>
                </a:solidFill>
              </a:rPr>
              <a:t>frågor</a:t>
            </a:r>
            <a:r>
              <a:rPr lang="en-US" sz="3200" dirty="0">
                <a:solidFill>
                  <a:schemeClr val="bg1"/>
                </a:solidFill>
              </a:rPr>
              <a:t> </a:t>
            </a:r>
            <a:r>
              <a:rPr lang="en-US" sz="3200" dirty="0" err="1">
                <a:solidFill>
                  <a:schemeClr val="bg1"/>
                </a:solidFill>
              </a:rPr>
              <a:t>och</a:t>
            </a:r>
            <a:r>
              <a:rPr lang="en-US" sz="3200" dirty="0">
                <a:solidFill>
                  <a:schemeClr val="bg1"/>
                </a:solidFill>
              </a:rPr>
              <a:t> </a:t>
            </a:r>
            <a:r>
              <a:rPr lang="en-US" sz="3200" dirty="0" err="1" smtClean="0">
                <a:solidFill>
                  <a:schemeClr val="bg1"/>
                </a:solidFill>
              </a:rPr>
              <a:t>teman</a:t>
            </a:r>
            <a:r>
              <a:rPr lang="en-US" sz="3200" dirty="0" smtClean="0">
                <a:solidFill>
                  <a:schemeClr val="bg1"/>
                </a:solidFill>
              </a:rPr>
              <a:t>.</a:t>
            </a:r>
            <a:endParaRPr lang="en-US" sz="3200" dirty="0">
              <a:solidFill>
                <a:schemeClr val="bg1"/>
              </a:solidFill>
            </a:endParaRPr>
          </a:p>
          <a:p>
            <a:pPr algn="ctr"/>
            <a:endParaRPr lang="en-US" sz="3600" dirty="0">
              <a:solidFill>
                <a:schemeClr val="bg1"/>
              </a:solidFill>
            </a:endParaRPr>
          </a:p>
        </p:txBody>
      </p:sp>
    </p:spTree>
    <p:extLst>
      <p:ext uri="{BB962C8B-B14F-4D97-AF65-F5344CB8AC3E}">
        <p14:creationId xmlns:p14="http://schemas.microsoft.com/office/powerpoint/2010/main" val="732424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noAutofit/>
          </a:bodyPr>
          <a:lstStyle/>
          <a:p>
            <a:r>
              <a:rPr lang="en-US" b="1" dirty="0" smtClean="0"/>
              <a:t/>
            </a:r>
            <a:br>
              <a:rPr lang="en-US" b="1" dirty="0" smtClean="0"/>
            </a:br>
            <a:r>
              <a:rPr lang="en-US" b="1" dirty="0" err="1" smtClean="0"/>
              <a:t>Tema</a:t>
            </a:r>
            <a:r>
              <a:rPr lang="en-US" b="1" dirty="0" smtClean="0"/>
              <a:t> – </a:t>
            </a:r>
            <a:r>
              <a:rPr lang="en-US" b="1" dirty="0" err="1" smtClean="0"/>
              <a:t>solel</a:t>
            </a:r>
            <a:r>
              <a:rPr lang="en-US" b="1" dirty="0" smtClean="0"/>
              <a:t/>
            </a:r>
            <a:br>
              <a:rPr lang="en-US" b="1" dirty="0" smtClean="0"/>
            </a:br>
            <a:r>
              <a:rPr lang="en-US" b="1" dirty="0"/>
              <a:t/>
            </a:r>
            <a:br>
              <a:rPr lang="en-US" b="1" dirty="0"/>
            </a:br>
            <a:endParaRPr lang="en-US" b="1" dirty="0"/>
          </a:p>
        </p:txBody>
      </p:sp>
      <p:sp>
        <p:nvSpPr>
          <p:cNvPr id="3" name="TextBox 2"/>
          <p:cNvSpPr txBox="1"/>
          <p:nvPr/>
        </p:nvSpPr>
        <p:spPr>
          <a:xfrm>
            <a:off x="2123728" y="1916832"/>
            <a:ext cx="4944082" cy="707886"/>
          </a:xfrm>
          <a:prstGeom prst="rect">
            <a:avLst/>
          </a:prstGeom>
          <a:noFill/>
        </p:spPr>
        <p:txBody>
          <a:bodyPr wrap="none" rtlCol="0">
            <a:spAutoFit/>
          </a:bodyPr>
          <a:lstStyle/>
          <a:p>
            <a:r>
              <a:rPr lang="en-US" sz="4000" b="1" dirty="0" err="1"/>
              <a:t>Gör</a:t>
            </a:r>
            <a:r>
              <a:rPr lang="en-US" sz="4000" b="1" dirty="0"/>
              <a:t> en “mind-map”</a:t>
            </a:r>
          </a:p>
        </p:txBody>
      </p:sp>
      <p:sp>
        <p:nvSpPr>
          <p:cNvPr id="4" name="TextBox 3"/>
          <p:cNvSpPr txBox="1"/>
          <p:nvPr/>
        </p:nvSpPr>
        <p:spPr>
          <a:xfrm>
            <a:off x="1619672" y="3212976"/>
            <a:ext cx="5582815" cy="1754327"/>
          </a:xfrm>
          <a:prstGeom prst="rect">
            <a:avLst/>
          </a:prstGeom>
          <a:solidFill>
            <a:schemeClr val="tx2">
              <a:lumMod val="20000"/>
              <a:lumOff val="80000"/>
            </a:schemeClr>
          </a:solidFill>
          <a:ln>
            <a:solidFill>
              <a:srgbClr val="000000"/>
            </a:solidFill>
          </a:ln>
        </p:spPr>
        <p:txBody>
          <a:bodyPr wrap="none" rtlCol="0">
            <a:spAutoFit/>
          </a:bodyPr>
          <a:lstStyle/>
          <a:p>
            <a:r>
              <a:rPr lang="en-US" sz="3600" b="1" i="1" dirty="0" err="1" smtClean="0"/>
              <a:t>Startpunkt</a:t>
            </a:r>
            <a:r>
              <a:rPr lang="en-US" sz="3600" b="1" i="1" dirty="0" smtClean="0"/>
              <a:t> –&gt; 	</a:t>
            </a:r>
            <a:r>
              <a:rPr lang="en-US" sz="3600" b="1" i="1" dirty="0" err="1" smtClean="0"/>
              <a:t>solen</a:t>
            </a:r>
            <a:endParaRPr lang="en-US" sz="3600" b="1" i="1" dirty="0" smtClean="0"/>
          </a:p>
          <a:p>
            <a:endParaRPr lang="en-US" sz="3600" b="1" i="1" dirty="0"/>
          </a:p>
          <a:p>
            <a:r>
              <a:rPr lang="en-US" sz="3600" b="1" i="1" dirty="0" err="1" smtClean="0"/>
              <a:t>Slutmål</a:t>
            </a:r>
            <a:r>
              <a:rPr lang="en-US" sz="3600" b="1" i="1" dirty="0" smtClean="0"/>
              <a:t> –&gt;	 	en </a:t>
            </a:r>
            <a:r>
              <a:rPr lang="en-US" sz="3600" b="1" i="1" dirty="0" err="1" smtClean="0"/>
              <a:t>elbil</a:t>
            </a:r>
            <a:endParaRPr lang="en-US" sz="3600" b="1" i="1" dirty="0"/>
          </a:p>
        </p:txBody>
      </p:sp>
    </p:spTree>
    <p:extLst>
      <p:ext uri="{BB962C8B-B14F-4D97-AF65-F5344CB8AC3E}">
        <p14:creationId xmlns:p14="http://schemas.microsoft.com/office/powerpoint/2010/main" val="1248481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5407851"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elektricitet</a:t>
            </a:r>
            <a:r>
              <a:rPr lang="en-US" sz="3200" dirty="0" smtClean="0"/>
              <a:t> </a:t>
            </a:r>
            <a:r>
              <a:rPr lang="en-US" sz="3200" dirty="0" err="1" smtClean="0"/>
              <a:t>från</a:t>
            </a:r>
            <a:r>
              <a:rPr lang="en-US" sz="3200" dirty="0" smtClean="0"/>
              <a:t> </a:t>
            </a:r>
            <a:r>
              <a:rPr lang="en-US" sz="3200" dirty="0" err="1" smtClean="0"/>
              <a:t>solen</a:t>
            </a:r>
            <a:endParaRPr lang="en-US" sz="3200" dirty="0"/>
          </a:p>
        </p:txBody>
      </p:sp>
      <p:sp>
        <p:nvSpPr>
          <p:cNvPr id="7" name="TextBox 6"/>
          <p:cNvSpPr txBox="1"/>
          <p:nvPr/>
        </p:nvSpPr>
        <p:spPr>
          <a:xfrm>
            <a:off x="5724128" y="5715"/>
            <a:ext cx="35038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elbil</a:t>
            </a:r>
            <a:endParaRPr lang="en-US" sz="2800" b="1" i="1" dirty="0"/>
          </a:p>
        </p:txBody>
      </p:sp>
      <p:pic>
        <p:nvPicPr>
          <p:cNvPr id="8" name="Picture 7"/>
          <p:cNvPicPr>
            <a:picLocks noChangeAspect="1"/>
          </p:cNvPicPr>
          <p:nvPr/>
        </p:nvPicPr>
        <p:blipFill>
          <a:blip r:embed="rId3"/>
          <a:stretch>
            <a:fillRect/>
          </a:stretch>
        </p:blipFill>
        <p:spPr>
          <a:xfrm>
            <a:off x="6732240" y="4797152"/>
            <a:ext cx="2267744" cy="1698620"/>
          </a:xfrm>
          <a:prstGeom prst="rect">
            <a:avLst/>
          </a:prstGeom>
        </p:spPr>
      </p:pic>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932040" y="39330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5004048"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2160380" cy="523220"/>
          </a:xfrm>
          <a:prstGeom prst="rect">
            <a:avLst/>
          </a:prstGeom>
          <a:noFill/>
          <a:ln>
            <a:solidFill>
              <a:srgbClr val="000000"/>
            </a:solidFill>
          </a:ln>
        </p:spPr>
        <p:txBody>
          <a:bodyPr wrap="none" rtlCol="0">
            <a:spAutoFit/>
          </a:bodyPr>
          <a:lstStyle/>
          <a:p>
            <a:r>
              <a:rPr lang="en-US" sz="1400" dirty="0" err="1" smtClean="0"/>
              <a:t>Varifrån</a:t>
            </a:r>
            <a:r>
              <a:rPr lang="en-US" sz="1400" dirty="0" smtClean="0"/>
              <a:t> </a:t>
            </a:r>
            <a:r>
              <a:rPr lang="en-US" sz="1400" dirty="0" err="1" smtClean="0"/>
              <a:t>kommer</a:t>
            </a:r>
            <a:r>
              <a:rPr lang="en-US" sz="1400" dirty="0" smtClean="0"/>
              <a:t> </a:t>
            </a:r>
            <a:r>
              <a:rPr lang="en-US" sz="1400" dirty="0" err="1" smtClean="0"/>
              <a:t>solens</a:t>
            </a:r>
            <a:r>
              <a:rPr lang="en-US" sz="1400" dirty="0" smtClean="0"/>
              <a:t> </a:t>
            </a:r>
          </a:p>
          <a:p>
            <a:r>
              <a:rPr lang="en-US" sz="1400" dirty="0" err="1" smtClean="0"/>
              <a:t>Energi</a:t>
            </a:r>
            <a:r>
              <a:rPr lang="en-US" sz="1400" dirty="0" smtClean="0"/>
              <a:t>? – </a:t>
            </a:r>
            <a:r>
              <a:rPr lang="en-US" sz="1400" dirty="0" err="1" smtClean="0"/>
              <a:t>Vad</a:t>
            </a:r>
            <a:r>
              <a:rPr lang="en-US" sz="1400" dirty="0" smtClean="0"/>
              <a:t> </a:t>
            </a:r>
            <a:r>
              <a:rPr lang="en-US" sz="1400" dirty="0" err="1" smtClean="0"/>
              <a:t>är</a:t>
            </a:r>
            <a:r>
              <a:rPr lang="en-US" sz="1400" dirty="0" smtClean="0"/>
              <a:t> </a:t>
            </a:r>
            <a:r>
              <a:rPr lang="en-US" sz="1400" i="1" dirty="0" smtClean="0"/>
              <a:t>fusion</a:t>
            </a:r>
            <a:r>
              <a:rPr lang="en-US" sz="1400" dirty="0" smtClean="0"/>
              <a:t>?</a:t>
            </a:r>
          </a:p>
        </p:txBody>
      </p:sp>
      <p:sp>
        <p:nvSpPr>
          <p:cNvPr id="23" name="TextBox 22"/>
          <p:cNvSpPr txBox="1"/>
          <p:nvPr/>
        </p:nvSpPr>
        <p:spPr>
          <a:xfrm>
            <a:off x="2339752" y="1196752"/>
            <a:ext cx="3030272"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dirty="0" err="1" smtClean="0"/>
              <a:t>solen</a:t>
            </a:r>
            <a:r>
              <a:rPr lang="en-US" sz="1400" dirty="0" smtClean="0"/>
              <a:t> –&gt; </a:t>
            </a:r>
            <a:r>
              <a:rPr lang="en-US" sz="1400" dirty="0" err="1" smtClean="0"/>
              <a:t>Vad</a:t>
            </a:r>
            <a:r>
              <a:rPr lang="en-US" sz="1400" dirty="0" smtClean="0"/>
              <a:t> </a:t>
            </a:r>
            <a:r>
              <a:rPr lang="en-US" sz="1400" dirty="0" err="1" smtClean="0"/>
              <a:t>är</a:t>
            </a:r>
            <a:r>
              <a:rPr lang="en-US" sz="1400" dirty="0" smtClean="0"/>
              <a:t> </a:t>
            </a:r>
            <a:r>
              <a:rPr lang="en-US" sz="1400" dirty="0" err="1" smtClean="0"/>
              <a:t>ett</a:t>
            </a:r>
            <a:r>
              <a:rPr lang="en-US" sz="1400" dirty="0" smtClean="0"/>
              <a:t> </a:t>
            </a:r>
            <a:r>
              <a:rPr lang="en-US" sz="1400" i="1" dirty="0" smtClean="0"/>
              <a:t>plasma</a:t>
            </a:r>
            <a:r>
              <a:rPr lang="en-US" sz="1400" dirty="0" smtClean="0"/>
              <a:t>?</a:t>
            </a:r>
            <a:endParaRPr lang="en-US" sz="1400" dirty="0"/>
          </a:p>
        </p:txBody>
      </p:sp>
      <p:sp>
        <p:nvSpPr>
          <p:cNvPr id="26" name="TextBox 25"/>
          <p:cNvSpPr txBox="1"/>
          <p:nvPr/>
        </p:nvSpPr>
        <p:spPr>
          <a:xfrm>
            <a:off x="2699792" y="1844824"/>
            <a:ext cx="5277519" cy="307777"/>
          </a:xfrm>
          <a:prstGeom prst="rect">
            <a:avLst/>
          </a:prstGeom>
          <a:noFill/>
          <a:ln>
            <a:solidFill>
              <a:srgbClr val="000000"/>
            </a:solidFill>
          </a:ln>
        </p:spPr>
        <p:txBody>
          <a:bodyPr wrap="none" rtlCol="0">
            <a:spAutoFit/>
          </a:bodyPr>
          <a:lstStyle/>
          <a:p>
            <a:r>
              <a:rPr lang="en-US" sz="1400" i="1" dirty="0" err="1" smtClean="0"/>
              <a:t>Hur</a:t>
            </a:r>
            <a:r>
              <a:rPr lang="en-US" sz="1400" i="1" dirty="0" smtClean="0"/>
              <a:t> het </a:t>
            </a:r>
            <a:r>
              <a:rPr lang="en-US" sz="1400" i="1" dirty="0" err="1" smtClean="0"/>
              <a:t>är</a:t>
            </a:r>
            <a:r>
              <a:rPr lang="en-US" sz="1400" i="1" dirty="0" smtClean="0"/>
              <a:t> </a:t>
            </a:r>
            <a:r>
              <a:rPr lang="en-US" sz="1400" dirty="0" err="1" smtClean="0"/>
              <a:t>solen</a:t>
            </a:r>
            <a:r>
              <a:rPr lang="en-US" sz="1400" dirty="0" smtClean="0"/>
              <a:t>? </a:t>
            </a:r>
            <a:r>
              <a:rPr lang="en-US" sz="1400" dirty="0" err="1" smtClean="0"/>
              <a:t>Vad</a:t>
            </a:r>
            <a:r>
              <a:rPr lang="en-US" sz="1400" dirty="0" smtClean="0"/>
              <a:t> </a:t>
            </a:r>
            <a:r>
              <a:rPr lang="en-US" sz="1400" dirty="0" err="1" smtClean="0"/>
              <a:t>är</a:t>
            </a:r>
            <a:r>
              <a:rPr lang="en-US" sz="1400" dirty="0" smtClean="0"/>
              <a:t> </a:t>
            </a:r>
            <a:r>
              <a:rPr lang="en-US" sz="1400" i="1" dirty="0" err="1" smtClean="0"/>
              <a:t>strålning</a:t>
            </a:r>
            <a:r>
              <a:rPr lang="en-US" sz="1400" dirty="0" smtClean="0"/>
              <a:t>? </a:t>
            </a:r>
            <a:r>
              <a:rPr lang="en-US" sz="1400" dirty="0" err="1" smtClean="0"/>
              <a:t>Vad</a:t>
            </a:r>
            <a:r>
              <a:rPr lang="en-US" sz="1400" dirty="0" smtClean="0"/>
              <a:t> </a:t>
            </a:r>
            <a:r>
              <a:rPr lang="en-US" sz="1400" dirty="0" err="1" smtClean="0"/>
              <a:t>är</a:t>
            </a:r>
            <a:r>
              <a:rPr lang="en-US" sz="1400" dirty="0" smtClean="0"/>
              <a:t> </a:t>
            </a:r>
            <a:r>
              <a:rPr lang="en-US" sz="1400" dirty="0" err="1" smtClean="0"/>
              <a:t>svartkroppsstrålning</a:t>
            </a:r>
            <a:r>
              <a:rPr lang="en-US" sz="1400" dirty="0" smtClean="0"/>
              <a:t>?</a:t>
            </a:r>
            <a:endParaRPr lang="en-US" sz="1400" dirty="0"/>
          </a:p>
        </p:txBody>
      </p:sp>
      <p:sp>
        <p:nvSpPr>
          <p:cNvPr id="28" name="TextBox 27"/>
          <p:cNvSpPr txBox="1"/>
          <p:nvPr/>
        </p:nvSpPr>
        <p:spPr>
          <a:xfrm>
            <a:off x="1907704" y="3068960"/>
            <a:ext cx="1801282" cy="523220"/>
          </a:xfrm>
          <a:prstGeom prst="rect">
            <a:avLst/>
          </a:prstGeom>
          <a:noFill/>
          <a:ln>
            <a:solidFill>
              <a:srgbClr val="000000"/>
            </a:solidFill>
          </a:ln>
        </p:spPr>
        <p:txBody>
          <a:bodyPr wrap="none" rtlCol="0">
            <a:spAutoFit/>
          </a:bodyPr>
          <a:lstStyle/>
          <a:p>
            <a:r>
              <a:rPr lang="en-US" sz="1400" dirty="0" err="1" smtClean="0"/>
              <a:t>När</a:t>
            </a:r>
            <a:r>
              <a:rPr lang="en-US" sz="1400" dirty="0" smtClean="0"/>
              <a:t> </a:t>
            </a:r>
            <a:r>
              <a:rPr lang="en-US" sz="1400" dirty="0" err="1" smtClean="0"/>
              <a:t>når</a:t>
            </a:r>
            <a:r>
              <a:rPr lang="en-US" sz="1400" dirty="0" smtClean="0"/>
              <a:t> </a:t>
            </a:r>
            <a:r>
              <a:rPr lang="en-US" sz="1400" dirty="0" err="1" smtClean="0"/>
              <a:t>ljuset</a:t>
            </a:r>
            <a:r>
              <a:rPr lang="en-US" sz="1400" dirty="0" smtClean="0"/>
              <a:t> </a:t>
            </a:r>
            <a:r>
              <a:rPr lang="en-US" sz="1400" dirty="0" err="1" smtClean="0"/>
              <a:t>jorden</a:t>
            </a:r>
            <a:endParaRPr lang="en-US" sz="1400" dirty="0" smtClean="0"/>
          </a:p>
          <a:p>
            <a:r>
              <a:rPr lang="en-US" sz="1400" dirty="0" smtClean="0"/>
              <a:t> – </a:t>
            </a:r>
            <a:r>
              <a:rPr lang="en-US" sz="1400" dirty="0" err="1" smtClean="0"/>
              <a:t>ljusets</a:t>
            </a:r>
            <a:r>
              <a:rPr lang="en-US" sz="1400" dirty="0" smtClean="0"/>
              <a:t> </a:t>
            </a:r>
            <a:r>
              <a:rPr lang="en-US" sz="1400" dirty="0" err="1" smtClean="0"/>
              <a:t>hastighet</a:t>
            </a:r>
            <a:r>
              <a:rPr lang="en-US" sz="1400" dirty="0" smtClean="0"/>
              <a:t>?</a:t>
            </a:r>
            <a:endParaRPr lang="en-US" sz="1400" dirty="0"/>
          </a:p>
        </p:txBody>
      </p:sp>
      <p:sp>
        <p:nvSpPr>
          <p:cNvPr id="29" name="TextBox 28"/>
          <p:cNvSpPr txBox="1"/>
          <p:nvPr/>
        </p:nvSpPr>
        <p:spPr>
          <a:xfrm>
            <a:off x="5124264" y="2258288"/>
            <a:ext cx="3264160" cy="738664"/>
          </a:xfrm>
          <a:prstGeom prst="rect">
            <a:avLst/>
          </a:prstGeom>
          <a:noFill/>
          <a:ln>
            <a:solidFill>
              <a:srgbClr val="000000"/>
            </a:solidFill>
          </a:ln>
        </p:spPr>
        <p:txBody>
          <a:bodyPr wrap="none" rtlCol="0">
            <a:spAutoFit/>
          </a:bodyPr>
          <a:lstStyle/>
          <a:p>
            <a:r>
              <a:rPr lang="en-US" sz="1400" dirty="0" err="1" smtClean="0"/>
              <a:t>Varför</a:t>
            </a:r>
            <a:r>
              <a:rPr lang="en-US" sz="1400" dirty="0" smtClean="0"/>
              <a:t> </a:t>
            </a:r>
            <a:r>
              <a:rPr lang="en-US" sz="1400" dirty="0" err="1" smtClean="0"/>
              <a:t>är</a:t>
            </a:r>
            <a:r>
              <a:rPr lang="en-US" sz="1400" dirty="0" smtClean="0"/>
              <a:t> den </a:t>
            </a:r>
            <a:r>
              <a:rPr lang="en-US" sz="1400" dirty="0" err="1" smtClean="0"/>
              <a:t>strålning</a:t>
            </a:r>
            <a:r>
              <a:rPr lang="en-US" sz="1400" dirty="0" smtClean="0"/>
              <a:t> </a:t>
            </a:r>
            <a:r>
              <a:rPr lang="en-US" sz="1400" dirty="0" err="1" smtClean="0"/>
              <a:t>som</a:t>
            </a:r>
            <a:r>
              <a:rPr lang="en-US" sz="1400" dirty="0" smtClean="0"/>
              <a:t> </a:t>
            </a:r>
            <a:r>
              <a:rPr lang="en-US" sz="1400" dirty="0" err="1" smtClean="0"/>
              <a:t>träffar</a:t>
            </a:r>
            <a:r>
              <a:rPr lang="en-US" sz="1400" dirty="0" smtClean="0"/>
              <a:t> </a:t>
            </a:r>
            <a:r>
              <a:rPr lang="en-US" sz="1400" dirty="0" err="1" smtClean="0"/>
              <a:t>yttre</a:t>
            </a:r>
            <a:r>
              <a:rPr lang="en-US" sz="1400" dirty="0" smtClean="0"/>
              <a:t> </a:t>
            </a:r>
          </a:p>
          <a:p>
            <a:r>
              <a:rPr lang="en-US" sz="1400" dirty="0" err="1"/>
              <a:t>j</a:t>
            </a:r>
            <a:r>
              <a:rPr lang="en-US" sz="1400" dirty="0" err="1" smtClean="0"/>
              <a:t>ordatmosfären</a:t>
            </a:r>
            <a:r>
              <a:rPr lang="en-US" sz="1400" dirty="0" smtClean="0"/>
              <a:t> </a:t>
            </a:r>
            <a:r>
              <a:rPr lang="en-US" sz="1400" dirty="0" err="1" smtClean="0"/>
              <a:t>annorlunda</a:t>
            </a:r>
            <a:r>
              <a:rPr lang="en-US" sz="1400" dirty="0" smtClean="0"/>
              <a:t> </a:t>
            </a:r>
            <a:r>
              <a:rPr lang="en-US" sz="1400" dirty="0" err="1" smtClean="0"/>
              <a:t>än</a:t>
            </a:r>
            <a:r>
              <a:rPr lang="en-US" sz="1400" dirty="0" smtClean="0"/>
              <a:t> den </a:t>
            </a:r>
          </a:p>
          <a:p>
            <a:r>
              <a:rPr lang="en-US" sz="1400" dirty="0" err="1" smtClean="0"/>
              <a:t>som</a:t>
            </a:r>
            <a:r>
              <a:rPr lang="en-US" sz="1400" dirty="0" smtClean="0"/>
              <a:t> </a:t>
            </a:r>
            <a:r>
              <a:rPr lang="en-US" sz="1400" dirty="0" err="1" smtClean="0"/>
              <a:t>träffar</a:t>
            </a:r>
            <a:r>
              <a:rPr lang="en-US" sz="1400" dirty="0" smtClean="0"/>
              <a:t> </a:t>
            </a:r>
            <a:r>
              <a:rPr lang="en-US" sz="1400" dirty="0" err="1" smtClean="0"/>
              <a:t>jordytan</a:t>
            </a:r>
            <a:r>
              <a:rPr lang="en-US" sz="1400" dirty="0" smtClean="0"/>
              <a:t>? </a:t>
            </a:r>
            <a:r>
              <a:rPr lang="en-US" sz="1400" i="1" dirty="0" smtClean="0"/>
              <a:t>Absorption</a:t>
            </a:r>
            <a:r>
              <a:rPr lang="en-US" sz="1400" dirty="0" smtClean="0"/>
              <a:t>.</a:t>
            </a:r>
            <a:endParaRPr lang="en-US" sz="1400" dirty="0"/>
          </a:p>
        </p:txBody>
      </p:sp>
      <p:sp>
        <p:nvSpPr>
          <p:cNvPr id="30" name="TextBox 29"/>
          <p:cNvSpPr txBox="1"/>
          <p:nvPr/>
        </p:nvSpPr>
        <p:spPr>
          <a:xfrm>
            <a:off x="494734" y="3717032"/>
            <a:ext cx="4412649" cy="523220"/>
          </a:xfrm>
          <a:prstGeom prst="rect">
            <a:avLst/>
          </a:prstGeom>
          <a:noFill/>
          <a:ln>
            <a:solidFill>
              <a:srgbClr val="000000"/>
            </a:solidFill>
          </a:ln>
        </p:spPr>
        <p:txBody>
          <a:bodyPr wrap="none" rtlCol="0">
            <a:spAutoFit/>
          </a:bodyPr>
          <a:lstStyle/>
          <a:p>
            <a:pPr algn="ctr"/>
            <a:r>
              <a:rPr lang="en-US" sz="1400" dirty="0" err="1" smtClean="0"/>
              <a:t>Vad</a:t>
            </a:r>
            <a:r>
              <a:rPr lang="en-US" sz="1400" dirty="0" smtClean="0"/>
              <a:t> </a:t>
            </a:r>
            <a:r>
              <a:rPr lang="en-US" sz="1400" dirty="0" err="1" smtClean="0"/>
              <a:t>är</a:t>
            </a:r>
            <a:r>
              <a:rPr lang="en-US" sz="1400" dirty="0" smtClean="0"/>
              <a:t> en </a:t>
            </a:r>
            <a:r>
              <a:rPr lang="en-US" sz="1400" i="1" dirty="0" err="1" smtClean="0"/>
              <a:t>solcell</a:t>
            </a:r>
            <a:r>
              <a:rPr lang="en-US" sz="1400" dirty="0" smtClean="0"/>
              <a:t>? </a:t>
            </a:r>
            <a:r>
              <a:rPr lang="en-US" sz="1400" dirty="0" err="1" smtClean="0"/>
              <a:t>Vad</a:t>
            </a:r>
            <a:r>
              <a:rPr lang="en-US" sz="1400" dirty="0" smtClean="0"/>
              <a:t> </a:t>
            </a:r>
            <a:r>
              <a:rPr lang="en-US" sz="1400" dirty="0" err="1" smtClean="0"/>
              <a:t>är</a:t>
            </a:r>
            <a:r>
              <a:rPr lang="en-US" sz="1400" dirty="0" smtClean="0"/>
              <a:t> en </a:t>
            </a:r>
            <a:r>
              <a:rPr lang="en-US" sz="1400" i="1" dirty="0" err="1" smtClean="0"/>
              <a:t>halvledare</a:t>
            </a:r>
            <a:r>
              <a:rPr lang="en-US" sz="1400" dirty="0" smtClean="0"/>
              <a:t>?. </a:t>
            </a:r>
            <a:r>
              <a:rPr lang="en-US" sz="1400" i="1" dirty="0" err="1" smtClean="0"/>
              <a:t>Solpaneler</a:t>
            </a:r>
            <a:r>
              <a:rPr lang="en-US" sz="1400" dirty="0" smtClean="0"/>
              <a:t>.</a:t>
            </a:r>
          </a:p>
          <a:p>
            <a:pPr algn="ctr"/>
            <a:r>
              <a:rPr lang="en-US" sz="1400" dirty="0" err="1" smtClean="0"/>
              <a:t>Nanoteknik</a:t>
            </a:r>
            <a:endParaRPr lang="en-US" sz="1400" dirty="0"/>
          </a:p>
        </p:txBody>
      </p:sp>
      <p:sp>
        <p:nvSpPr>
          <p:cNvPr id="31" name="TextBox 30"/>
          <p:cNvSpPr txBox="1"/>
          <p:nvPr/>
        </p:nvSpPr>
        <p:spPr>
          <a:xfrm>
            <a:off x="3557000" y="4347101"/>
            <a:ext cx="2383152" cy="954107"/>
          </a:xfrm>
          <a:prstGeom prst="rect">
            <a:avLst/>
          </a:prstGeom>
          <a:noFill/>
          <a:ln>
            <a:solidFill>
              <a:schemeClr val="tx1"/>
            </a:solidFill>
          </a:ln>
        </p:spPr>
        <p:txBody>
          <a:bodyPr wrap="none" rtlCol="0">
            <a:spAutoFit/>
          </a:bodyPr>
          <a:lstStyle/>
          <a:p>
            <a:r>
              <a:rPr lang="en-US" sz="1400" i="1" dirty="0" err="1" smtClean="0"/>
              <a:t>Elektrisk</a:t>
            </a:r>
            <a:r>
              <a:rPr lang="en-US" sz="1400" i="1" dirty="0" smtClean="0"/>
              <a:t> </a:t>
            </a:r>
            <a:r>
              <a:rPr lang="en-US" sz="1400" i="1" dirty="0" err="1" smtClean="0"/>
              <a:t>ström</a:t>
            </a:r>
            <a:r>
              <a:rPr lang="en-US" sz="1400" i="1" dirty="0" smtClean="0"/>
              <a:t>. </a:t>
            </a:r>
            <a:r>
              <a:rPr lang="en-US" sz="1400" i="1" dirty="0" err="1" smtClean="0"/>
              <a:t>Elektrisk</a:t>
            </a:r>
            <a:endParaRPr lang="en-US" sz="1400" i="1" dirty="0" smtClean="0"/>
          </a:p>
          <a:p>
            <a:r>
              <a:rPr lang="en-US" sz="1400" i="1" dirty="0" err="1" smtClean="0"/>
              <a:t>spänning</a:t>
            </a:r>
            <a:r>
              <a:rPr lang="en-US" sz="1400" i="1" dirty="0" smtClean="0"/>
              <a:t>. </a:t>
            </a:r>
            <a:r>
              <a:rPr lang="en-US" sz="1400" i="1" dirty="0" err="1" smtClean="0"/>
              <a:t>Effekt</a:t>
            </a:r>
            <a:r>
              <a:rPr lang="en-US" sz="1400" i="1" dirty="0" smtClean="0"/>
              <a:t>. </a:t>
            </a:r>
            <a:r>
              <a:rPr lang="en-US" sz="1400" i="1" dirty="0" err="1" smtClean="0"/>
              <a:t>Likström</a:t>
            </a:r>
            <a:r>
              <a:rPr lang="en-US" sz="1400" i="1" dirty="0" smtClean="0"/>
              <a:t>.</a:t>
            </a:r>
          </a:p>
          <a:p>
            <a:r>
              <a:rPr lang="en-US" sz="1400" i="1" dirty="0" err="1" smtClean="0"/>
              <a:t>Växelström</a:t>
            </a:r>
            <a:r>
              <a:rPr lang="en-US" sz="1400" i="1" dirty="0" smtClean="0"/>
              <a:t>. </a:t>
            </a:r>
            <a:r>
              <a:rPr lang="en-US" sz="1400" i="1" dirty="0" err="1" smtClean="0"/>
              <a:t>Transformator</a:t>
            </a:r>
            <a:r>
              <a:rPr lang="en-US" sz="1400" i="1" dirty="0" smtClean="0"/>
              <a:t>.</a:t>
            </a:r>
          </a:p>
          <a:p>
            <a:r>
              <a:rPr lang="en-US" sz="1400" i="1" dirty="0" err="1" smtClean="0"/>
              <a:t>Högspänning</a:t>
            </a:r>
            <a:r>
              <a:rPr lang="en-US" sz="1400" i="1" dirty="0" smtClean="0"/>
              <a:t>.</a:t>
            </a:r>
            <a:endParaRPr lang="en-US" sz="1400" i="1"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876256" y="342900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948264" y="3212976"/>
            <a:ext cx="2344316" cy="307777"/>
          </a:xfrm>
          <a:prstGeom prst="rect">
            <a:avLst/>
          </a:prstGeom>
          <a:noFill/>
          <a:ln>
            <a:solidFill>
              <a:srgbClr val="000000"/>
            </a:solidFill>
          </a:ln>
        </p:spPr>
        <p:txBody>
          <a:bodyPr wrap="none" rtlCol="0">
            <a:spAutoFit/>
          </a:bodyPr>
          <a:lstStyle/>
          <a:p>
            <a:r>
              <a:rPr lang="en-US" sz="1400" i="1" dirty="0" err="1" smtClean="0"/>
              <a:t>Batteri</a:t>
            </a:r>
            <a:r>
              <a:rPr lang="en-US" sz="1400" i="1" dirty="0" smtClean="0"/>
              <a:t>. </a:t>
            </a:r>
            <a:r>
              <a:rPr lang="en-US" sz="1400" i="1" dirty="0" err="1" smtClean="0"/>
              <a:t>Laddning</a:t>
            </a:r>
            <a:r>
              <a:rPr lang="en-US" sz="1400" i="1" dirty="0" smtClean="0"/>
              <a:t>. </a:t>
            </a:r>
            <a:r>
              <a:rPr lang="en-US" sz="1400" i="1" dirty="0" err="1" smtClean="0"/>
              <a:t>Laddare</a:t>
            </a:r>
            <a:endParaRPr lang="en-US" sz="1400" i="1" dirty="0"/>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TextBox 5"/>
          <p:cNvSpPr txBox="1"/>
          <p:nvPr/>
        </p:nvSpPr>
        <p:spPr>
          <a:xfrm>
            <a:off x="7213600" y="4064000"/>
            <a:ext cx="843200" cy="307777"/>
          </a:xfrm>
          <a:prstGeom prst="rect">
            <a:avLst/>
          </a:prstGeom>
          <a:noFill/>
          <a:ln>
            <a:solidFill>
              <a:srgbClr val="000000"/>
            </a:solidFill>
          </a:ln>
        </p:spPr>
        <p:txBody>
          <a:bodyPr wrap="none" rtlCol="0">
            <a:spAutoFit/>
          </a:bodyPr>
          <a:lstStyle/>
          <a:p>
            <a:r>
              <a:rPr lang="en-US" sz="1400" dirty="0" err="1" smtClean="0"/>
              <a:t>Elmotor</a:t>
            </a:r>
            <a:r>
              <a:rPr lang="en-US" sz="1400" dirty="0" smtClean="0"/>
              <a:t>. </a:t>
            </a:r>
            <a:endParaRPr lang="en-US" dirty="0"/>
          </a:p>
        </p:txBody>
      </p:sp>
    </p:spTree>
    <p:extLst>
      <p:ext uri="{BB962C8B-B14F-4D97-AF65-F5344CB8AC3E}">
        <p14:creationId xmlns:p14="http://schemas.microsoft.com/office/powerpoint/2010/main" val="1809126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20" grpId="0" animBg="1"/>
      <p:bldP spid="21" grpId="0" animBg="1"/>
      <p:bldP spid="22" grpId="0" animBg="1"/>
      <p:bldP spid="23" grpId="0" animBg="1"/>
      <p:bldP spid="23" grpId="1" animBg="1"/>
      <p:bldP spid="26" grpId="0" animBg="1"/>
      <p:bldP spid="28" grpId="0" animBg="1"/>
      <p:bldP spid="29" grpId="0" animBg="1"/>
      <p:bldP spid="30" grpId="0" animBg="1"/>
      <p:bldP spid="31" grpId="0" animBg="1"/>
      <p:bldP spid="33" grpId="0" animBg="1"/>
      <p:bldP spid="25" grpId="0" animBg="1"/>
      <p:bldP spid="3" grpId="0" animBg="1"/>
      <p:bldP spid="27" grpId="0" animBg="1"/>
      <p:bldP spid="27"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5407851"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elektricitet</a:t>
            </a:r>
            <a:r>
              <a:rPr lang="en-US" sz="3200" dirty="0" smtClean="0"/>
              <a:t> </a:t>
            </a:r>
            <a:r>
              <a:rPr lang="en-US" sz="3200" dirty="0" err="1" smtClean="0"/>
              <a:t>från</a:t>
            </a:r>
            <a:r>
              <a:rPr lang="en-US" sz="3200" dirty="0" smtClean="0"/>
              <a:t> </a:t>
            </a:r>
            <a:r>
              <a:rPr lang="en-US" sz="3200" dirty="0" err="1" smtClean="0"/>
              <a:t>solen</a:t>
            </a:r>
            <a:endParaRPr lang="en-US" sz="3200" dirty="0"/>
          </a:p>
        </p:txBody>
      </p:sp>
      <p:sp>
        <p:nvSpPr>
          <p:cNvPr id="7" name="TextBox 6"/>
          <p:cNvSpPr txBox="1"/>
          <p:nvPr/>
        </p:nvSpPr>
        <p:spPr>
          <a:xfrm>
            <a:off x="5640106" y="116632"/>
            <a:ext cx="35038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elbil</a:t>
            </a:r>
            <a:endParaRPr lang="en-US" sz="2800" b="1" i="1" dirty="0" smtClean="0"/>
          </a:p>
        </p:txBody>
      </p:sp>
      <p:pic>
        <p:nvPicPr>
          <p:cNvPr id="8" name="Picture 7"/>
          <p:cNvPicPr>
            <a:picLocks noChangeAspect="1"/>
          </p:cNvPicPr>
          <p:nvPr/>
        </p:nvPicPr>
        <p:blipFill>
          <a:blip r:embed="rId3"/>
          <a:stretch>
            <a:fillRect/>
          </a:stretch>
        </p:blipFill>
        <p:spPr>
          <a:xfrm>
            <a:off x="6732240" y="4797152"/>
            <a:ext cx="2267744" cy="1698620"/>
          </a:xfrm>
          <a:prstGeom prst="rect">
            <a:avLst/>
          </a:prstGeom>
        </p:spPr>
      </p:pic>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932040" y="39330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5004048"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4386061" cy="307777"/>
          </a:xfrm>
          <a:prstGeom prst="rect">
            <a:avLst/>
          </a:prstGeom>
          <a:noFill/>
          <a:ln>
            <a:solidFill>
              <a:srgbClr val="000000"/>
            </a:solidFill>
          </a:ln>
        </p:spPr>
        <p:txBody>
          <a:bodyPr wrap="none" rtlCol="0">
            <a:spAutoFit/>
          </a:bodyPr>
          <a:lstStyle/>
          <a:p>
            <a:r>
              <a:rPr lang="en-US" sz="1400" dirty="0" err="1" smtClean="0"/>
              <a:t>Jämför</a:t>
            </a:r>
            <a:r>
              <a:rPr lang="en-US" sz="1400" dirty="0" smtClean="0"/>
              <a:t> </a:t>
            </a:r>
            <a:r>
              <a:rPr lang="en-US" sz="1400" dirty="0" err="1" smtClean="0"/>
              <a:t>olika</a:t>
            </a:r>
            <a:r>
              <a:rPr lang="en-US" sz="1400" dirty="0" smtClean="0"/>
              <a:t> </a:t>
            </a:r>
            <a:r>
              <a:rPr lang="en-US" sz="1400" i="1" dirty="0" err="1" smtClean="0"/>
              <a:t>länders</a:t>
            </a:r>
            <a:r>
              <a:rPr lang="en-US" sz="1400" dirty="0" smtClean="0"/>
              <a:t> </a:t>
            </a:r>
            <a:r>
              <a:rPr lang="en-US" sz="1400" dirty="0" err="1" smtClean="0"/>
              <a:t>bidrag</a:t>
            </a:r>
            <a:r>
              <a:rPr lang="en-US" sz="1400" dirty="0" smtClean="0"/>
              <a:t> till </a:t>
            </a:r>
            <a:r>
              <a:rPr lang="en-US" sz="1400" dirty="0" err="1" smtClean="0"/>
              <a:t>solpanelinstallationer</a:t>
            </a:r>
            <a:r>
              <a:rPr lang="en-US" sz="1400" dirty="0" smtClean="0"/>
              <a:t>?</a:t>
            </a:r>
          </a:p>
        </p:txBody>
      </p:sp>
      <p:sp>
        <p:nvSpPr>
          <p:cNvPr id="23" name="TextBox 22"/>
          <p:cNvSpPr txBox="1"/>
          <p:nvPr/>
        </p:nvSpPr>
        <p:spPr>
          <a:xfrm>
            <a:off x="2339752" y="1321023"/>
            <a:ext cx="5114113" cy="307777"/>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i="1" dirty="0" err="1" smtClean="0"/>
              <a:t>konkurrens</a:t>
            </a:r>
            <a:r>
              <a:rPr lang="en-US" sz="1400" dirty="0" err="1" smtClean="0"/>
              <a:t>kraftig</a:t>
            </a:r>
            <a:r>
              <a:rPr lang="en-US" sz="1400" dirty="0" smtClean="0"/>
              <a:t> </a:t>
            </a:r>
            <a:r>
              <a:rPr lang="en-US" sz="1400" dirty="0" err="1" smtClean="0"/>
              <a:t>är</a:t>
            </a:r>
            <a:r>
              <a:rPr lang="en-US" sz="1400" dirty="0" smtClean="0"/>
              <a:t> </a:t>
            </a:r>
            <a:r>
              <a:rPr lang="en-US" sz="1400" dirty="0" err="1" smtClean="0"/>
              <a:t>solel</a:t>
            </a:r>
            <a:r>
              <a:rPr lang="en-US" sz="1400" dirty="0" smtClean="0"/>
              <a:t> </a:t>
            </a:r>
            <a:r>
              <a:rPr lang="en-US" sz="1400" dirty="0" err="1" smtClean="0"/>
              <a:t>jämfört</a:t>
            </a:r>
            <a:r>
              <a:rPr lang="en-US" sz="1400" dirty="0" smtClean="0"/>
              <a:t> med </a:t>
            </a:r>
            <a:r>
              <a:rPr lang="en-US" sz="1400" dirty="0" err="1" smtClean="0"/>
              <a:t>andra</a:t>
            </a:r>
            <a:r>
              <a:rPr lang="en-US" sz="1400" dirty="0" smtClean="0"/>
              <a:t> </a:t>
            </a:r>
            <a:r>
              <a:rPr lang="en-US" sz="1400" dirty="0" err="1" smtClean="0"/>
              <a:t>energikällor</a:t>
            </a:r>
            <a:r>
              <a:rPr lang="en-US" sz="1400" dirty="0" smtClean="0"/>
              <a:t>?</a:t>
            </a:r>
            <a:endParaRPr lang="en-US" sz="1400" dirty="0"/>
          </a:p>
        </p:txBody>
      </p:sp>
      <p:sp>
        <p:nvSpPr>
          <p:cNvPr id="26" name="TextBox 25"/>
          <p:cNvSpPr txBox="1"/>
          <p:nvPr/>
        </p:nvSpPr>
        <p:spPr>
          <a:xfrm>
            <a:off x="2699792" y="1844824"/>
            <a:ext cx="5673085" cy="307777"/>
          </a:xfrm>
          <a:prstGeom prst="rect">
            <a:avLst/>
          </a:prstGeom>
          <a:noFill/>
          <a:ln>
            <a:solidFill>
              <a:srgbClr val="000000"/>
            </a:solidFill>
          </a:ln>
        </p:spPr>
        <p:txBody>
          <a:bodyPr wrap="none" rtlCol="0">
            <a:spAutoFit/>
          </a:bodyPr>
          <a:lstStyle/>
          <a:p>
            <a:r>
              <a:rPr lang="en-US" sz="1400" dirty="0" err="1" smtClean="0"/>
              <a:t>Vad</a:t>
            </a:r>
            <a:r>
              <a:rPr lang="en-US" sz="1400" dirty="0"/>
              <a:t> </a:t>
            </a:r>
            <a:r>
              <a:rPr lang="en-US" sz="1400" dirty="0" err="1" smtClean="0"/>
              <a:t>är</a:t>
            </a:r>
            <a:r>
              <a:rPr lang="en-US" sz="1400" dirty="0" smtClean="0"/>
              <a:t> </a:t>
            </a:r>
            <a:r>
              <a:rPr lang="en-US" sz="1400" i="1" dirty="0" err="1" smtClean="0"/>
              <a:t>kostnaden</a:t>
            </a:r>
            <a:r>
              <a:rPr lang="en-US" sz="1400" dirty="0" smtClean="0"/>
              <a:t> </a:t>
            </a:r>
            <a:r>
              <a:rPr lang="en-US" sz="1400" dirty="0" err="1" smtClean="0"/>
              <a:t>för</a:t>
            </a:r>
            <a:r>
              <a:rPr lang="en-US" sz="1400" dirty="0" smtClean="0"/>
              <a:t> en </a:t>
            </a:r>
            <a:r>
              <a:rPr lang="en-US" sz="1400" dirty="0" err="1" smtClean="0"/>
              <a:t>solpanel</a:t>
            </a:r>
            <a:r>
              <a:rPr lang="en-US" sz="1400" dirty="0" smtClean="0"/>
              <a:t>, per </a:t>
            </a:r>
            <a:r>
              <a:rPr lang="en-US" sz="1400" dirty="0" err="1" smtClean="0"/>
              <a:t>kvadratmeter</a:t>
            </a:r>
            <a:r>
              <a:rPr lang="en-US" sz="1400" dirty="0" smtClean="0"/>
              <a:t> </a:t>
            </a:r>
            <a:r>
              <a:rPr lang="en-US" sz="1400" dirty="0" err="1" smtClean="0"/>
              <a:t>och</a:t>
            </a:r>
            <a:r>
              <a:rPr lang="en-US" sz="1400" dirty="0" smtClean="0"/>
              <a:t> per kilowatt?</a:t>
            </a:r>
            <a:endParaRPr lang="en-US" sz="1400" dirty="0"/>
          </a:p>
        </p:txBody>
      </p:sp>
      <p:sp>
        <p:nvSpPr>
          <p:cNvPr id="28" name="TextBox 27"/>
          <p:cNvSpPr txBox="1"/>
          <p:nvPr/>
        </p:nvSpPr>
        <p:spPr>
          <a:xfrm>
            <a:off x="1907704" y="3068960"/>
            <a:ext cx="2958475"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utsläppsrätter</a:t>
            </a:r>
            <a:r>
              <a:rPr lang="en-US" sz="1400" dirty="0" smtClean="0"/>
              <a:t> </a:t>
            </a:r>
            <a:r>
              <a:rPr lang="en-US" sz="1400" dirty="0" err="1" smtClean="0"/>
              <a:t>för</a:t>
            </a:r>
            <a:r>
              <a:rPr lang="en-US" sz="1400" dirty="0" smtClean="0"/>
              <a:t> </a:t>
            </a:r>
            <a:r>
              <a:rPr lang="en-US" sz="1400" dirty="0" err="1" smtClean="0"/>
              <a:t>koldioxid</a:t>
            </a:r>
            <a:r>
              <a:rPr lang="en-US" sz="1400" dirty="0" smtClean="0"/>
              <a:t>?</a:t>
            </a:r>
            <a:endParaRPr lang="en-US" sz="1400" dirty="0"/>
          </a:p>
        </p:txBody>
      </p:sp>
      <p:sp>
        <p:nvSpPr>
          <p:cNvPr id="29" name="TextBox 28"/>
          <p:cNvSpPr txBox="1"/>
          <p:nvPr/>
        </p:nvSpPr>
        <p:spPr>
          <a:xfrm>
            <a:off x="5124264" y="2258288"/>
            <a:ext cx="1671038"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elcertifikat</a:t>
            </a:r>
            <a:r>
              <a:rPr lang="en-US" sz="1400" dirty="0" smtClean="0"/>
              <a:t>?</a:t>
            </a:r>
            <a:endParaRPr lang="en-US" sz="1400" dirty="0"/>
          </a:p>
        </p:txBody>
      </p:sp>
      <p:sp>
        <p:nvSpPr>
          <p:cNvPr id="30" name="TextBox 29"/>
          <p:cNvSpPr txBox="1"/>
          <p:nvPr/>
        </p:nvSpPr>
        <p:spPr>
          <a:xfrm>
            <a:off x="467544" y="3697287"/>
            <a:ext cx="4431296" cy="307777"/>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dirty="0" err="1" smtClean="0"/>
              <a:t>lång</a:t>
            </a:r>
            <a:r>
              <a:rPr lang="en-US" sz="1400" dirty="0" smtClean="0"/>
              <a:t> </a:t>
            </a:r>
            <a:r>
              <a:rPr lang="en-US" sz="1400" i="1" dirty="0" err="1" smtClean="0"/>
              <a:t>återbetalningstid</a:t>
            </a:r>
            <a:r>
              <a:rPr lang="en-US" sz="1400" dirty="0" smtClean="0"/>
              <a:t> </a:t>
            </a:r>
            <a:r>
              <a:rPr lang="en-US" sz="1400" dirty="0" err="1" smtClean="0"/>
              <a:t>är</a:t>
            </a:r>
            <a:r>
              <a:rPr lang="en-US" sz="1400" dirty="0" smtClean="0"/>
              <a:t> </a:t>
            </a:r>
            <a:r>
              <a:rPr lang="en-US" sz="1400" dirty="0" err="1" smtClean="0"/>
              <a:t>det</a:t>
            </a:r>
            <a:r>
              <a:rPr lang="en-US" sz="1400" dirty="0" smtClean="0"/>
              <a:t> </a:t>
            </a:r>
            <a:r>
              <a:rPr lang="en-US" sz="1400" dirty="0" err="1" smtClean="0"/>
              <a:t>för</a:t>
            </a:r>
            <a:r>
              <a:rPr lang="en-US" sz="1400" dirty="0" smtClean="0"/>
              <a:t> en </a:t>
            </a:r>
            <a:r>
              <a:rPr lang="en-US" sz="1400" dirty="0" err="1" smtClean="0"/>
              <a:t>solcellspanel</a:t>
            </a:r>
            <a:r>
              <a:rPr lang="en-US" sz="1400" dirty="0"/>
              <a:t>?</a:t>
            </a:r>
          </a:p>
        </p:txBody>
      </p:sp>
      <p:sp>
        <p:nvSpPr>
          <p:cNvPr id="31" name="TextBox 30"/>
          <p:cNvSpPr txBox="1"/>
          <p:nvPr/>
        </p:nvSpPr>
        <p:spPr>
          <a:xfrm>
            <a:off x="3017272" y="4293096"/>
            <a:ext cx="1741082" cy="307777"/>
          </a:xfrm>
          <a:prstGeom prst="rect">
            <a:avLst/>
          </a:prstGeom>
          <a:noFill/>
          <a:ln>
            <a:solidFill>
              <a:schemeClr val="tx1"/>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energiskatt</a:t>
            </a:r>
            <a:r>
              <a:rPr lang="en-US" sz="1400" dirty="0"/>
              <a:t>?</a:t>
            </a:r>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588224" y="306896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660232" y="2708920"/>
            <a:ext cx="2390561" cy="523220"/>
          </a:xfrm>
          <a:prstGeom prst="rect">
            <a:avLst/>
          </a:prstGeom>
          <a:noFill/>
          <a:ln>
            <a:solidFill>
              <a:srgbClr val="000000"/>
            </a:solidFill>
          </a:ln>
        </p:spPr>
        <p:txBody>
          <a:bodyPr wrap="none" rtlCol="0">
            <a:spAutoFit/>
          </a:bodyPr>
          <a:lstStyle/>
          <a:p>
            <a:r>
              <a:rPr lang="en-US" sz="1400" dirty="0" err="1" smtClean="0"/>
              <a:t>Fördelning</a:t>
            </a:r>
            <a:r>
              <a:rPr lang="en-US" sz="1400" dirty="0" smtClean="0"/>
              <a:t> </a:t>
            </a:r>
            <a:r>
              <a:rPr lang="en-US" sz="1400" dirty="0" err="1" smtClean="0"/>
              <a:t>av</a:t>
            </a:r>
            <a:r>
              <a:rPr lang="en-US" sz="1400" dirty="0" smtClean="0"/>
              <a:t> </a:t>
            </a:r>
            <a:r>
              <a:rPr lang="en-US" sz="1400" dirty="0" err="1" smtClean="0"/>
              <a:t>elanvändning</a:t>
            </a:r>
            <a:endParaRPr lang="en-US" sz="1400" dirty="0" smtClean="0"/>
          </a:p>
          <a:p>
            <a:r>
              <a:rPr lang="en-US" sz="1400" dirty="0" err="1" smtClean="0"/>
              <a:t>På</a:t>
            </a:r>
            <a:r>
              <a:rPr lang="en-US" sz="1400" dirty="0" smtClean="0"/>
              <a:t> </a:t>
            </a:r>
            <a:r>
              <a:rPr lang="en-US" sz="1400" dirty="0" err="1" smtClean="0"/>
              <a:t>olika</a:t>
            </a:r>
            <a:r>
              <a:rPr lang="en-US" sz="1400" dirty="0" smtClean="0"/>
              <a:t> </a:t>
            </a:r>
            <a:r>
              <a:rPr lang="en-US" sz="1400" i="1" dirty="0" err="1" smtClean="0"/>
              <a:t>samhällssektorer</a:t>
            </a:r>
            <a:r>
              <a:rPr lang="en-US" sz="1400" dirty="0" smtClean="0"/>
              <a:t>?</a:t>
            </a:r>
            <a:endParaRPr lang="en-US" sz="1400" dirty="0"/>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TextBox 8"/>
          <p:cNvSpPr txBox="1"/>
          <p:nvPr/>
        </p:nvSpPr>
        <p:spPr>
          <a:xfrm>
            <a:off x="3707904" y="548680"/>
            <a:ext cx="851690" cy="646331"/>
          </a:xfrm>
          <a:prstGeom prst="rect">
            <a:avLst/>
          </a:prstGeom>
          <a:noFill/>
        </p:spPr>
        <p:txBody>
          <a:bodyPr wrap="none" rtlCol="0">
            <a:spAutoFit/>
          </a:bodyPr>
          <a:lstStyle/>
          <a:p>
            <a:r>
              <a:rPr lang="en-US" sz="3600" dirty="0" smtClean="0"/>
              <a:t>SO</a:t>
            </a:r>
            <a:endParaRPr lang="en-US" sz="3600" dirty="0"/>
          </a:p>
        </p:txBody>
      </p:sp>
      <p:sp>
        <p:nvSpPr>
          <p:cNvPr id="32" name="TextBox 31"/>
          <p:cNvSpPr txBox="1"/>
          <p:nvPr/>
        </p:nvSpPr>
        <p:spPr>
          <a:xfrm>
            <a:off x="7092280" y="3861048"/>
            <a:ext cx="1761395" cy="523220"/>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i="1" dirty="0" err="1" smtClean="0"/>
              <a:t>beskattas</a:t>
            </a:r>
            <a:r>
              <a:rPr lang="en-US" sz="1400" dirty="0" smtClean="0"/>
              <a:t> </a:t>
            </a:r>
            <a:r>
              <a:rPr lang="en-US" sz="1400" dirty="0" err="1" smtClean="0"/>
              <a:t>elbil</a:t>
            </a:r>
            <a:r>
              <a:rPr lang="en-US" sz="1400" dirty="0" smtClean="0"/>
              <a:t>?</a:t>
            </a:r>
          </a:p>
          <a:p>
            <a:r>
              <a:rPr lang="en-US" sz="1400" dirty="0" err="1" smtClean="0"/>
              <a:t>Dito</a:t>
            </a:r>
            <a:r>
              <a:rPr lang="en-US" sz="1400" dirty="0" smtClean="0"/>
              <a:t> </a:t>
            </a:r>
            <a:r>
              <a:rPr lang="en-US" sz="1400" dirty="0" err="1" smtClean="0"/>
              <a:t>hybridbil</a:t>
            </a:r>
            <a:r>
              <a:rPr lang="en-US" sz="1400" dirty="0" smtClean="0"/>
              <a:t>?</a:t>
            </a:r>
            <a:endParaRPr lang="en-US" sz="1400" dirty="0"/>
          </a:p>
        </p:txBody>
      </p:sp>
    </p:spTree>
    <p:extLst>
      <p:ext uri="{BB962C8B-B14F-4D97-AF65-F5344CB8AC3E}">
        <p14:creationId xmlns:p14="http://schemas.microsoft.com/office/powerpoint/2010/main" val="3215737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20" grpId="0" animBg="1"/>
      <p:bldP spid="21" grpId="0" animBg="1"/>
      <p:bldP spid="22" grpId="0" animBg="1"/>
      <p:bldP spid="23" grpId="0" animBg="1"/>
      <p:bldP spid="23" grpId="1" animBg="1"/>
      <p:bldP spid="26" grpId="0" animBg="1"/>
      <p:bldP spid="28" grpId="0" animBg="1"/>
      <p:bldP spid="29" grpId="0" animBg="1"/>
      <p:bldP spid="30" grpId="0" animBg="1"/>
      <p:bldP spid="31" grpId="0" animBg="1"/>
      <p:bldP spid="33" grpId="0" animBg="1"/>
      <p:bldP spid="25" grpId="0" animBg="1"/>
      <p:bldP spid="3" grpId="0" animBg="1"/>
      <p:bldP spid="27" grpId="0" animBg="1"/>
      <p:bldP spid="27" grpId="1" animBg="1"/>
      <p:bldP spid="9"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19007</TotalTime>
  <Words>1505</Words>
  <Application>Microsoft Macintosh PowerPoint</Application>
  <PresentationFormat>On-screen Show (4:3)</PresentationFormat>
  <Paragraphs>319</Paragraphs>
  <Slides>28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Chart</vt:lpstr>
      <vt:lpstr>Document</vt:lpstr>
      <vt:lpstr>Prins Daniel Fellowship</vt:lpstr>
      <vt:lpstr>(Hur) kan man använda “energi” för att väcka intresse för NT?  </vt:lpstr>
      <vt:lpstr>Prins Daniel Fellowship</vt:lpstr>
      <vt:lpstr>PowerPoint Presentation</vt:lpstr>
      <vt:lpstr>PowerPoint Presentation</vt:lpstr>
      <vt:lpstr>PowerPoint Presentation</vt:lpstr>
      <vt:lpstr> Tema – solel  </vt:lpstr>
      <vt:lpstr>PowerPoint Presentation</vt:lpstr>
      <vt:lpstr>PowerPoint Presentation</vt:lpstr>
      <vt:lpstr>PowerPoint Presentation</vt:lpstr>
      <vt:lpstr>Tillbaka till sol - el spåret. Exempel från “mind map”</vt:lpstr>
      <vt:lpstr>PowerPoint Presentation</vt:lpstr>
      <vt:lpstr>Fusion</vt:lpstr>
      <vt:lpstr>PowerPoint Presentation</vt:lpstr>
      <vt:lpstr>PowerPoint Presentation</vt:lpstr>
      <vt:lpstr>NO - Varför är himlen blå?</vt:lpstr>
      <vt:lpstr>NO - Hur uppkommer regnbågen?</vt:lpstr>
      <vt:lpstr>PowerPoint Presentation</vt:lpstr>
      <vt:lpstr>SO - Tema Sol-el;  Vad kostar olika energislag? Har de olika beskattningar och avgifter?</vt:lpstr>
      <vt:lpstr>Tema – Fossil energi</vt:lpstr>
      <vt:lpstr>PowerPoint Presentation</vt:lpstr>
      <vt:lpstr>PowerPoint Presentation</vt:lpstr>
      <vt:lpstr>Tema - Förbränningsmotor</vt:lpstr>
      <vt:lpstr>PowerPoint Presentation</vt:lpstr>
      <vt:lpstr>Jag började med frågan: Kan man använda “energi” för att väcka intresse för NT? </vt:lpstr>
      <vt:lpstr>Summering - Grundidé</vt:lpstr>
      <vt:lpstr>Tack</vt:lpstr>
      <vt:lpstr>Grupparbeten</vt:lpstr>
    </vt:vector>
  </TitlesOfParts>
  <Company>Kungl Ingengorsvetenskapsakademien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Nätverket IVA</dc:title>
  <dc:creator>Thomas Malmer</dc:creator>
  <cp:lastModifiedBy>Bengt Kasemo</cp:lastModifiedBy>
  <cp:revision>1081</cp:revision>
  <dcterms:created xsi:type="dcterms:W3CDTF">2012-10-31T14:34:53Z</dcterms:created>
  <dcterms:modified xsi:type="dcterms:W3CDTF">2014-04-03T09:34:16Z</dcterms:modified>
</cp:coreProperties>
</file>